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4"/>
  </p:notesMasterIdLst>
  <p:handoutMasterIdLst>
    <p:handoutMasterId r:id="rId25"/>
  </p:handoutMasterIdLst>
  <p:sldIdLst>
    <p:sldId id="283" r:id="rId5"/>
    <p:sldId id="314" r:id="rId6"/>
    <p:sldId id="315" r:id="rId7"/>
    <p:sldId id="316" r:id="rId8"/>
    <p:sldId id="317" r:id="rId9"/>
    <p:sldId id="318" r:id="rId10"/>
    <p:sldId id="319" r:id="rId11"/>
    <p:sldId id="321" r:id="rId12"/>
    <p:sldId id="323" r:id="rId13"/>
    <p:sldId id="324" r:id="rId14"/>
    <p:sldId id="325" r:id="rId15"/>
    <p:sldId id="326" r:id="rId16"/>
    <p:sldId id="327" r:id="rId17"/>
    <p:sldId id="328" r:id="rId18"/>
    <p:sldId id="329" r:id="rId19"/>
    <p:sldId id="330" r:id="rId20"/>
    <p:sldId id="331" r:id="rId21"/>
    <p:sldId id="332" r:id="rId22"/>
    <p:sldId id="288" r:id="rId23"/>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40"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0000" autoAdjust="0"/>
  </p:normalViewPr>
  <p:slideViewPr>
    <p:cSldViewPr showGuides="1">
      <p:cViewPr varScale="1">
        <p:scale>
          <a:sx n="70" d="100"/>
          <a:sy n="70" d="100"/>
        </p:scale>
        <p:origin x="660" y="60"/>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10/23/2018</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10/23/2018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Khoa: </a:t>
            </a:r>
            <a:r>
              <a:rPr lang="en-US" sz="1600" kern="1200" dirty="0" smtClean="0">
                <a:solidFill>
                  <a:schemeClr val="tx2"/>
                </a:solidFill>
                <a:effectLst/>
                <a:latin typeface="+mn-lt"/>
                <a:ea typeface="+mn-ea"/>
                <a:cs typeface="+mn-cs"/>
              </a:rPr>
              <a:t>Việc này dẫn đến nhu cầu, các bệnh viện cần có một hệ thống công nghệ thay cho các bác sĩ trong việc phân loại và chuẩn đoán các loại bệnh với độ chính xác cao.</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4</a:t>
            </a:fld>
            <a:endParaRPr lang="en-US"/>
          </a:p>
        </p:txBody>
      </p:sp>
    </p:spTree>
    <p:extLst>
      <p:ext uri="{BB962C8B-B14F-4D97-AF65-F5344CB8AC3E}">
        <p14:creationId xmlns:p14="http://schemas.microsoft.com/office/powerpoint/2010/main" val="109061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Pooling</a:t>
            </a:r>
            <a:r>
              <a:rPr lang="en-US" sz="1600" b="0" i="0" kern="1200" dirty="0" smtClean="0">
                <a:solidFill>
                  <a:schemeClr val="tx2"/>
                </a:solidFill>
                <a:effectLst/>
                <a:latin typeface="+mn-lt"/>
                <a:ea typeface="+mn-ea"/>
                <a:cs typeface="+mn-cs"/>
              </a:rPr>
              <a:t> là một cách lấy những hình ảnh lớn và làm co chúng lại trong khi vẫn giữ các thông tin quan trọng nhất trong đó.</a:t>
            </a:r>
          </a:p>
          <a:p>
            <a:r>
              <a:rPr lang="en-US" sz="1600" kern="1200" dirty="0" smtClean="0">
                <a:solidFill>
                  <a:schemeClr val="tx2"/>
                </a:solidFill>
                <a:effectLst/>
                <a:latin typeface="+mn-lt"/>
                <a:ea typeface="+mn-ea"/>
                <a:cs typeface="+mn-cs"/>
              </a:rPr>
              <a:t>Mục đích của pooling rất đơn giản, nó làm giảm số hyperparameter mà ta cần phải tính toán, từ đó giảm thời gian tính toán, tránh overfitting. Loại pooling ta thường gặp nhất là max pooling, lấy giá trị lớn nhất trong một pooling window.</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16</a:t>
            </a:fld>
            <a:endParaRPr lang="en-US"/>
          </a:p>
        </p:txBody>
      </p:sp>
    </p:spTree>
    <p:extLst>
      <p:ext uri="{BB962C8B-B14F-4D97-AF65-F5344CB8AC3E}">
        <p14:creationId xmlns:p14="http://schemas.microsoft.com/office/powerpoint/2010/main" val="215571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kern="1200" dirty="0" smtClean="0">
                <a:solidFill>
                  <a:schemeClr val="tx2"/>
                </a:solidFill>
                <a:effectLst/>
                <a:latin typeface="+mn-lt"/>
                <a:ea typeface="+mn-ea"/>
                <a:cs typeface="+mn-cs"/>
              </a:rPr>
              <a:t>Áp dụng Machine Learning &amp; AI vào trong y khoa sẽ giúp rút ngắn thời gian khám và chuẩn bệnh của các bác sĩ. Điều này sẽ tiết kiệm công sức, thời gian và chi phí rất nhiều.</a:t>
            </a:r>
          </a:p>
          <a:p>
            <a:pPr lvl="0"/>
            <a:r>
              <a:rPr lang="en-US" sz="2000" kern="1200" dirty="0" smtClean="0">
                <a:solidFill>
                  <a:schemeClr val="tx2"/>
                </a:solidFill>
                <a:effectLst/>
                <a:latin typeface="+mn-lt"/>
                <a:ea typeface="+mn-ea"/>
                <a:cs typeface="+mn-cs"/>
              </a:rPr>
              <a:t>Hỗ trợ các bác sĩ trong việc chuẩn đoán bệnh.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7</a:t>
            </a:fld>
            <a:endParaRPr lang="en-US"/>
          </a:p>
        </p:txBody>
      </p:sp>
    </p:spTree>
    <p:extLst>
      <p:ext uri="{BB962C8B-B14F-4D97-AF65-F5344CB8AC3E}">
        <p14:creationId xmlns:p14="http://schemas.microsoft.com/office/powerpoint/2010/main" val="372835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Đáp ứng được yêu cầu đề ra của giáo viên và người hướng dẫn.</a:t>
            </a:r>
          </a:p>
          <a:p>
            <a:pPr lvl="0"/>
            <a:r>
              <a:rPr lang="en-US" sz="1600" kern="1200" dirty="0" smtClean="0">
                <a:solidFill>
                  <a:schemeClr val="tx2"/>
                </a:solidFill>
                <a:effectLst/>
                <a:latin typeface="+mn-lt"/>
                <a:ea typeface="+mn-ea"/>
                <a:cs typeface="+mn-cs"/>
              </a:rPr>
              <a:t>Học hỏi thêm những kiến thức và công nghệ mới.</a:t>
            </a:r>
          </a:p>
          <a:p>
            <a:pPr lvl="0"/>
            <a:r>
              <a:rPr lang="en-US" sz="1600" kern="1200" dirty="0" smtClean="0">
                <a:solidFill>
                  <a:schemeClr val="tx2"/>
                </a:solidFill>
                <a:effectLst/>
                <a:latin typeface="+mn-lt"/>
                <a:ea typeface="+mn-ea"/>
                <a:cs typeface="+mn-cs"/>
              </a:rPr>
              <a:t>Kết quả đầu ra có độ chính xác cao (&gt;70%).</a:t>
            </a:r>
          </a:p>
          <a:p>
            <a:pPr lvl="0"/>
            <a:r>
              <a:rPr lang="en-US" sz="1600" kern="1200" dirty="0" smtClean="0">
                <a:solidFill>
                  <a:schemeClr val="tx2"/>
                </a:solidFill>
                <a:effectLst/>
                <a:latin typeface="+mn-lt"/>
                <a:ea typeface="+mn-ea"/>
                <a:cs typeface="+mn-cs"/>
              </a:rPr>
              <a:t>Áp dụng vào các hệ thống lớn trong tương lai.</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8</a:t>
            </a:fld>
            <a:endParaRPr lang="en-US"/>
          </a:p>
        </p:txBody>
      </p:sp>
    </p:spTree>
    <p:extLst>
      <p:ext uri="{BB962C8B-B14F-4D97-AF65-F5344CB8AC3E}">
        <p14:creationId xmlns:p14="http://schemas.microsoft.com/office/powerpoint/2010/main" val="167016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1. Đặt vấn đề</a:t>
            </a:r>
          </a:p>
          <a:p>
            <a:pPr lvl="0"/>
            <a:r>
              <a:rPr lang="en-US" sz="1600" kern="1200" dirty="0" smtClean="0">
                <a:solidFill>
                  <a:schemeClr val="tx2"/>
                </a:solidFill>
                <a:effectLst/>
                <a:latin typeface="+mn-lt"/>
                <a:ea typeface="+mn-ea"/>
                <a:cs typeface="+mn-cs"/>
              </a:rPr>
              <a:t>-</a:t>
            </a:r>
            <a:r>
              <a:rPr lang="en-US" sz="1600" kern="1200" baseline="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Phân tích vấn đề</a:t>
            </a:r>
          </a:p>
          <a:p>
            <a:pPr lvl="0"/>
            <a:r>
              <a:rPr lang="en-US" sz="1600" kern="1200" dirty="0" smtClean="0">
                <a:solidFill>
                  <a:schemeClr val="tx2"/>
                </a:solidFill>
                <a:effectLst/>
                <a:latin typeface="+mn-lt"/>
                <a:ea typeface="+mn-ea"/>
                <a:cs typeface="+mn-cs"/>
              </a:rPr>
              <a:t>-  Lựa chọn giải pháp và thuật toán.</a:t>
            </a:r>
          </a:p>
          <a:p>
            <a:pPr lvl="0"/>
            <a:r>
              <a:rPr lang="en-US" sz="1600" kern="1200" dirty="0" smtClean="0">
                <a:solidFill>
                  <a:schemeClr val="tx2"/>
                </a:solidFill>
                <a:effectLst/>
                <a:latin typeface="+mn-lt"/>
                <a:ea typeface="+mn-ea"/>
                <a:cs typeface="+mn-cs"/>
              </a:rPr>
              <a:t>2. Chuẩn bị dữ liệu</a:t>
            </a:r>
          </a:p>
          <a:p>
            <a:pPr lvl="0"/>
            <a:r>
              <a:rPr lang="en-US" sz="1600" kern="1200" dirty="0" smtClean="0">
                <a:solidFill>
                  <a:schemeClr val="tx2"/>
                </a:solidFill>
                <a:effectLst/>
                <a:latin typeface="+mn-lt"/>
                <a:ea typeface="+mn-ea"/>
                <a:cs typeface="+mn-cs"/>
              </a:rPr>
              <a:t>-  Thu thập dữ liệu.</a:t>
            </a:r>
          </a:p>
          <a:p>
            <a:pPr lvl="0"/>
            <a:r>
              <a:rPr lang="en-US" sz="1600" kern="1200" dirty="0" smtClean="0">
                <a:solidFill>
                  <a:schemeClr val="tx2"/>
                </a:solidFill>
                <a:effectLst/>
                <a:latin typeface="+mn-lt"/>
                <a:ea typeface="+mn-ea"/>
                <a:cs typeface="+mn-cs"/>
              </a:rPr>
              <a:t>-  Phân loại (dán nhãn) dữ liệu.</a:t>
            </a:r>
          </a:p>
          <a:p>
            <a:pPr lvl="0"/>
            <a:r>
              <a:rPr lang="en-US" sz="1600" kern="1200" dirty="0" smtClean="0">
                <a:solidFill>
                  <a:schemeClr val="tx2"/>
                </a:solidFill>
                <a:effectLst/>
                <a:latin typeface="+mn-lt"/>
                <a:ea typeface="+mn-ea"/>
                <a:cs typeface="+mn-cs"/>
              </a:rPr>
              <a:t>-  Gray scale (xám hóa) và denoise (giảm nhiễu) cho dữ liệu.</a:t>
            </a:r>
          </a:p>
          <a:p>
            <a:pPr lvl="0"/>
            <a:r>
              <a:rPr lang="en-US" sz="1600" kern="1200" dirty="0" smtClean="0">
                <a:solidFill>
                  <a:schemeClr val="tx2"/>
                </a:solidFill>
                <a:effectLst/>
                <a:latin typeface="+mn-lt"/>
                <a:ea typeface="+mn-ea"/>
                <a:cs typeface="+mn-cs"/>
              </a:rPr>
              <a:t>3. Tìm hiểu thuật toán</a:t>
            </a:r>
          </a:p>
          <a:p>
            <a:pPr lvl="0"/>
            <a:r>
              <a:rPr lang="en-US" sz="1600" kern="1200" dirty="0" smtClean="0">
                <a:solidFill>
                  <a:schemeClr val="tx2"/>
                </a:solidFill>
                <a:effectLst/>
                <a:latin typeface="+mn-lt"/>
                <a:ea typeface="+mn-ea"/>
                <a:cs typeface="+mn-cs"/>
              </a:rPr>
              <a:t>-  Tìm hiểu các định nghĩa, nguyên lý cơ bản về thuật toán đã chọn.</a:t>
            </a:r>
          </a:p>
          <a:p>
            <a:pPr lvl="0"/>
            <a:r>
              <a:rPr lang="en-US" sz="1600" kern="1200" dirty="0" smtClean="0">
                <a:solidFill>
                  <a:schemeClr val="tx2"/>
                </a:solidFill>
                <a:effectLst/>
                <a:latin typeface="+mn-lt"/>
                <a:ea typeface="+mn-ea"/>
                <a:cs typeface="+mn-cs"/>
              </a:rPr>
              <a:t>-  Nghiên cứu sâu và chạy tay thuật toán.</a:t>
            </a:r>
          </a:p>
          <a:p>
            <a:pPr lvl="0"/>
            <a:r>
              <a:rPr lang="en-US" sz="1600" kern="1200" dirty="0" smtClean="0">
                <a:solidFill>
                  <a:schemeClr val="tx2"/>
                </a:solidFill>
                <a:effectLst/>
                <a:latin typeface="+mn-lt"/>
                <a:ea typeface="+mn-ea"/>
                <a:cs typeface="+mn-cs"/>
              </a:rPr>
              <a:t>-  Chuyển dữ liệu đầu vào thành feature vectors.</a:t>
            </a:r>
          </a:p>
          <a:p>
            <a:pPr lvl="0"/>
            <a:r>
              <a:rPr lang="en-US" sz="1600" kern="1200" dirty="0" smtClean="0">
                <a:solidFill>
                  <a:schemeClr val="tx2"/>
                </a:solidFill>
                <a:effectLst/>
                <a:latin typeface="+mn-lt"/>
                <a:ea typeface="+mn-ea"/>
                <a:cs typeface="+mn-cs"/>
              </a:rPr>
              <a:t>4. Training model</a:t>
            </a:r>
          </a:p>
          <a:p>
            <a:pPr lvl="0"/>
            <a:r>
              <a:rPr lang="en-US" sz="1600" kern="1200" dirty="0" smtClean="0">
                <a:solidFill>
                  <a:schemeClr val="tx2"/>
                </a:solidFill>
                <a:effectLst/>
                <a:latin typeface="+mn-lt"/>
                <a:ea typeface="+mn-ea"/>
                <a:cs typeface="+mn-cs"/>
              </a:rPr>
              <a:t>-  Viết code.</a:t>
            </a:r>
          </a:p>
          <a:p>
            <a:pPr lvl="0"/>
            <a:r>
              <a:rPr lang="en-US" sz="1600" kern="1200" dirty="0" smtClean="0">
                <a:solidFill>
                  <a:schemeClr val="tx2"/>
                </a:solidFill>
                <a:effectLst/>
                <a:latin typeface="+mn-lt"/>
                <a:ea typeface="+mn-ea"/>
                <a:cs typeface="+mn-cs"/>
              </a:rPr>
              <a:t>-  Dựa vào các feature vectors và thuật toán đã có để tạo thành một model.</a:t>
            </a:r>
          </a:p>
          <a:p>
            <a:pPr lvl="0"/>
            <a:r>
              <a:rPr lang="en-US" sz="1600" kern="1200" dirty="0" smtClean="0">
                <a:solidFill>
                  <a:schemeClr val="tx2"/>
                </a:solidFill>
                <a:effectLst/>
                <a:latin typeface="+mn-lt"/>
                <a:ea typeface="+mn-ea"/>
                <a:cs typeface="+mn-cs"/>
              </a:rPr>
              <a:t>5. Testing</a:t>
            </a:r>
          </a:p>
          <a:p>
            <a:pPr lvl="0"/>
            <a:r>
              <a:rPr lang="en-US" sz="1600" kern="1200" dirty="0" smtClean="0">
                <a:solidFill>
                  <a:schemeClr val="tx2"/>
                </a:solidFill>
                <a:effectLst/>
                <a:latin typeface="+mn-lt"/>
                <a:ea typeface="+mn-ea"/>
                <a:cs typeface="+mn-cs"/>
              </a:rPr>
              <a:t>-  So sánh dữ liệu test với model đã training.</a:t>
            </a:r>
          </a:p>
          <a:p>
            <a:pPr lvl="0"/>
            <a:r>
              <a:rPr lang="en-US" sz="1600" kern="1200" dirty="0" smtClean="0">
                <a:solidFill>
                  <a:schemeClr val="tx2"/>
                </a:solidFill>
                <a:effectLst/>
                <a:latin typeface="+mn-lt"/>
                <a:ea typeface="+mn-ea"/>
                <a:cs typeface="+mn-cs"/>
              </a:rPr>
              <a:t>-  Cập nhật lại model nếu kết quả không như mong muốn nhằm tăng độ chính xác của chương trình.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9</a:t>
            </a:fld>
            <a:endParaRPr lang="en-US"/>
          </a:p>
        </p:txBody>
      </p:sp>
    </p:spTree>
    <p:extLst>
      <p:ext uri="{BB962C8B-B14F-4D97-AF65-F5344CB8AC3E}">
        <p14:creationId xmlns:p14="http://schemas.microsoft.com/office/powerpoint/2010/main" val="8538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CNN được sử dụng nhiều trong các bài toán nhận dạng các object trong ảnh. CNN chính là một dạnh Artificial Neural Network, một Multiplayer Perceptron nhưng mang thêm 1 vài cải tiến, đó là </a:t>
            </a:r>
            <a:r>
              <a:rPr lang="en-US" sz="1600" b="1" kern="1200" dirty="0" smtClean="0">
                <a:solidFill>
                  <a:schemeClr val="tx2"/>
                </a:solidFill>
                <a:effectLst/>
                <a:latin typeface="+mn-lt"/>
                <a:ea typeface="+mn-ea"/>
                <a:cs typeface="+mn-cs"/>
              </a:rPr>
              <a:t>Convolution</a:t>
            </a:r>
            <a:r>
              <a:rPr lang="en-US" sz="1600" kern="1200" dirty="0" smtClean="0">
                <a:solidFill>
                  <a:schemeClr val="tx2"/>
                </a:solidFill>
                <a:effectLst/>
                <a:latin typeface="+mn-lt"/>
                <a:ea typeface="+mn-ea"/>
                <a:cs typeface="+mn-cs"/>
              </a:rPr>
              <a:t> và </a:t>
            </a:r>
            <a:r>
              <a:rPr lang="en-US" sz="1600" b="1" kern="1200" dirty="0" smtClean="0">
                <a:solidFill>
                  <a:schemeClr val="tx2"/>
                </a:solidFill>
                <a:effectLst/>
                <a:latin typeface="+mn-lt"/>
                <a:ea typeface="+mn-ea"/>
                <a:cs typeface="+mn-cs"/>
              </a:rPr>
              <a:t>Pooling</a:t>
            </a:r>
            <a:r>
              <a:rPr lang="en-US" sz="1600" kern="1200" dirty="0" smtClean="0">
                <a:solidFill>
                  <a:schemeClr val="tx2"/>
                </a:solidFill>
                <a:effectLst/>
                <a:latin typeface="+mn-lt"/>
                <a:ea typeface="+mn-ea"/>
                <a:cs typeface="+mn-cs"/>
              </a:rPr>
              <a:t>. Để sử dụng được CNN, chúng ta cần phải tìm hiểu những kiến thức sau đây:</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10</a:t>
            </a:fld>
            <a:endParaRPr lang="en-US"/>
          </a:p>
        </p:txBody>
      </p:sp>
    </p:spTree>
    <p:extLst>
      <p:ext uri="{BB962C8B-B14F-4D97-AF65-F5344CB8AC3E}">
        <p14:creationId xmlns:p14="http://schemas.microsoft.com/office/powerpoint/2010/main" val="396147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smtClean="0">
                <a:solidFill>
                  <a:schemeClr val="tx2"/>
                </a:solidFill>
                <a:effectLst/>
                <a:latin typeface="+mn-lt"/>
                <a:ea typeface="+mn-ea"/>
                <a:cs typeface="+mn-cs"/>
              </a:rPr>
              <a:t>Mạng nơron nhân tạo, Artificial Neural Network (ANN) là một mô hình xử lý thông tin phỏng theo cách thức xử lý thông tin của các hệ nơron sinh học. Nó được tạo nên từ một số lượng lớn các phần tử (nơron) kết nối với nhau thông qua các liên kết (trọng số liên kết) làm việc như một thể thống nhất để giải quyết một vấn đề cụ thể nào đó. Một mạng nơron nhân tạo được cấu hình cho một ứng dụng cụ thể (nhận dạng mẫu, phân loại dữ liệu,...) thông qua một quá trình học từ tập các mẫu huấn luyện. Về bản chất học chính là quá trình hiệu chỉnh trọng số liên kết giữa các nơron.</a:t>
            </a:r>
          </a:p>
        </p:txBody>
      </p:sp>
      <p:sp>
        <p:nvSpPr>
          <p:cNvPr id="4" name="Slide Number Placeholder 3"/>
          <p:cNvSpPr>
            <a:spLocks noGrp="1"/>
          </p:cNvSpPr>
          <p:nvPr>
            <p:ph type="sldNum" sz="quarter" idx="10"/>
          </p:nvPr>
        </p:nvSpPr>
        <p:spPr/>
        <p:txBody>
          <a:bodyPr/>
          <a:lstStyle/>
          <a:p>
            <a:fld id="{B8796F01-7154-41E0-B48B-A6921757531A}" type="slidenum">
              <a:rPr lang="en-US" smtClean="0"/>
              <a:pPr/>
              <a:t>11</a:t>
            </a:fld>
            <a:endParaRPr lang="en-US"/>
          </a:p>
        </p:txBody>
      </p:sp>
    </p:spTree>
    <p:extLst>
      <p:ext uri="{BB962C8B-B14F-4D97-AF65-F5344CB8AC3E}">
        <p14:creationId xmlns:p14="http://schemas.microsoft.com/office/powerpoint/2010/main" val="3207125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  Được sử dụng cả trong công nghiệp in lẫn dùng trong việc thể hiện ảnh lên các thiết bị số.</a:t>
            </a:r>
          </a:p>
          <a:p>
            <a:pPr lvl="0"/>
            <a:r>
              <a:rPr lang="en-US" sz="1600" kern="1200" dirty="0" smtClean="0">
                <a:solidFill>
                  <a:schemeClr val="tx2"/>
                </a:solidFill>
                <a:effectLst/>
                <a:latin typeface="+mn-lt"/>
                <a:ea typeface="+mn-ea"/>
                <a:cs typeface="+mn-cs"/>
              </a:rPr>
              <a:t>-</a:t>
            </a:r>
            <a:r>
              <a:rPr lang="en-US" sz="1600" kern="1200" baseline="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Ảnh xám (Gray image) hay còn gọi là ảnh đơn sắc (Monochromatic), mỗi giá trị điểm ảnh (Pixel) trong ma trận điểm ảnh mang giá trị từ 0 đến 255.</a:t>
            </a:r>
          </a:p>
          <a:p>
            <a:pPr lvl="0"/>
            <a:r>
              <a:rPr lang="en-US" sz="1600" kern="1200" dirty="0" smtClean="0">
                <a:solidFill>
                  <a:schemeClr val="tx2"/>
                </a:solidFill>
                <a:effectLst/>
                <a:latin typeface="+mn-lt"/>
                <a:ea typeface="+mn-ea"/>
                <a:cs typeface="+mn-cs"/>
              </a:rPr>
              <a:t>-  Trong khôn gian màu RGB, để có một ảnh xám cần có phải có giá trị kênh màu Red(x, y) = Green(x, y) = Blue(x, y). (Với x,y lần lượt là tọa độ của điểm ảnh).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12</a:t>
            </a:fld>
            <a:endParaRPr lang="en-US"/>
          </a:p>
        </p:txBody>
      </p:sp>
    </p:spTree>
    <p:extLst>
      <p:ext uri="{BB962C8B-B14F-4D97-AF65-F5344CB8AC3E}">
        <p14:creationId xmlns:p14="http://schemas.microsoft.com/office/powerpoint/2010/main" val="910037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2"/>
                </a:solidFill>
                <a:effectLst/>
                <a:latin typeface="+mn-lt"/>
                <a:ea typeface="+mn-ea"/>
                <a:cs typeface="+mn-cs"/>
              </a:rPr>
              <a:t>Mục tiêu của các lớp tích chập là trích chọn các </a:t>
            </a:r>
            <a:r>
              <a:rPr lang="en-US" sz="1600" b="0" i="0" kern="1200" dirty="0" smtClean="0">
                <a:solidFill>
                  <a:schemeClr val="tx2"/>
                </a:solidFill>
                <a:effectLst/>
                <a:latin typeface="+mn-lt"/>
                <a:ea typeface="+mn-ea"/>
                <a:cs typeface="+mn-cs"/>
              </a:rPr>
              <a:t>features </a:t>
            </a:r>
            <a:r>
              <a:rPr lang="vi-VN" sz="1600" b="0" i="0" kern="1200" dirty="0" smtClean="0">
                <a:solidFill>
                  <a:schemeClr val="tx2"/>
                </a:solidFill>
                <a:effectLst/>
                <a:latin typeface="+mn-lt"/>
                <a:ea typeface="+mn-ea"/>
                <a:cs typeface="+mn-cs"/>
              </a:rPr>
              <a:t>của ảnh đầu vào.</a:t>
            </a:r>
            <a:endParaRPr lang="en-US" sz="1600" b="0" i="0" kern="1200" dirty="0" smtClean="0">
              <a:solidFill>
                <a:schemeClr val="tx2"/>
              </a:solidFill>
              <a:effectLst/>
              <a:latin typeface="+mn-lt"/>
              <a:ea typeface="+mn-ea"/>
              <a:cs typeface="+mn-cs"/>
            </a:endParaRPr>
          </a:p>
          <a:p>
            <a:r>
              <a:rPr lang="vi-VN" sz="1600" b="0" i="0" kern="1200" dirty="0" smtClean="0">
                <a:solidFill>
                  <a:schemeClr val="tx2"/>
                </a:solidFill>
                <a:effectLst/>
                <a:latin typeface="+mn-lt"/>
                <a:ea typeface="+mn-ea"/>
                <a:cs typeface="+mn-cs"/>
              </a:rPr>
              <a:t>Ảnh đầu vào được cho qua một bộ lọc chạy dọc bức ảnh. Bộ lọc có kích thước là (3x3 hoặc 5x5) và áp dụng phép tích vô hướng để tính toán, cho ra một giá trị duy nhất. Đầu ra của phép tích chập là một tập các giá trị ảnh được gọi là mạng đặc trưng (features map).</a:t>
            </a:r>
            <a:endParaRPr lang="en-US" sz="1600" b="0" i="0" kern="1200" dirty="0" smtClean="0">
              <a:solidFill>
                <a:schemeClr val="tx2"/>
              </a:solidFill>
              <a:effectLst/>
              <a:latin typeface="+mn-lt"/>
              <a:ea typeface="+mn-ea"/>
              <a:cs typeface="+mn-cs"/>
            </a:endParaRPr>
          </a:p>
          <a:p>
            <a:r>
              <a:rPr lang="vi-VN" sz="1600" b="0" i="0" kern="1200" dirty="0" smtClean="0">
                <a:solidFill>
                  <a:schemeClr val="tx2"/>
                </a:solidFill>
                <a:effectLst/>
                <a:latin typeface="+mn-lt"/>
                <a:ea typeface="+mn-ea"/>
                <a:cs typeface="+mn-cs"/>
              </a:rPr>
              <a:t>Thực chất, ở các layer đầu tiên, phép tích chập đơn giản là phép tìm biên ảnh</a:t>
            </a:r>
            <a:r>
              <a:rPr lang="en-US" sz="1600" b="0" i="0" kern="1200" dirty="0" smtClean="0">
                <a:solidFill>
                  <a:schemeClr val="tx2"/>
                </a:solidFill>
                <a:effectLst/>
                <a:latin typeface="+mn-lt"/>
                <a:ea typeface="+mn-ea"/>
                <a:cs typeface="+mn-cs"/>
              </a:rPr>
              <a:t>, tức</a:t>
            </a:r>
            <a:r>
              <a:rPr lang="en-US" sz="1600" b="0" i="0" kern="1200" baseline="0" dirty="0" smtClean="0">
                <a:solidFill>
                  <a:schemeClr val="tx2"/>
                </a:solidFill>
                <a:effectLst/>
                <a:latin typeface="+mn-lt"/>
                <a:ea typeface="+mn-ea"/>
                <a:cs typeface="+mn-cs"/>
              </a:rPr>
              <a:t> là </a:t>
            </a:r>
            <a:r>
              <a:rPr lang="vi-VN" sz="1600" b="0" i="0" kern="1200" dirty="0" smtClean="0">
                <a:solidFill>
                  <a:schemeClr val="tx2"/>
                </a:solidFill>
                <a:effectLst/>
                <a:latin typeface="+mn-lt"/>
                <a:ea typeface="+mn-ea"/>
                <a:cs typeface="+mn-cs"/>
              </a:rPr>
              <a:t>sau khi cho qua bộ lọc nó sẽ làm hiện lên các đặc trưng của đối tượng trong ảnh như đường vẽ xung quanh đối tượng, các góc cạnh,v.v.., và các layer tiếp theo sẽ lại trích xuất tiếp các đặc trưng của đặc trưng của các đối tượng đó, việc có nhiều layer như vậy cho phép chúng ta chia nhỏ đặc trưng của ảnh tới mức nhỏ nhất có thể. Vì thế mới gọi là mạng đặc trưng.</a:t>
            </a:r>
            <a:endParaRPr lang="en-US" sz="1600" b="0" i="0" kern="1200" dirty="0" smtClean="0">
              <a:solidFill>
                <a:schemeClr val="tx2"/>
              </a:solidFill>
              <a:effectLst/>
              <a:latin typeface="+mn-lt"/>
              <a:ea typeface="+mn-ea"/>
              <a:cs typeface="+mn-cs"/>
            </a:endParaRPr>
          </a:p>
          <a:p>
            <a:r>
              <a:rPr lang="en-US" sz="1600" b="0" i="0" kern="1200" dirty="0" smtClean="0">
                <a:solidFill>
                  <a:schemeClr val="tx2"/>
                </a:solidFill>
                <a:effectLst/>
                <a:latin typeface="+mn-lt"/>
                <a:ea typeface="+mn-ea"/>
                <a:cs typeface="+mn-cs"/>
              </a:rPr>
              <a:t>Bộ lọc ở lớp tích chập càng sâu thì phát hiện các đặc trưng càng phức tạp.</a:t>
            </a:r>
            <a:endParaRPr lang="en-US" b="0"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14</a:t>
            </a:fld>
            <a:endParaRPr lang="en-US"/>
          </a:p>
        </p:txBody>
      </p:sp>
    </p:spTree>
    <p:extLst>
      <p:ext uri="{BB962C8B-B14F-4D97-AF65-F5344CB8AC3E}">
        <p14:creationId xmlns:p14="http://schemas.microsoft.com/office/powerpoint/2010/main" val="2368762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2"/>
                </a:solidFill>
                <a:effectLst/>
                <a:latin typeface="+mn-lt"/>
                <a:ea typeface="+mn-ea"/>
                <a:cs typeface="+mn-cs"/>
              </a:rPr>
              <a:t>Khi xem một hình ảnh mới, </a:t>
            </a:r>
            <a:r>
              <a:rPr lang="vi-VN" dirty="0" smtClean="0"/>
              <a:t>CNN</a:t>
            </a:r>
            <a:r>
              <a:rPr lang="vi-VN" sz="1600" b="0" i="0" kern="1200" dirty="0" smtClean="0">
                <a:solidFill>
                  <a:schemeClr val="tx2"/>
                </a:solidFill>
                <a:effectLst/>
                <a:latin typeface="+mn-lt"/>
                <a:ea typeface="+mn-ea"/>
                <a:cs typeface="+mn-cs"/>
              </a:rPr>
              <a:t> không biết chính xác nơi các </a:t>
            </a:r>
            <a:r>
              <a:rPr lang="vi-VN" dirty="0" smtClean="0"/>
              <a:t>feature</a:t>
            </a:r>
            <a:r>
              <a:rPr lang="vi-VN" sz="1600" b="0" i="0" kern="1200" dirty="0" smtClean="0">
                <a:solidFill>
                  <a:schemeClr val="tx2"/>
                </a:solidFill>
                <a:effectLst/>
                <a:latin typeface="+mn-lt"/>
                <a:ea typeface="+mn-ea"/>
                <a:cs typeface="+mn-cs"/>
              </a:rPr>
              <a:t> này sẽ khớp nên nó sẽ thử chúng khắp mọi nơi, ở mọi vị trí có thể. Khi tính toán sự khớp của một feature trên toàn bộ ảnh, chúng ta làm thành một </a:t>
            </a:r>
            <a:r>
              <a:rPr lang="vi-VN" dirty="0" smtClean="0"/>
              <a:t>filter</a:t>
            </a:r>
            <a:r>
              <a:rPr lang="vi-VN" sz="1600" b="0" i="0" kern="1200" dirty="0" smtClean="0">
                <a:solidFill>
                  <a:schemeClr val="tx2"/>
                </a:solidFill>
                <a:effectLst/>
                <a:latin typeface="+mn-lt"/>
                <a:ea typeface="+mn-ea"/>
                <a:cs typeface="+mn-cs"/>
              </a:rPr>
              <a:t> (bộ lọc). Phần toán ta sử dụng để làm điều này được gọi là tích chập, từ đó mà </a:t>
            </a:r>
            <a:r>
              <a:rPr lang="vi-VN" dirty="0" smtClean="0"/>
              <a:t>Mạng Nơ-ron Tích chập</a:t>
            </a:r>
            <a:r>
              <a:rPr lang="vi-VN" sz="1600" b="0" i="0" kern="1200" dirty="0" smtClean="0">
                <a:solidFill>
                  <a:schemeClr val="tx2"/>
                </a:solidFill>
                <a:effectLst/>
                <a:latin typeface="+mn-lt"/>
                <a:ea typeface="+mn-ea"/>
                <a:cs typeface="+mn-cs"/>
              </a:rPr>
              <a:t> (</a:t>
            </a:r>
            <a:r>
              <a:rPr lang="vi-VN" dirty="0" smtClean="0"/>
              <a:t>Convolutional Neural Networks</a:t>
            </a:r>
            <a:r>
              <a:rPr lang="vi-VN" sz="1600" b="0" i="0" kern="1200" dirty="0" smtClean="0">
                <a:solidFill>
                  <a:schemeClr val="tx2"/>
                </a:solidFill>
                <a:effectLst/>
                <a:latin typeface="+mn-lt"/>
                <a:ea typeface="+mn-ea"/>
                <a:cs typeface="+mn-cs"/>
              </a:rPr>
              <a:t>) có tên là như vậy.</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15</a:t>
            </a:fld>
            <a:endParaRPr lang="en-US"/>
          </a:p>
        </p:txBody>
      </p:sp>
    </p:spTree>
    <p:extLst>
      <p:ext uri="{BB962C8B-B14F-4D97-AF65-F5344CB8AC3E}">
        <p14:creationId xmlns:p14="http://schemas.microsoft.com/office/powerpoint/2010/main" val="1522843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51278" y="1196752"/>
            <a:ext cx="7316642" cy="1728466"/>
          </a:xfrm>
        </p:spPr>
        <p:txBody>
          <a:bodyPr>
            <a:normAutofit/>
          </a:bodyPr>
          <a:lstStyle>
            <a:lvl1pPr>
              <a:lnSpc>
                <a:spcPct val="90000"/>
              </a:lnSpc>
              <a:defRPr sz="5402" cap="none" baseline="0">
                <a:latin typeface="Times New Roman" panose="02020603050405020304" pitchFamily="18" charset="0"/>
              </a:defRPr>
            </a:lvl1pPr>
          </a:lstStyle>
          <a:p>
            <a:endParaRPr/>
          </a:p>
        </p:txBody>
      </p:sp>
      <p:sp>
        <p:nvSpPr>
          <p:cNvPr id="3" name="Subtitle 2"/>
          <p:cNvSpPr>
            <a:spLocks noGrp="1"/>
          </p:cNvSpPr>
          <p:nvPr>
            <p:ph type="subTitle" idx="1"/>
          </p:nvPr>
        </p:nvSpPr>
        <p:spPr>
          <a:xfrm>
            <a:off x="4117699" y="4077072"/>
            <a:ext cx="7010400" cy="2592288"/>
          </a:xfrm>
        </p:spPr>
        <p:txBody>
          <a:bodyPr>
            <a:normAutofit/>
          </a:bodyPr>
          <a:lstStyle>
            <a:lvl1pPr marL="0" indent="0" algn="l">
              <a:spcBef>
                <a:spcPts val="0"/>
              </a:spcBef>
              <a:buNone/>
              <a:defRPr sz="2801" b="0">
                <a:solidFill>
                  <a:schemeClr val="tx1"/>
                </a:solidFill>
                <a:latin typeface="Times New Roman" panose="02020603050405020304" pitchFamily="18" charset="0"/>
                <a:cs typeface="Times New Roman" panose="02020603050405020304" pitchFamily="18" charset="0"/>
              </a:defRPr>
            </a:lvl1pPr>
            <a:lvl2pPr marL="609676" indent="0" algn="ctr">
              <a:buNone/>
              <a:defRPr>
                <a:solidFill>
                  <a:schemeClr val="tx1">
                    <a:tint val="75000"/>
                  </a:schemeClr>
                </a:solidFill>
              </a:defRPr>
            </a:lvl2pPr>
            <a:lvl3pPr marL="1219353" indent="0" algn="ctr">
              <a:buNone/>
              <a:defRPr>
                <a:solidFill>
                  <a:schemeClr val="tx1">
                    <a:tint val="75000"/>
                  </a:schemeClr>
                </a:solidFill>
              </a:defRPr>
            </a:lvl3pPr>
            <a:lvl4pPr marL="1829029" indent="0" algn="ctr">
              <a:buNone/>
              <a:defRPr>
                <a:solidFill>
                  <a:schemeClr val="tx1">
                    <a:tint val="75000"/>
                  </a:schemeClr>
                </a:solidFill>
              </a:defRPr>
            </a:lvl4pPr>
            <a:lvl5pPr marL="2438704" indent="0" algn="ctr">
              <a:buNone/>
              <a:defRPr>
                <a:solidFill>
                  <a:schemeClr val="tx1">
                    <a:tint val="75000"/>
                  </a:schemeClr>
                </a:solidFill>
              </a:defRPr>
            </a:lvl5pPr>
            <a:lvl6pPr marL="3048381" indent="0" algn="ctr">
              <a:buNone/>
              <a:defRPr>
                <a:solidFill>
                  <a:schemeClr val="tx1">
                    <a:tint val="75000"/>
                  </a:schemeClr>
                </a:solidFill>
              </a:defRPr>
            </a:lvl6pPr>
            <a:lvl7pPr marL="3658057" indent="0" algn="ctr">
              <a:buNone/>
              <a:defRPr>
                <a:solidFill>
                  <a:schemeClr val="tx1">
                    <a:tint val="75000"/>
                  </a:schemeClr>
                </a:solidFill>
              </a:defRPr>
            </a:lvl7pPr>
            <a:lvl8pPr marL="4267733" indent="0" algn="ctr">
              <a:buNone/>
              <a:defRPr>
                <a:solidFill>
                  <a:schemeClr val="tx1">
                    <a:tint val="75000"/>
                  </a:schemeClr>
                </a:solidFill>
              </a:defRPr>
            </a:lvl8pPr>
            <a:lvl9pPr marL="4877410" indent="0" algn="ctr">
              <a:buNone/>
              <a:defRPr>
                <a:solidFill>
                  <a:schemeClr val="tx1">
                    <a:tint val="75000"/>
                  </a:schemeClr>
                </a:solidFill>
              </a:defRPr>
            </a:lvl9pPr>
          </a:lstStyle>
          <a:p>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76251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1200"/>
          </a:p>
        </p:txBody>
      </p:sp>
      <p:sp>
        <p:nvSpPr>
          <p:cNvPr id="9" name="TextBox 8"/>
          <p:cNvSpPr txBox="1"/>
          <p:nvPr userDrawn="1"/>
        </p:nvSpPr>
        <p:spPr>
          <a:xfrm>
            <a:off x="11558645" y="303535"/>
            <a:ext cx="402603"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Rectangle 4"/>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2015 Planner </a:t>
            </a:r>
            <a:r>
              <a:rPr lang="id-ID" sz="1000" dirty="0">
                <a:solidFill>
                  <a:schemeClr val="tx2"/>
                </a:solidFill>
                <a:latin typeface="Lato Light"/>
                <a:cs typeface="Lato Light"/>
              </a:rPr>
              <a:t>PowerPoint Template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Tree>
    <p:extLst>
      <p:ext uri="{BB962C8B-B14F-4D97-AF65-F5344CB8AC3E}">
        <p14:creationId xmlns:p14="http://schemas.microsoft.com/office/powerpoint/2010/main" val="23949663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2" b="0" cap="none" baseline="0"/>
            </a:lvl1pPr>
          </a:lstStyle>
          <a:p>
            <a:r>
              <a:rPr lang="en-US"/>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1">
                <a:solidFill>
                  <a:schemeClr val="tx1"/>
                </a:solidFill>
              </a:defRPr>
            </a:lvl1pPr>
            <a:lvl2pPr marL="609676" indent="0">
              <a:buNone/>
              <a:defRPr sz="2401">
                <a:solidFill>
                  <a:schemeClr val="tx1">
                    <a:tint val="75000"/>
                  </a:schemeClr>
                </a:solidFill>
              </a:defRPr>
            </a:lvl2pPr>
            <a:lvl3pPr marL="1219353" indent="0">
              <a:buNone/>
              <a:defRPr sz="2101">
                <a:solidFill>
                  <a:schemeClr val="tx1">
                    <a:tint val="75000"/>
                  </a:schemeClr>
                </a:solidFill>
              </a:defRPr>
            </a:lvl3pPr>
            <a:lvl4pPr marL="1829029" indent="0">
              <a:buNone/>
              <a:defRPr sz="1901">
                <a:solidFill>
                  <a:schemeClr val="tx1">
                    <a:tint val="75000"/>
                  </a:schemeClr>
                </a:solidFill>
              </a:defRPr>
            </a:lvl4pPr>
            <a:lvl5pPr marL="2438704" indent="0">
              <a:buNone/>
              <a:defRPr sz="1901">
                <a:solidFill>
                  <a:schemeClr val="tx1">
                    <a:tint val="75000"/>
                  </a:schemeClr>
                </a:solidFill>
              </a:defRPr>
            </a:lvl5pPr>
            <a:lvl6pPr marL="3048381" indent="0">
              <a:buNone/>
              <a:defRPr sz="1901">
                <a:solidFill>
                  <a:schemeClr val="tx1">
                    <a:tint val="75000"/>
                  </a:schemeClr>
                </a:solidFill>
              </a:defRPr>
            </a:lvl6pPr>
            <a:lvl7pPr marL="3658057" indent="0">
              <a:buNone/>
              <a:defRPr sz="1901">
                <a:solidFill>
                  <a:schemeClr val="tx1">
                    <a:tint val="75000"/>
                  </a:schemeClr>
                </a:solidFill>
              </a:defRPr>
            </a:lvl7pPr>
            <a:lvl8pPr marL="4267733" indent="0">
              <a:buNone/>
              <a:defRPr sz="1901">
                <a:solidFill>
                  <a:schemeClr val="tx1">
                    <a:tint val="75000"/>
                  </a:schemeClr>
                </a:solidFill>
              </a:defRPr>
            </a:lvl8pPr>
            <a:lvl9pPr marL="4877410" indent="0">
              <a:buNone/>
              <a:defRPr sz="1901">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1"/>
            </a:lvl1pPr>
            <a:lvl2pPr>
              <a:defRPr sz="2001"/>
            </a:lvl2pPr>
            <a:lvl3pPr>
              <a:defRPr sz="1801"/>
            </a:lvl3pPr>
            <a:lvl4pPr>
              <a:defRPr sz="1801"/>
            </a:lvl4pPr>
            <a:lvl5pPr marL="2011931">
              <a:defRPr sz="1801"/>
            </a:lvl5pPr>
            <a:lvl6pPr marL="1707093" indent="0">
              <a:buNone/>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1"/>
            </a:lvl1pPr>
            <a:lvl2pPr>
              <a:defRPr sz="2001"/>
            </a:lvl2pPr>
            <a:lvl3pPr>
              <a:defRPr sz="1801"/>
            </a:lvl3pPr>
            <a:lvl4pPr>
              <a:defRPr sz="1801"/>
            </a:lvl4pPr>
            <a:lvl5pPr marL="2011931">
              <a:defRPr sz="1801"/>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1" b="1">
                <a:latin typeface="Times New Roman" panose="02020603050405020304" pitchFamily="18" charset="0"/>
                <a:cs typeface="Times New Roman" panose="02020603050405020304" pitchFamily="18" charset="0"/>
              </a:defRPr>
            </a:lvl1pPr>
            <a:lvl2pPr marL="609676" indent="0">
              <a:buNone/>
              <a:defRPr sz="2701" b="1"/>
            </a:lvl2pPr>
            <a:lvl3pPr marL="1219353" indent="0">
              <a:buNone/>
              <a:defRPr sz="2401" b="1"/>
            </a:lvl3pPr>
            <a:lvl4pPr marL="1829029" indent="0">
              <a:buNone/>
              <a:defRPr sz="2101" b="1"/>
            </a:lvl4pPr>
            <a:lvl5pPr marL="2438704" indent="0">
              <a:buNone/>
              <a:defRPr sz="2101" b="1"/>
            </a:lvl5pPr>
            <a:lvl6pPr marL="3048381" indent="0">
              <a:buNone/>
              <a:defRPr sz="2101" b="1"/>
            </a:lvl6pPr>
            <a:lvl7pPr marL="3658057" indent="0">
              <a:buNone/>
              <a:defRPr sz="2101" b="1"/>
            </a:lvl7pPr>
            <a:lvl8pPr marL="4267733" indent="0">
              <a:buNone/>
              <a:defRPr sz="2101" b="1"/>
            </a:lvl8pPr>
            <a:lvl9pPr marL="4877410" indent="0">
              <a:buNone/>
              <a:defRPr sz="2101" b="1"/>
            </a:lvl9pPr>
          </a:lstStyle>
          <a:p>
            <a:pPr lvl="0"/>
            <a:r>
              <a:rPr lang="en-US"/>
              <a:t>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1">
                <a:latin typeface="Times New Roman" panose="02020603050405020304" pitchFamily="18" charset="0"/>
                <a:cs typeface="Times New Roman" panose="02020603050405020304" pitchFamily="18" charset="0"/>
              </a:defRPr>
            </a:lvl1pPr>
            <a:lvl2pPr>
              <a:defRPr sz="1801">
                <a:latin typeface="Times New Roman" panose="02020603050405020304" pitchFamily="18" charset="0"/>
                <a:cs typeface="Times New Roman" panose="02020603050405020304" pitchFamily="18" charset="0"/>
              </a:defRPr>
            </a:lvl2pPr>
            <a:lvl3pPr>
              <a:defRPr sz="1801">
                <a:latin typeface="Times New Roman" panose="02020603050405020304" pitchFamily="18" charset="0"/>
                <a:cs typeface="Times New Roman" panose="02020603050405020304" pitchFamily="18" charset="0"/>
              </a:defRPr>
            </a:lvl3pPr>
            <a:lvl4pPr>
              <a:defRPr sz="1801">
                <a:latin typeface="Times New Roman" panose="02020603050405020304" pitchFamily="18" charset="0"/>
                <a:cs typeface="Times New Roman" panose="02020603050405020304" pitchFamily="18" charset="0"/>
              </a:defRPr>
            </a:lvl4pPr>
            <a:lvl5pPr marL="2011931">
              <a:defRPr sz="1801">
                <a:latin typeface="Times New Roman" panose="02020603050405020304" pitchFamily="18" charset="0"/>
                <a:cs typeface="Times New Roman" panose="02020603050405020304" pitchFamily="18" charset="0"/>
              </a:defRPr>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1" b="1">
                <a:latin typeface="Times New Roman" panose="02020603050405020304" pitchFamily="18" charset="0"/>
                <a:cs typeface="Times New Roman" panose="02020603050405020304" pitchFamily="18" charset="0"/>
              </a:defRPr>
            </a:lvl1pPr>
            <a:lvl2pPr marL="609676" indent="0">
              <a:buNone/>
              <a:defRPr sz="2701" b="1"/>
            </a:lvl2pPr>
            <a:lvl3pPr marL="1219353" indent="0">
              <a:buNone/>
              <a:defRPr sz="2401" b="1"/>
            </a:lvl3pPr>
            <a:lvl4pPr marL="1829029" indent="0">
              <a:buNone/>
              <a:defRPr sz="2101" b="1"/>
            </a:lvl4pPr>
            <a:lvl5pPr marL="2438704" indent="0">
              <a:buNone/>
              <a:defRPr sz="2101" b="1"/>
            </a:lvl5pPr>
            <a:lvl6pPr marL="3048381" indent="0">
              <a:buNone/>
              <a:defRPr sz="2101" b="1"/>
            </a:lvl6pPr>
            <a:lvl7pPr marL="3658057" indent="0">
              <a:buNone/>
              <a:defRPr sz="2101" b="1"/>
            </a:lvl7pPr>
            <a:lvl8pPr marL="4267733" indent="0">
              <a:buNone/>
              <a:defRPr sz="2101" b="1"/>
            </a:lvl8pPr>
            <a:lvl9pPr marL="4877410" indent="0">
              <a:buNone/>
              <a:defRPr sz="2101" b="1"/>
            </a:lvl9pPr>
          </a:lstStyle>
          <a:p>
            <a:pPr lvl="0"/>
            <a:r>
              <a:rPr lang="en-US"/>
              <a:t>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1">
                <a:latin typeface="Times New Roman" panose="02020603050405020304" pitchFamily="18" charset="0"/>
                <a:cs typeface="Times New Roman" panose="02020603050405020304" pitchFamily="18" charset="0"/>
              </a:defRPr>
            </a:lvl1pPr>
            <a:lvl2pPr>
              <a:defRPr sz="1801">
                <a:latin typeface="Times New Roman" panose="02020603050405020304" pitchFamily="18" charset="0"/>
                <a:cs typeface="Times New Roman" panose="02020603050405020304" pitchFamily="18" charset="0"/>
              </a:defRPr>
            </a:lvl2pPr>
            <a:lvl3pPr>
              <a:defRPr sz="1801">
                <a:latin typeface="Times New Roman" panose="02020603050405020304" pitchFamily="18" charset="0"/>
                <a:cs typeface="Times New Roman" panose="02020603050405020304" pitchFamily="18" charset="0"/>
              </a:defRPr>
            </a:lvl3pPr>
            <a:lvl4pPr>
              <a:defRPr sz="1801">
                <a:latin typeface="Times New Roman" panose="02020603050405020304" pitchFamily="18" charset="0"/>
                <a:cs typeface="Times New Roman" panose="02020603050405020304" pitchFamily="18" charset="0"/>
              </a:defRPr>
            </a:lvl4pPr>
            <a:lvl5pPr marL="2011931">
              <a:defRPr sz="1801">
                <a:latin typeface="Times New Roman" panose="02020603050405020304" pitchFamily="18" charset="0"/>
                <a:cs typeface="Times New Roman" panose="02020603050405020304" pitchFamily="18" charset="0"/>
              </a:defRPr>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1"/>
          <p:cNvSpPr>
            <a:spLocks noGrp="1"/>
          </p:cNvSpPr>
          <p:nvPr>
            <p:ph type="title"/>
          </p:nvPr>
        </p:nvSpPr>
        <p:spPr>
          <a:xfrm>
            <a:off x="304801" y="1701800"/>
            <a:ext cx="3352800" cy="2844800"/>
          </a:xfrm>
        </p:spPr>
        <p:txBody>
          <a:bodyPr anchor="b">
            <a:normAutofit/>
          </a:bodyPr>
          <a:lstStyle>
            <a:lvl1pPr algn="l">
              <a:defRPr sz="2001" b="1"/>
            </a:lvl1pPr>
          </a:lstStyle>
          <a:p>
            <a:r>
              <a:rPr lang="en-US"/>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676" indent="0">
              <a:buNone/>
              <a:defRPr sz="1600"/>
            </a:lvl2pPr>
            <a:lvl3pPr marL="1219353" indent="0">
              <a:buNone/>
              <a:defRPr sz="1300"/>
            </a:lvl3pPr>
            <a:lvl4pPr marL="1829029" indent="0">
              <a:buNone/>
              <a:defRPr sz="1200"/>
            </a:lvl4pPr>
            <a:lvl5pPr marL="2438704" indent="0">
              <a:buNone/>
              <a:defRPr sz="1200"/>
            </a:lvl5pPr>
            <a:lvl6pPr marL="3048381" indent="0">
              <a:buNone/>
              <a:defRPr sz="1200"/>
            </a:lvl6pPr>
            <a:lvl7pPr marL="3658057" indent="0">
              <a:buNone/>
              <a:defRPr sz="1200"/>
            </a:lvl7pPr>
            <a:lvl8pPr marL="4267733" indent="0">
              <a:buNone/>
              <a:defRPr sz="1200"/>
            </a:lvl8pPr>
            <a:lvl9pPr marL="4877410" indent="0">
              <a:buNone/>
              <a:defRPr sz="1200"/>
            </a:lvl9pPr>
          </a:lstStyle>
          <a:p>
            <a:pPr lvl="0"/>
            <a:r>
              <a:rPr lang="en-US"/>
              <a:t>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1"/>
            </a:lvl1pPr>
            <a:lvl2pPr>
              <a:defRPr sz="2001"/>
            </a:lvl2pPr>
            <a:lvl3pPr>
              <a:defRPr sz="1801"/>
            </a:lvl3pPr>
            <a:lvl4pPr>
              <a:defRPr sz="1801"/>
            </a:lvl4pPr>
            <a:lvl5pPr>
              <a:defRPr sz="1801"/>
            </a:lvl5pPr>
            <a:lvl6pPr>
              <a:defRPr sz="1801"/>
            </a:lvl6pPr>
            <a:lvl7pPr>
              <a:defRPr sz="1801"/>
            </a:lvl7pPr>
            <a:lvl8pPr>
              <a:defRPr sz="1801"/>
            </a:lvl8pPr>
            <a:lvl9pPr>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1"/>
          <p:cNvSpPr>
            <a:spLocks noGrp="1"/>
          </p:cNvSpPr>
          <p:nvPr>
            <p:ph type="title"/>
          </p:nvPr>
        </p:nvSpPr>
        <p:spPr>
          <a:xfrm>
            <a:off x="2438401" y="4800600"/>
            <a:ext cx="7315200" cy="762000"/>
          </a:xfrm>
        </p:spPr>
        <p:txBody>
          <a:bodyPr anchor="b">
            <a:normAutofit/>
          </a:bodyPr>
          <a:lstStyle>
            <a:lvl1pPr algn="l">
              <a:defRPr sz="2001"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1"/>
            </a:lvl1pPr>
            <a:lvl2pPr marL="609676" indent="0">
              <a:buNone/>
              <a:defRPr sz="3701"/>
            </a:lvl2pPr>
            <a:lvl3pPr marL="1219353" indent="0">
              <a:buNone/>
              <a:defRPr sz="3201"/>
            </a:lvl3pPr>
            <a:lvl4pPr marL="1829029" indent="0">
              <a:buNone/>
              <a:defRPr sz="2701"/>
            </a:lvl4pPr>
            <a:lvl5pPr marL="2438704" indent="0">
              <a:buNone/>
              <a:defRPr sz="2701"/>
            </a:lvl5pPr>
            <a:lvl6pPr marL="3048381" indent="0">
              <a:buNone/>
              <a:defRPr sz="2701"/>
            </a:lvl6pPr>
            <a:lvl7pPr marL="3658057" indent="0">
              <a:buNone/>
              <a:defRPr sz="2701"/>
            </a:lvl7pPr>
            <a:lvl8pPr marL="4267733" indent="0">
              <a:buNone/>
              <a:defRPr sz="2701"/>
            </a:lvl8pPr>
            <a:lvl9pPr marL="4877410" indent="0">
              <a:buNone/>
              <a:defRPr sz="2701"/>
            </a:lvl9pPr>
          </a:lstStyle>
          <a:p>
            <a:r>
              <a:rPr lang="en-US"/>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76" indent="0">
              <a:buNone/>
              <a:defRPr sz="1600"/>
            </a:lvl2pPr>
            <a:lvl3pPr marL="1219353" indent="0">
              <a:buNone/>
              <a:defRPr sz="1300"/>
            </a:lvl3pPr>
            <a:lvl4pPr marL="1829029" indent="0">
              <a:buNone/>
              <a:defRPr sz="1200"/>
            </a:lvl4pPr>
            <a:lvl5pPr marL="2438704" indent="0">
              <a:buNone/>
              <a:defRPr sz="1200"/>
            </a:lvl5pPr>
            <a:lvl6pPr marL="3048381" indent="0">
              <a:buNone/>
              <a:defRPr sz="1200"/>
            </a:lvl6pPr>
            <a:lvl7pPr marL="3658057" indent="0">
              <a:buNone/>
              <a:defRPr sz="1200"/>
            </a:lvl7pPr>
            <a:lvl8pPr marL="4267733" indent="0">
              <a:buNone/>
              <a:defRPr sz="1200"/>
            </a:lvl8pPr>
            <a:lvl9pPr marL="487741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endParaRPr lang="en-US"/>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 id="2147483680" r:id="rId12"/>
    <p:sldLayoutId id="2147483681" r:id="rId13"/>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sldNum="0" hdr="0" ftr="0" dt="0"/>
  <p:txStyles>
    <p:titleStyle>
      <a:lvl1pPr algn="l" defTabSz="1219353" rtl="0" eaLnBrk="1" latinLnBrk="0" hangingPunct="1">
        <a:lnSpc>
          <a:spcPct val="85000"/>
        </a:lnSpc>
        <a:spcBef>
          <a:spcPct val="0"/>
        </a:spcBef>
        <a:buNone/>
        <a:tabLst/>
        <a:defRPr sz="4401" kern="1200" cap="none" baseline="0">
          <a:solidFill>
            <a:schemeClr val="tx1"/>
          </a:solidFill>
          <a:latin typeface="+mj-lt"/>
          <a:ea typeface="+mj-ea"/>
          <a:cs typeface="+mj-cs"/>
        </a:defRPr>
      </a:lvl1pPr>
    </p:titleStyle>
    <p:bodyStyle>
      <a:lvl1pPr marL="304838" indent="-304838" algn="l" defTabSz="1219353" rtl="0" eaLnBrk="1" latinLnBrk="0" hangingPunct="1">
        <a:lnSpc>
          <a:spcPct val="95000"/>
        </a:lnSpc>
        <a:spcBef>
          <a:spcPts val="1867"/>
        </a:spcBef>
        <a:buSzPct val="100000"/>
        <a:buFont typeface="Arial" pitchFamily="34" charset="0"/>
        <a:buChar char="•"/>
        <a:defRPr sz="2401" kern="1200">
          <a:solidFill>
            <a:schemeClr val="tx1"/>
          </a:solidFill>
          <a:latin typeface="+mn-lt"/>
          <a:ea typeface="+mn-ea"/>
          <a:cs typeface="+mn-cs"/>
        </a:defRPr>
      </a:lvl1pPr>
      <a:lvl2pPr marL="731611" indent="-304838" algn="l" defTabSz="1219353" rtl="0" eaLnBrk="1" latinLnBrk="0" hangingPunct="1">
        <a:lnSpc>
          <a:spcPct val="95000"/>
        </a:lnSpc>
        <a:spcBef>
          <a:spcPts val="1066"/>
        </a:spcBef>
        <a:buSzPct val="100000"/>
        <a:buFont typeface="Century Gothic" pitchFamily="34" charset="0"/>
        <a:buChar char="–"/>
        <a:defRPr sz="2001" kern="1200">
          <a:solidFill>
            <a:schemeClr val="tx1"/>
          </a:solidFill>
          <a:latin typeface="+mn-lt"/>
          <a:ea typeface="+mn-ea"/>
          <a:cs typeface="+mn-cs"/>
        </a:defRPr>
      </a:lvl2pPr>
      <a:lvl3pPr marL="1158384"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3pPr>
      <a:lvl4pPr marL="1585158"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4pPr>
      <a:lvl5pPr marL="2011931"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5pPr>
      <a:lvl6pPr marL="2438704"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6pPr>
      <a:lvl7pPr marL="2865478"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7pPr>
      <a:lvl8pPr marL="3292251"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8pPr>
      <a:lvl9pPr marL="3779993"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9pPr>
    </p:bodyStyle>
    <p:otherStyle>
      <a:defPPr>
        <a:defRPr/>
      </a:defPPr>
      <a:lvl1pPr marL="0" algn="l" defTabSz="1219353" rtl="0" eaLnBrk="1" latinLnBrk="0" hangingPunct="1">
        <a:defRPr sz="2401" kern="1200">
          <a:solidFill>
            <a:schemeClr val="tx1"/>
          </a:solidFill>
          <a:latin typeface="+mn-lt"/>
          <a:ea typeface="+mn-ea"/>
          <a:cs typeface="+mn-cs"/>
        </a:defRPr>
      </a:lvl1pPr>
      <a:lvl2pPr marL="609676" algn="l" defTabSz="1219353" rtl="0" eaLnBrk="1" latinLnBrk="0" hangingPunct="1">
        <a:defRPr sz="2401" kern="1200">
          <a:solidFill>
            <a:schemeClr val="tx1"/>
          </a:solidFill>
          <a:latin typeface="+mn-lt"/>
          <a:ea typeface="+mn-ea"/>
          <a:cs typeface="+mn-cs"/>
        </a:defRPr>
      </a:lvl2pPr>
      <a:lvl3pPr marL="1219353" algn="l" defTabSz="1219353" rtl="0" eaLnBrk="1" latinLnBrk="0" hangingPunct="1">
        <a:defRPr sz="2401" kern="1200">
          <a:solidFill>
            <a:schemeClr val="tx1"/>
          </a:solidFill>
          <a:latin typeface="+mn-lt"/>
          <a:ea typeface="+mn-ea"/>
          <a:cs typeface="+mn-cs"/>
        </a:defRPr>
      </a:lvl3pPr>
      <a:lvl4pPr marL="1829029" algn="l" defTabSz="1219353" rtl="0" eaLnBrk="1" latinLnBrk="0" hangingPunct="1">
        <a:defRPr sz="2401" kern="1200">
          <a:solidFill>
            <a:schemeClr val="tx1"/>
          </a:solidFill>
          <a:latin typeface="+mn-lt"/>
          <a:ea typeface="+mn-ea"/>
          <a:cs typeface="+mn-cs"/>
        </a:defRPr>
      </a:lvl4pPr>
      <a:lvl5pPr marL="2438704" algn="l" defTabSz="1219353" rtl="0" eaLnBrk="1" latinLnBrk="0" hangingPunct="1">
        <a:defRPr sz="2401" kern="1200">
          <a:solidFill>
            <a:schemeClr val="tx1"/>
          </a:solidFill>
          <a:latin typeface="+mn-lt"/>
          <a:ea typeface="+mn-ea"/>
          <a:cs typeface="+mn-cs"/>
        </a:defRPr>
      </a:lvl5pPr>
      <a:lvl6pPr marL="3048381" algn="l" defTabSz="1219353" rtl="0" eaLnBrk="1" latinLnBrk="0" hangingPunct="1">
        <a:defRPr sz="2401" kern="1200">
          <a:solidFill>
            <a:schemeClr val="tx1"/>
          </a:solidFill>
          <a:latin typeface="+mn-lt"/>
          <a:ea typeface="+mn-ea"/>
          <a:cs typeface="+mn-cs"/>
        </a:defRPr>
      </a:lvl6pPr>
      <a:lvl7pPr marL="3658057" algn="l" defTabSz="1219353" rtl="0" eaLnBrk="1" latinLnBrk="0" hangingPunct="1">
        <a:defRPr sz="2401" kern="1200">
          <a:solidFill>
            <a:schemeClr val="tx1"/>
          </a:solidFill>
          <a:latin typeface="+mn-lt"/>
          <a:ea typeface="+mn-ea"/>
          <a:cs typeface="+mn-cs"/>
        </a:defRPr>
      </a:lvl7pPr>
      <a:lvl8pPr marL="4267733" algn="l" defTabSz="1219353" rtl="0" eaLnBrk="1" latinLnBrk="0" hangingPunct="1">
        <a:defRPr sz="2401" kern="1200">
          <a:solidFill>
            <a:schemeClr val="tx1"/>
          </a:solidFill>
          <a:latin typeface="+mn-lt"/>
          <a:ea typeface="+mn-ea"/>
          <a:cs typeface="+mn-cs"/>
        </a:defRPr>
      </a:lvl8pPr>
      <a:lvl9pPr marL="4877410" algn="l" defTabSz="1219353" rtl="0" eaLnBrk="1" latinLnBrk="0" hangingPunct="1">
        <a:defRPr sz="24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5260"/>
            <a:ext cx="12192000" cy="6875872"/>
            <a:chOff x="0" y="5260"/>
            <a:chExt cx="12192000" cy="6875872"/>
          </a:xfrm>
        </p:grpSpPr>
        <p:sp>
          <p:nvSpPr>
            <p:cNvPr id="13" name="Rectangle 12"/>
            <p:cNvSpPr/>
            <p:nvPr/>
          </p:nvSpPr>
          <p:spPr>
            <a:xfrm>
              <a:off x="0" y="5260"/>
              <a:ext cx="12192000" cy="6875872"/>
            </a:xfrm>
            <a:prstGeom prst="rect">
              <a:avLst/>
            </a:prstGeom>
            <a:gradFill flip="none" rotWithShape="1">
              <a:gsLst>
                <a:gs pos="0">
                  <a:schemeClr val="accent3">
                    <a:lumMod val="0"/>
                    <a:lumOff val="100000"/>
                  </a:schemeClr>
                </a:gs>
                <a:gs pos="35000">
                  <a:schemeClr val="accent3">
                    <a:lumMod val="0"/>
                    <a:lumOff val="100000"/>
                  </a:schemeClr>
                </a:gs>
                <a:gs pos="100000">
                  <a:srgbClr val="B3EDFF"/>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0" y="4914638"/>
              <a:ext cx="12192000" cy="1959403"/>
            </a:xfrm>
            <a:custGeom>
              <a:avLst/>
              <a:gdLst>
                <a:gd name="connsiteX0" fmla="*/ 0 w 12192000"/>
                <a:gd name="connsiteY0" fmla="*/ 0 h 1140253"/>
                <a:gd name="connsiteX1" fmla="*/ 12192000 w 12192000"/>
                <a:gd name="connsiteY1" fmla="*/ 0 h 1140253"/>
                <a:gd name="connsiteX2" fmla="*/ 12192000 w 12192000"/>
                <a:gd name="connsiteY2" fmla="*/ 1140253 h 1140253"/>
                <a:gd name="connsiteX3" fmla="*/ 0 w 12192000"/>
                <a:gd name="connsiteY3" fmla="*/ 1140253 h 1140253"/>
                <a:gd name="connsiteX4" fmla="*/ 0 w 12192000"/>
                <a:gd name="connsiteY4" fmla="*/ 0 h 1140253"/>
                <a:gd name="connsiteX0" fmla="*/ 0 w 12192000"/>
                <a:gd name="connsiteY0" fmla="*/ 2747 h 1143000"/>
                <a:gd name="connsiteX1" fmla="*/ 1238250 w 12192000"/>
                <a:gd name="connsiteY1" fmla="*/ 0 h 1143000"/>
                <a:gd name="connsiteX2" fmla="*/ 12192000 w 12192000"/>
                <a:gd name="connsiteY2" fmla="*/ 2747 h 1143000"/>
                <a:gd name="connsiteX3" fmla="*/ 12192000 w 12192000"/>
                <a:gd name="connsiteY3" fmla="*/ 1143000 h 1143000"/>
                <a:gd name="connsiteX4" fmla="*/ 0 w 12192000"/>
                <a:gd name="connsiteY4" fmla="*/ 1143000 h 1143000"/>
                <a:gd name="connsiteX5" fmla="*/ 0 w 12192000"/>
                <a:gd name="connsiteY5" fmla="*/ 2747 h 1143000"/>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19050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19050 w 12192000"/>
                <a:gd name="connsiteY5" fmla="*/ 0 h 1959403"/>
                <a:gd name="connsiteX0" fmla="*/ 19050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19050 w 12192000"/>
                <a:gd name="connsiteY5" fmla="*/ 0 h 1959403"/>
                <a:gd name="connsiteX0" fmla="*/ 3008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3008 w 12192000"/>
                <a:gd name="connsiteY5" fmla="*/ 0 h 1959403"/>
                <a:gd name="connsiteX0" fmla="*/ 3008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3008 w 12192000"/>
                <a:gd name="connsiteY5"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819150 h 1959403"/>
                <a:gd name="connsiteX4" fmla="*/ 12192000 w 12192000"/>
                <a:gd name="connsiteY4" fmla="*/ 1959403 h 1959403"/>
                <a:gd name="connsiteX5" fmla="*/ 0 w 12192000"/>
                <a:gd name="connsiteY5" fmla="*/ 1959403 h 1959403"/>
                <a:gd name="connsiteX6" fmla="*/ 3008 w 12192000"/>
                <a:gd name="connsiteY6"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434139 h 1959403"/>
                <a:gd name="connsiteX4" fmla="*/ 12192000 w 12192000"/>
                <a:gd name="connsiteY4" fmla="*/ 1959403 h 1959403"/>
                <a:gd name="connsiteX5" fmla="*/ 0 w 12192000"/>
                <a:gd name="connsiteY5" fmla="*/ 1959403 h 1959403"/>
                <a:gd name="connsiteX6" fmla="*/ 3008 w 12192000"/>
                <a:gd name="connsiteY6"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434139 h 1959403"/>
                <a:gd name="connsiteX4" fmla="*/ 12192000 w 12192000"/>
                <a:gd name="connsiteY4" fmla="*/ 1959403 h 1959403"/>
                <a:gd name="connsiteX5" fmla="*/ 0 w 12192000"/>
                <a:gd name="connsiteY5" fmla="*/ 1959403 h 1959403"/>
                <a:gd name="connsiteX6" fmla="*/ 3008 w 12192000"/>
                <a:gd name="connsiteY6" fmla="*/ 0 h 195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959403">
                  <a:moveTo>
                    <a:pt x="3008" y="0"/>
                  </a:moveTo>
                  <a:cubicBezTo>
                    <a:pt x="576514" y="707276"/>
                    <a:pt x="647700" y="715719"/>
                    <a:pt x="1238250" y="816403"/>
                  </a:cubicBezTo>
                  <a:lnTo>
                    <a:pt x="11245516" y="812393"/>
                  </a:lnTo>
                  <a:cubicBezTo>
                    <a:pt x="11561011" y="686308"/>
                    <a:pt x="11972757" y="688561"/>
                    <a:pt x="12192000" y="434139"/>
                  </a:cubicBezTo>
                  <a:lnTo>
                    <a:pt x="12192000" y="1959403"/>
                  </a:lnTo>
                  <a:lnTo>
                    <a:pt x="0" y="1959403"/>
                  </a:lnTo>
                  <a:cubicBezTo>
                    <a:pt x="1003" y="1306269"/>
                    <a:pt x="2005" y="653134"/>
                    <a:pt x="300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318" name="Picture 317"/>
          <p:cNvPicPr>
            <a:picLocks noChangeAspect="1"/>
          </p:cNvPicPr>
          <p:nvPr/>
        </p:nvPicPr>
        <p:blipFill>
          <a:blip r:embed="rId3"/>
          <a:stretch>
            <a:fillRect/>
          </a:stretch>
        </p:blipFill>
        <p:spPr>
          <a:xfrm>
            <a:off x="958610" y="255885"/>
            <a:ext cx="10370195" cy="6425741"/>
          </a:xfrm>
          <a:prstGeom prst="rect">
            <a:avLst/>
          </a:prstGeom>
        </p:spPr>
      </p:pic>
      <p:grpSp>
        <p:nvGrpSpPr>
          <p:cNvPr id="120984" name="Group 120983"/>
          <p:cNvGrpSpPr/>
          <p:nvPr/>
        </p:nvGrpSpPr>
        <p:grpSpPr>
          <a:xfrm>
            <a:off x="6764768" y="1485900"/>
            <a:ext cx="463549" cy="855663"/>
            <a:chOff x="17638713" y="1485900"/>
            <a:chExt cx="463549" cy="855663"/>
          </a:xfrm>
        </p:grpSpPr>
        <p:sp>
          <p:nvSpPr>
            <p:cNvPr id="991" name="Freeform 1581"/>
            <p:cNvSpPr>
              <a:spLocks/>
            </p:cNvSpPr>
            <p:nvPr/>
          </p:nvSpPr>
          <p:spPr bwMode="auto">
            <a:xfrm>
              <a:off x="17683163" y="2238375"/>
              <a:ext cx="139700" cy="103188"/>
            </a:xfrm>
            <a:custGeom>
              <a:avLst/>
              <a:gdLst>
                <a:gd name="T0" fmla="*/ 35 w 35"/>
                <a:gd name="T1" fmla="*/ 0 h 26"/>
                <a:gd name="T2" fmla="*/ 30 w 35"/>
                <a:gd name="T3" fmla="*/ 1 h 26"/>
                <a:gd name="T4" fmla="*/ 13 w 35"/>
                <a:gd name="T5" fmla="*/ 17 h 26"/>
                <a:gd name="T6" fmla="*/ 8 w 35"/>
                <a:gd name="T7" fmla="*/ 9 h 26"/>
                <a:gd name="T8" fmla="*/ 8 w 35"/>
                <a:gd name="T9" fmla="*/ 8 h 26"/>
                <a:gd name="T10" fmla="*/ 7 w 35"/>
                <a:gd name="T11" fmla="*/ 8 h 26"/>
                <a:gd name="T12" fmla="*/ 7 w 35"/>
                <a:gd name="T13" fmla="*/ 8 h 26"/>
                <a:gd name="T14" fmla="*/ 2 w 35"/>
                <a:gd name="T15" fmla="*/ 10 h 26"/>
                <a:gd name="T16" fmla="*/ 1 w 35"/>
                <a:gd name="T17" fmla="*/ 12 h 26"/>
                <a:gd name="T18" fmla="*/ 0 w 35"/>
                <a:gd name="T19" fmla="*/ 12 h 26"/>
                <a:gd name="T20" fmla="*/ 0 w 35"/>
                <a:gd name="T21" fmla="*/ 12 h 26"/>
                <a:gd name="T22" fmla="*/ 0 w 35"/>
                <a:gd name="T23" fmla="*/ 13 h 26"/>
                <a:gd name="T24" fmla="*/ 0 w 35"/>
                <a:gd name="T25" fmla="*/ 13 h 26"/>
                <a:gd name="T26" fmla="*/ 6 w 35"/>
                <a:gd name="T27" fmla="*/ 11 h 26"/>
                <a:gd name="T28" fmla="*/ 6 w 35"/>
                <a:gd name="T29" fmla="*/ 11 h 26"/>
                <a:gd name="T30" fmla="*/ 7 w 35"/>
                <a:gd name="T31" fmla="*/ 11 h 26"/>
                <a:gd name="T32" fmla="*/ 7 w 35"/>
                <a:gd name="T33" fmla="*/ 11 h 26"/>
                <a:gd name="T34" fmla="*/ 7 w 35"/>
                <a:gd name="T35" fmla="*/ 12 h 26"/>
                <a:gd name="T36" fmla="*/ 11 w 35"/>
                <a:gd name="T37" fmla="*/ 19 h 26"/>
                <a:gd name="T38" fmla="*/ 12 w 35"/>
                <a:gd name="T39" fmla="*/ 21 h 26"/>
                <a:gd name="T40" fmla="*/ 12 w 35"/>
                <a:gd name="T41" fmla="*/ 26 h 26"/>
                <a:gd name="T42" fmla="*/ 14 w 35"/>
                <a:gd name="T43" fmla="*/ 21 h 26"/>
                <a:gd name="T44" fmla="*/ 25 w 35"/>
                <a:gd name="T45" fmla="*/ 6 h 26"/>
                <a:gd name="T46" fmla="*/ 35 w 35"/>
                <a:gd name="T47" fmla="*/ 0 h 26"/>
                <a:gd name="T48" fmla="*/ 35 w 35"/>
                <a:gd name="T4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26">
                  <a:moveTo>
                    <a:pt x="35" y="0"/>
                  </a:moveTo>
                  <a:cubicBezTo>
                    <a:pt x="33" y="0"/>
                    <a:pt x="32" y="0"/>
                    <a:pt x="30" y="1"/>
                  </a:cubicBezTo>
                  <a:cubicBezTo>
                    <a:pt x="22" y="3"/>
                    <a:pt x="16" y="9"/>
                    <a:pt x="13" y="17"/>
                  </a:cubicBezTo>
                  <a:cubicBezTo>
                    <a:pt x="11" y="13"/>
                    <a:pt x="9" y="11"/>
                    <a:pt x="8" y="9"/>
                  </a:cubicBezTo>
                  <a:cubicBezTo>
                    <a:pt x="8" y="8"/>
                    <a:pt x="8" y="8"/>
                    <a:pt x="8" y="8"/>
                  </a:cubicBezTo>
                  <a:cubicBezTo>
                    <a:pt x="7" y="8"/>
                    <a:pt x="7" y="8"/>
                    <a:pt x="7" y="8"/>
                  </a:cubicBezTo>
                  <a:cubicBezTo>
                    <a:pt x="7" y="8"/>
                    <a:pt x="7" y="8"/>
                    <a:pt x="7" y="8"/>
                  </a:cubicBezTo>
                  <a:cubicBezTo>
                    <a:pt x="5" y="8"/>
                    <a:pt x="4" y="9"/>
                    <a:pt x="2" y="10"/>
                  </a:cubicBezTo>
                  <a:cubicBezTo>
                    <a:pt x="2" y="11"/>
                    <a:pt x="1" y="11"/>
                    <a:pt x="1" y="12"/>
                  </a:cubicBezTo>
                  <a:cubicBezTo>
                    <a:pt x="0" y="12"/>
                    <a:pt x="0" y="12"/>
                    <a:pt x="0" y="12"/>
                  </a:cubicBezTo>
                  <a:cubicBezTo>
                    <a:pt x="0" y="12"/>
                    <a:pt x="0" y="12"/>
                    <a:pt x="0" y="12"/>
                  </a:cubicBezTo>
                  <a:cubicBezTo>
                    <a:pt x="0" y="13"/>
                    <a:pt x="0" y="13"/>
                    <a:pt x="0" y="13"/>
                  </a:cubicBezTo>
                  <a:cubicBezTo>
                    <a:pt x="0" y="13"/>
                    <a:pt x="0" y="13"/>
                    <a:pt x="0" y="13"/>
                  </a:cubicBezTo>
                  <a:cubicBezTo>
                    <a:pt x="1" y="12"/>
                    <a:pt x="4" y="11"/>
                    <a:pt x="6" y="11"/>
                  </a:cubicBezTo>
                  <a:cubicBezTo>
                    <a:pt x="6" y="11"/>
                    <a:pt x="6" y="11"/>
                    <a:pt x="6" y="11"/>
                  </a:cubicBezTo>
                  <a:cubicBezTo>
                    <a:pt x="7" y="11"/>
                    <a:pt x="7" y="11"/>
                    <a:pt x="7" y="11"/>
                  </a:cubicBezTo>
                  <a:cubicBezTo>
                    <a:pt x="7" y="11"/>
                    <a:pt x="7" y="11"/>
                    <a:pt x="7" y="11"/>
                  </a:cubicBezTo>
                  <a:cubicBezTo>
                    <a:pt x="7" y="11"/>
                    <a:pt x="7" y="12"/>
                    <a:pt x="7" y="12"/>
                  </a:cubicBezTo>
                  <a:cubicBezTo>
                    <a:pt x="9" y="14"/>
                    <a:pt x="10" y="17"/>
                    <a:pt x="11" y="19"/>
                  </a:cubicBezTo>
                  <a:cubicBezTo>
                    <a:pt x="11" y="20"/>
                    <a:pt x="11" y="20"/>
                    <a:pt x="12" y="21"/>
                  </a:cubicBezTo>
                  <a:cubicBezTo>
                    <a:pt x="12" y="26"/>
                    <a:pt x="12" y="26"/>
                    <a:pt x="12" y="26"/>
                  </a:cubicBezTo>
                  <a:cubicBezTo>
                    <a:pt x="14" y="21"/>
                    <a:pt x="14" y="21"/>
                    <a:pt x="14" y="21"/>
                  </a:cubicBezTo>
                  <a:cubicBezTo>
                    <a:pt x="16" y="14"/>
                    <a:pt x="20" y="9"/>
                    <a:pt x="25" y="6"/>
                  </a:cubicBezTo>
                  <a:cubicBezTo>
                    <a:pt x="28" y="2"/>
                    <a:pt x="31" y="1"/>
                    <a:pt x="35" y="0"/>
                  </a:cubicBezTo>
                  <a:cubicBezTo>
                    <a:pt x="35" y="0"/>
                    <a:pt x="35" y="0"/>
                    <a:pt x="35"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4" name="Freeform 1584"/>
            <p:cNvSpPr>
              <a:spLocks/>
            </p:cNvSpPr>
            <p:nvPr/>
          </p:nvSpPr>
          <p:spPr bwMode="auto">
            <a:xfrm>
              <a:off x="17695863" y="1485900"/>
              <a:ext cx="123825" cy="134938"/>
            </a:xfrm>
            <a:custGeom>
              <a:avLst/>
              <a:gdLst>
                <a:gd name="T0" fmla="*/ 31 w 31"/>
                <a:gd name="T1" fmla="*/ 0 h 34"/>
                <a:gd name="T2" fmla="*/ 16 w 31"/>
                <a:gd name="T3" fmla="*/ 29 h 34"/>
                <a:gd name="T4" fmla="*/ 1 w 31"/>
                <a:gd name="T5" fmla="*/ 14 h 34"/>
                <a:gd name="T6" fmla="*/ 0 w 31"/>
                <a:gd name="T7" fmla="*/ 14 h 34"/>
                <a:gd name="T8" fmla="*/ 7 w 31"/>
                <a:gd name="T9" fmla="*/ 22 h 34"/>
                <a:gd name="T10" fmla="*/ 16 w 31"/>
                <a:gd name="T11" fmla="*/ 32 h 34"/>
                <a:gd name="T12" fmla="*/ 17 w 31"/>
                <a:gd name="T13" fmla="*/ 34 h 34"/>
                <a:gd name="T14" fmla="*/ 18 w 31"/>
                <a:gd name="T15" fmla="*/ 32 h 34"/>
                <a:gd name="T16" fmla="*/ 28 w 31"/>
                <a:gd name="T17" fmla="*/ 8 h 34"/>
                <a:gd name="T18" fmla="*/ 31 w 31"/>
                <a:gd name="T19" fmla="*/ 0 h 34"/>
                <a:gd name="T20" fmla="*/ 31 w 31"/>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4">
                  <a:moveTo>
                    <a:pt x="31" y="0"/>
                  </a:moveTo>
                  <a:cubicBezTo>
                    <a:pt x="24" y="7"/>
                    <a:pt x="20" y="18"/>
                    <a:pt x="16" y="29"/>
                  </a:cubicBezTo>
                  <a:cubicBezTo>
                    <a:pt x="11" y="22"/>
                    <a:pt x="1" y="14"/>
                    <a:pt x="1" y="14"/>
                  </a:cubicBezTo>
                  <a:cubicBezTo>
                    <a:pt x="0" y="14"/>
                    <a:pt x="0" y="14"/>
                    <a:pt x="0" y="14"/>
                  </a:cubicBezTo>
                  <a:cubicBezTo>
                    <a:pt x="3" y="15"/>
                    <a:pt x="5" y="19"/>
                    <a:pt x="7" y="22"/>
                  </a:cubicBezTo>
                  <a:cubicBezTo>
                    <a:pt x="10" y="25"/>
                    <a:pt x="14" y="28"/>
                    <a:pt x="16" y="32"/>
                  </a:cubicBezTo>
                  <a:cubicBezTo>
                    <a:pt x="17" y="34"/>
                    <a:pt x="17" y="34"/>
                    <a:pt x="17" y="34"/>
                  </a:cubicBezTo>
                  <a:cubicBezTo>
                    <a:pt x="18" y="32"/>
                    <a:pt x="18" y="32"/>
                    <a:pt x="18" y="32"/>
                  </a:cubicBezTo>
                  <a:cubicBezTo>
                    <a:pt x="20" y="24"/>
                    <a:pt x="23" y="15"/>
                    <a:pt x="28" y="8"/>
                  </a:cubicBezTo>
                  <a:cubicBezTo>
                    <a:pt x="28" y="4"/>
                    <a:pt x="29" y="1"/>
                    <a:pt x="31" y="0"/>
                  </a:cubicBezTo>
                  <a:cubicBezTo>
                    <a:pt x="31" y="0"/>
                    <a:pt x="31" y="0"/>
                    <a:pt x="3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5" name="Freeform 1585"/>
            <p:cNvSpPr>
              <a:spLocks/>
            </p:cNvSpPr>
            <p:nvPr/>
          </p:nvSpPr>
          <p:spPr bwMode="auto">
            <a:xfrm>
              <a:off x="18014950" y="1630363"/>
              <a:ext cx="87312" cy="100013"/>
            </a:xfrm>
            <a:custGeom>
              <a:avLst/>
              <a:gdLst>
                <a:gd name="T0" fmla="*/ 21 w 22"/>
                <a:gd name="T1" fmla="*/ 0 h 25"/>
                <a:gd name="T2" fmla="*/ 5 w 22"/>
                <a:gd name="T3" fmla="*/ 17 h 25"/>
                <a:gd name="T4" fmla="*/ 5 w 22"/>
                <a:gd name="T5" fmla="*/ 17 h 25"/>
                <a:gd name="T6" fmla="*/ 1 w 22"/>
                <a:gd name="T7" fmla="*/ 12 h 25"/>
                <a:gd name="T8" fmla="*/ 0 w 22"/>
                <a:gd name="T9" fmla="*/ 12 h 25"/>
                <a:gd name="T10" fmla="*/ 2 w 22"/>
                <a:gd name="T11" fmla="*/ 16 h 25"/>
                <a:gd name="T12" fmla="*/ 3 w 22"/>
                <a:gd name="T13" fmla="*/ 17 h 25"/>
                <a:gd name="T14" fmla="*/ 3 w 22"/>
                <a:gd name="T15" fmla="*/ 19 h 25"/>
                <a:gd name="T16" fmla="*/ 3 w 22"/>
                <a:gd name="T17" fmla="*/ 19 h 25"/>
                <a:gd name="T18" fmla="*/ 3 w 22"/>
                <a:gd name="T19" fmla="*/ 20 h 25"/>
                <a:gd name="T20" fmla="*/ 3 w 22"/>
                <a:gd name="T21" fmla="*/ 20 h 25"/>
                <a:gd name="T22" fmla="*/ 3 w 22"/>
                <a:gd name="T23" fmla="*/ 25 h 25"/>
                <a:gd name="T24" fmla="*/ 5 w 22"/>
                <a:gd name="T25" fmla="*/ 21 h 25"/>
                <a:gd name="T26" fmla="*/ 15 w 22"/>
                <a:gd name="T27" fmla="*/ 10 h 25"/>
                <a:gd name="T28" fmla="*/ 22 w 22"/>
                <a:gd name="T29" fmla="*/ 1 h 25"/>
                <a:gd name="T30" fmla="*/ 21 w 22"/>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5">
                  <a:moveTo>
                    <a:pt x="21" y="0"/>
                  </a:moveTo>
                  <a:cubicBezTo>
                    <a:pt x="17" y="5"/>
                    <a:pt x="10" y="11"/>
                    <a:pt x="5" y="17"/>
                  </a:cubicBezTo>
                  <a:cubicBezTo>
                    <a:pt x="5" y="17"/>
                    <a:pt x="5" y="17"/>
                    <a:pt x="5" y="17"/>
                  </a:cubicBezTo>
                  <a:cubicBezTo>
                    <a:pt x="4" y="13"/>
                    <a:pt x="1" y="13"/>
                    <a:pt x="1" y="12"/>
                  </a:cubicBezTo>
                  <a:cubicBezTo>
                    <a:pt x="0" y="12"/>
                    <a:pt x="0" y="12"/>
                    <a:pt x="0" y="12"/>
                  </a:cubicBezTo>
                  <a:cubicBezTo>
                    <a:pt x="1" y="13"/>
                    <a:pt x="2" y="15"/>
                    <a:pt x="2" y="16"/>
                  </a:cubicBezTo>
                  <a:cubicBezTo>
                    <a:pt x="3" y="17"/>
                    <a:pt x="3" y="17"/>
                    <a:pt x="3" y="17"/>
                  </a:cubicBezTo>
                  <a:cubicBezTo>
                    <a:pt x="3" y="18"/>
                    <a:pt x="3" y="18"/>
                    <a:pt x="3" y="19"/>
                  </a:cubicBezTo>
                  <a:cubicBezTo>
                    <a:pt x="3" y="19"/>
                    <a:pt x="3" y="19"/>
                    <a:pt x="3" y="19"/>
                  </a:cubicBezTo>
                  <a:cubicBezTo>
                    <a:pt x="3" y="20"/>
                    <a:pt x="3" y="20"/>
                    <a:pt x="3" y="20"/>
                  </a:cubicBezTo>
                  <a:cubicBezTo>
                    <a:pt x="3" y="20"/>
                    <a:pt x="3" y="20"/>
                    <a:pt x="3" y="20"/>
                  </a:cubicBezTo>
                  <a:cubicBezTo>
                    <a:pt x="3" y="25"/>
                    <a:pt x="3" y="25"/>
                    <a:pt x="3" y="25"/>
                  </a:cubicBezTo>
                  <a:cubicBezTo>
                    <a:pt x="5" y="21"/>
                    <a:pt x="5" y="21"/>
                    <a:pt x="5" y="21"/>
                  </a:cubicBezTo>
                  <a:cubicBezTo>
                    <a:pt x="7" y="18"/>
                    <a:pt x="11" y="14"/>
                    <a:pt x="15" y="10"/>
                  </a:cubicBezTo>
                  <a:cubicBezTo>
                    <a:pt x="16" y="6"/>
                    <a:pt x="19" y="3"/>
                    <a:pt x="22" y="1"/>
                  </a:cubicBezTo>
                  <a:cubicBezTo>
                    <a:pt x="21" y="0"/>
                    <a:pt x="21" y="0"/>
                    <a:pt x="2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8" name="Freeform 1598"/>
            <p:cNvSpPr>
              <a:spLocks/>
            </p:cNvSpPr>
            <p:nvPr/>
          </p:nvSpPr>
          <p:spPr bwMode="auto">
            <a:xfrm>
              <a:off x="17638713" y="1846263"/>
              <a:ext cx="107950" cy="84138"/>
            </a:xfrm>
            <a:custGeom>
              <a:avLst/>
              <a:gdLst>
                <a:gd name="T0" fmla="*/ 0 w 27"/>
                <a:gd name="T1" fmla="*/ 0 h 21"/>
                <a:gd name="T2" fmla="*/ 0 w 27"/>
                <a:gd name="T3" fmla="*/ 0 h 21"/>
                <a:gd name="T4" fmla="*/ 2 w 27"/>
                <a:gd name="T5" fmla="*/ 8 h 21"/>
                <a:gd name="T6" fmla="*/ 5 w 27"/>
                <a:gd name="T7" fmla="*/ 19 h 21"/>
                <a:gd name="T8" fmla="*/ 5 w 27"/>
                <a:gd name="T9" fmla="*/ 21 h 21"/>
                <a:gd name="T10" fmla="*/ 6 w 27"/>
                <a:gd name="T11" fmla="*/ 19 h 21"/>
                <a:gd name="T12" fmla="*/ 22 w 27"/>
                <a:gd name="T13" fmla="*/ 8 h 21"/>
                <a:gd name="T14" fmla="*/ 27 w 27"/>
                <a:gd name="T15" fmla="*/ 4 h 21"/>
                <a:gd name="T16" fmla="*/ 27 w 27"/>
                <a:gd name="T17" fmla="*/ 4 h 21"/>
                <a:gd name="T18" fmla="*/ 27 w 27"/>
                <a:gd name="T19" fmla="*/ 4 h 21"/>
                <a:gd name="T20" fmla="*/ 6 w 27"/>
                <a:gd name="T21" fmla="*/ 17 h 21"/>
                <a:gd name="T22" fmla="*/ 0 w 27"/>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1">
                  <a:moveTo>
                    <a:pt x="0" y="0"/>
                  </a:moveTo>
                  <a:cubicBezTo>
                    <a:pt x="0" y="0"/>
                    <a:pt x="0" y="0"/>
                    <a:pt x="0" y="0"/>
                  </a:cubicBezTo>
                  <a:cubicBezTo>
                    <a:pt x="1" y="1"/>
                    <a:pt x="2" y="5"/>
                    <a:pt x="2" y="8"/>
                  </a:cubicBezTo>
                  <a:cubicBezTo>
                    <a:pt x="3" y="11"/>
                    <a:pt x="5" y="15"/>
                    <a:pt x="5" y="19"/>
                  </a:cubicBezTo>
                  <a:cubicBezTo>
                    <a:pt x="5" y="21"/>
                    <a:pt x="5" y="21"/>
                    <a:pt x="5" y="21"/>
                  </a:cubicBezTo>
                  <a:cubicBezTo>
                    <a:pt x="6" y="19"/>
                    <a:pt x="6" y="19"/>
                    <a:pt x="6" y="19"/>
                  </a:cubicBezTo>
                  <a:cubicBezTo>
                    <a:pt x="11" y="15"/>
                    <a:pt x="16" y="10"/>
                    <a:pt x="22" y="8"/>
                  </a:cubicBezTo>
                  <a:cubicBezTo>
                    <a:pt x="24" y="6"/>
                    <a:pt x="25" y="4"/>
                    <a:pt x="27" y="4"/>
                  </a:cubicBezTo>
                  <a:cubicBezTo>
                    <a:pt x="27" y="4"/>
                    <a:pt x="27" y="4"/>
                    <a:pt x="27" y="4"/>
                  </a:cubicBezTo>
                  <a:cubicBezTo>
                    <a:pt x="27" y="4"/>
                    <a:pt x="27" y="4"/>
                    <a:pt x="27" y="4"/>
                  </a:cubicBezTo>
                  <a:cubicBezTo>
                    <a:pt x="19" y="6"/>
                    <a:pt x="12" y="11"/>
                    <a:pt x="6" y="17"/>
                  </a:cubicBezTo>
                  <a:cubicBezTo>
                    <a:pt x="5" y="10"/>
                    <a:pt x="0" y="0"/>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9" name="Freeform 1599"/>
            <p:cNvSpPr>
              <a:spLocks/>
            </p:cNvSpPr>
            <p:nvPr/>
          </p:nvSpPr>
          <p:spPr bwMode="auto">
            <a:xfrm>
              <a:off x="17811750" y="2082800"/>
              <a:ext cx="90487" cy="39688"/>
            </a:xfrm>
            <a:custGeom>
              <a:avLst/>
              <a:gdLst>
                <a:gd name="T0" fmla="*/ 3 w 23"/>
                <a:gd name="T1" fmla="*/ 0 h 10"/>
                <a:gd name="T2" fmla="*/ 2 w 23"/>
                <a:gd name="T3" fmla="*/ 0 h 10"/>
                <a:gd name="T4" fmla="*/ 3 w 23"/>
                <a:gd name="T5" fmla="*/ 4 h 10"/>
                <a:gd name="T6" fmla="*/ 3 w 23"/>
                <a:gd name="T7" fmla="*/ 5 h 10"/>
                <a:gd name="T8" fmla="*/ 2 w 23"/>
                <a:gd name="T9" fmla="*/ 6 h 10"/>
                <a:gd name="T10" fmla="*/ 2 w 23"/>
                <a:gd name="T11" fmla="*/ 7 h 10"/>
                <a:gd name="T12" fmla="*/ 2 w 23"/>
                <a:gd name="T13" fmla="*/ 7 h 10"/>
                <a:gd name="T14" fmla="*/ 2 w 23"/>
                <a:gd name="T15" fmla="*/ 7 h 10"/>
                <a:gd name="T16" fmla="*/ 0 w 23"/>
                <a:gd name="T17" fmla="*/ 10 h 10"/>
                <a:gd name="T18" fmla="*/ 3 w 23"/>
                <a:gd name="T19" fmla="*/ 9 h 10"/>
                <a:gd name="T20" fmla="*/ 14 w 23"/>
                <a:gd name="T21" fmla="*/ 6 h 10"/>
                <a:gd name="T22" fmla="*/ 22 w 23"/>
                <a:gd name="T23" fmla="*/ 3 h 10"/>
                <a:gd name="T24" fmla="*/ 23 w 23"/>
                <a:gd name="T25" fmla="*/ 3 h 10"/>
                <a:gd name="T26" fmla="*/ 23 w 23"/>
                <a:gd name="T27" fmla="*/ 2 h 10"/>
                <a:gd name="T28" fmla="*/ 4 w 23"/>
                <a:gd name="T29" fmla="*/ 6 h 10"/>
                <a:gd name="T30" fmla="*/ 5 w 23"/>
                <a:gd name="T31" fmla="*/ 6 h 10"/>
                <a:gd name="T32" fmla="*/ 3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3" y="0"/>
                  </a:moveTo>
                  <a:cubicBezTo>
                    <a:pt x="2" y="0"/>
                    <a:pt x="2" y="0"/>
                    <a:pt x="2" y="0"/>
                  </a:cubicBezTo>
                  <a:cubicBezTo>
                    <a:pt x="3" y="1"/>
                    <a:pt x="3" y="3"/>
                    <a:pt x="3" y="4"/>
                  </a:cubicBezTo>
                  <a:cubicBezTo>
                    <a:pt x="3" y="5"/>
                    <a:pt x="3" y="5"/>
                    <a:pt x="3" y="5"/>
                  </a:cubicBezTo>
                  <a:cubicBezTo>
                    <a:pt x="3" y="5"/>
                    <a:pt x="3" y="6"/>
                    <a:pt x="2" y="6"/>
                  </a:cubicBezTo>
                  <a:cubicBezTo>
                    <a:pt x="2" y="7"/>
                    <a:pt x="2" y="7"/>
                    <a:pt x="2" y="7"/>
                  </a:cubicBezTo>
                  <a:cubicBezTo>
                    <a:pt x="2" y="7"/>
                    <a:pt x="2" y="7"/>
                    <a:pt x="2" y="7"/>
                  </a:cubicBezTo>
                  <a:cubicBezTo>
                    <a:pt x="2" y="7"/>
                    <a:pt x="2" y="7"/>
                    <a:pt x="2" y="7"/>
                  </a:cubicBezTo>
                  <a:cubicBezTo>
                    <a:pt x="0" y="10"/>
                    <a:pt x="0" y="10"/>
                    <a:pt x="0" y="10"/>
                  </a:cubicBezTo>
                  <a:cubicBezTo>
                    <a:pt x="3" y="9"/>
                    <a:pt x="3" y="9"/>
                    <a:pt x="3" y="9"/>
                  </a:cubicBezTo>
                  <a:cubicBezTo>
                    <a:pt x="6" y="7"/>
                    <a:pt x="10" y="7"/>
                    <a:pt x="14" y="6"/>
                  </a:cubicBezTo>
                  <a:cubicBezTo>
                    <a:pt x="16" y="4"/>
                    <a:pt x="19" y="3"/>
                    <a:pt x="22" y="3"/>
                  </a:cubicBezTo>
                  <a:cubicBezTo>
                    <a:pt x="22" y="3"/>
                    <a:pt x="23" y="3"/>
                    <a:pt x="23" y="3"/>
                  </a:cubicBezTo>
                  <a:cubicBezTo>
                    <a:pt x="23" y="2"/>
                    <a:pt x="23" y="2"/>
                    <a:pt x="23" y="2"/>
                  </a:cubicBezTo>
                  <a:cubicBezTo>
                    <a:pt x="17" y="3"/>
                    <a:pt x="10" y="4"/>
                    <a:pt x="4" y="6"/>
                  </a:cubicBezTo>
                  <a:cubicBezTo>
                    <a:pt x="5" y="6"/>
                    <a:pt x="5" y="6"/>
                    <a:pt x="5" y="6"/>
                  </a:cubicBezTo>
                  <a:cubicBezTo>
                    <a:pt x="5" y="3"/>
                    <a:pt x="3" y="1"/>
                    <a:pt x="3"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20985" name="Group 120984"/>
          <p:cNvGrpSpPr/>
          <p:nvPr/>
        </p:nvGrpSpPr>
        <p:grpSpPr>
          <a:xfrm>
            <a:off x="6242480" y="2222500"/>
            <a:ext cx="1944687" cy="1012825"/>
            <a:chOff x="17116425" y="2222500"/>
            <a:chExt cx="1944687" cy="1012825"/>
          </a:xfrm>
        </p:grpSpPr>
        <p:sp>
          <p:nvSpPr>
            <p:cNvPr id="990" name="Freeform 1580"/>
            <p:cNvSpPr>
              <a:spLocks/>
            </p:cNvSpPr>
            <p:nvPr/>
          </p:nvSpPr>
          <p:spPr bwMode="auto">
            <a:xfrm>
              <a:off x="17116425" y="2222500"/>
              <a:ext cx="168275" cy="187325"/>
            </a:xfrm>
            <a:custGeom>
              <a:avLst/>
              <a:gdLst>
                <a:gd name="T0" fmla="*/ 41 w 42"/>
                <a:gd name="T1" fmla="*/ 0 h 47"/>
                <a:gd name="T2" fmla="*/ 30 w 42"/>
                <a:gd name="T3" fmla="*/ 41 h 47"/>
                <a:gd name="T4" fmla="*/ 10 w 42"/>
                <a:gd name="T5" fmla="*/ 30 h 47"/>
                <a:gd name="T6" fmla="*/ 7 w 42"/>
                <a:gd name="T7" fmla="*/ 30 h 47"/>
                <a:gd name="T8" fmla="*/ 0 w 42"/>
                <a:gd name="T9" fmla="*/ 35 h 47"/>
                <a:gd name="T10" fmla="*/ 0 w 42"/>
                <a:gd name="T11" fmla="*/ 35 h 47"/>
                <a:gd name="T12" fmla="*/ 7 w 42"/>
                <a:gd name="T13" fmla="*/ 32 h 47"/>
                <a:gd name="T14" fmla="*/ 9 w 42"/>
                <a:gd name="T15" fmla="*/ 32 h 47"/>
                <a:gd name="T16" fmla="*/ 10 w 42"/>
                <a:gd name="T17" fmla="*/ 32 h 47"/>
                <a:gd name="T18" fmla="*/ 10 w 42"/>
                <a:gd name="T19" fmla="*/ 32 h 47"/>
                <a:gd name="T20" fmla="*/ 31 w 42"/>
                <a:gd name="T21" fmla="*/ 45 h 47"/>
                <a:gd name="T22" fmla="*/ 33 w 42"/>
                <a:gd name="T23" fmla="*/ 47 h 47"/>
                <a:gd name="T24" fmla="*/ 33 w 42"/>
                <a:gd name="T25" fmla="*/ 44 h 47"/>
                <a:gd name="T26" fmla="*/ 35 w 42"/>
                <a:gd name="T27" fmla="*/ 16 h 47"/>
                <a:gd name="T28" fmla="*/ 39 w 42"/>
                <a:gd name="T29" fmla="*/ 4 h 47"/>
                <a:gd name="T30" fmla="*/ 42 w 42"/>
                <a:gd name="T31" fmla="*/ 1 h 47"/>
                <a:gd name="T32" fmla="*/ 41 w 42"/>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7">
                  <a:moveTo>
                    <a:pt x="41" y="0"/>
                  </a:moveTo>
                  <a:cubicBezTo>
                    <a:pt x="32" y="11"/>
                    <a:pt x="30" y="27"/>
                    <a:pt x="30" y="41"/>
                  </a:cubicBezTo>
                  <a:cubicBezTo>
                    <a:pt x="24" y="35"/>
                    <a:pt x="16" y="30"/>
                    <a:pt x="10" y="30"/>
                  </a:cubicBezTo>
                  <a:cubicBezTo>
                    <a:pt x="9" y="30"/>
                    <a:pt x="8" y="30"/>
                    <a:pt x="7" y="30"/>
                  </a:cubicBezTo>
                  <a:cubicBezTo>
                    <a:pt x="4" y="31"/>
                    <a:pt x="2" y="32"/>
                    <a:pt x="0" y="35"/>
                  </a:cubicBezTo>
                  <a:cubicBezTo>
                    <a:pt x="0" y="35"/>
                    <a:pt x="0" y="35"/>
                    <a:pt x="0" y="35"/>
                  </a:cubicBezTo>
                  <a:cubicBezTo>
                    <a:pt x="2" y="33"/>
                    <a:pt x="5" y="32"/>
                    <a:pt x="7" y="32"/>
                  </a:cubicBezTo>
                  <a:cubicBezTo>
                    <a:pt x="8" y="32"/>
                    <a:pt x="9" y="32"/>
                    <a:pt x="9" y="32"/>
                  </a:cubicBezTo>
                  <a:cubicBezTo>
                    <a:pt x="10" y="32"/>
                    <a:pt x="10" y="32"/>
                    <a:pt x="10" y="32"/>
                  </a:cubicBezTo>
                  <a:cubicBezTo>
                    <a:pt x="10" y="32"/>
                    <a:pt x="10" y="32"/>
                    <a:pt x="10" y="32"/>
                  </a:cubicBezTo>
                  <a:cubicBezTo>
                    <a:pt x="16" y="32"/>
                    <a:pt x="24" y="38"/>
                    <a:pt x="31" y="45"/>
                  </a:cubicBezTo>
                  <a:cubicBezTo>
                    <a:pt x="33" y="47"/>
                    <a:pt x="33" y="47"/>
                    <a:pt x="33" y="47"/>
                  </a:cubicBezTo>
                  <a:cubicBezTo>
                    <a:pt x="33" y="44"/>
                    <a:pt x="33" y="44"/>
                    <a:pt x="33" y="44"/>
                  </a:cubicBezTo>
                  <a:cubicBezTo>
                    <a:pt x="32" y="34"/>
                    <a:pt x="32" y="25"/>
                    <a:pt x="35" y="16"/>
                  </a:cubicBezTo>
                  <a:cubicBezTo>
                    <a:pt x="36" y="12"/>
                    <a:pt x="37" y="8"/>
                    <a:pt x="39" y="4"/>
                  </a:cubicBezTo>
                  <a:cubicBezTo>
                    <a:pt x="40" y="3"/>
                    <a:pt x="41" y="2"/>
                    <a:pt x="42" y="1"/>
                  </a:cubicBezTo>
                  <a:cubicBezTo>
                    <a:pt x="41" y="0"/>
                    <a:pt x="41" y="0"/>
                    <a:pt x="4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3" name="Freeform 1583"/>
            <p:cNvSpPr>
              <a:spLocks/>
            </p:cNvSpPr>
            <p:nvPr/>
          </p:nvSpPr>
          <p:spPr bwMode="auto">
            <a:xfrm>
              <a:off x="17392650" y="2486025"/>
              <a:ext cx="114300" cy="100013"/>
            </a:xfrm>
            <a:custGeom>
              <a:avLst/>
              <a:gdLst>
                <a:gd name="T0" fmla="*/ 24 w 29"/>
                <a:gd name="T1" fmla="*/ 0 h 25"/>
                <a:gd name="T2" fmla="*/ 23 w 29"/>
                <a:gd name="T3" fmla="*/ 0 h 25"/>
                <a:gd name="T4" fmla="*/ 23 w 29"/>
                <a:gd name="T5" fmla="*/ 0 h 25"/>
                <a:gd name="T6" fmla="*/ 25 w 29"/>
                <a:gd name="T7" fmla="*/ 20 h 25"/>
                <a:gd name="T8" fmla="*/ 0 w 29"/>
                <a:gd name="T9" fmla="*/ 14 h 25"/>
                <a:gd name="T10" fmla="*/ 0 w 29"/>
                <a:gd name="T11" fmla="*/ 15 h 25"/>
                <a:gd name="T12" fmla="*/ 1 w 29"/>
                <a:gd name="T13" fmla="*/ 14 h 25"/>
                <a:gd name="T14" fmla="*/ 9 w 29"/>
                <a:gd name="T15" fmla="*/ 17 h 25"/>
                <a:gd name="T16" fmla="*/ 26 w 29"/>
                <a:gd name="T17" fmla="*/ 23 h 25"/>
                <a:gd name="T18" fmla="*/ 29 w 29"/>
                <a:gd name="T19" fmla="*/ 25 h 25"/>
                <a:gd name="T20" fmla="*/ 28 w 29"/>
                <a:gd name="T21" fmla="*/ 22 h 25"/>
                <a:gd name="T22" fmla="*/ 27 w 29"/>
                <a:gd name="T23" fmla="*/ 20 h 25"/>
                <a:gd name="T24" fmla="*/ 26 w 29"/>
                <a:gd name="T25" fmla="*/ 9 h 25"/>
                <a:gd name="T26" fmla="*/ 24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4" y="0"/>
                  </a:moveTo>
                  <a:cubicBezTo>
                    <a:pt x="23" y="0"/>
                    <a:pt x="23" y="0"/>
                    <a:pt x="23" y="0"/>
                  </a:cubicBezTo>
                  <a:cubicBezTo>
                    <a:pt x="23" y="0"/>
                    <a:pt x="23" y="0"/>
                    <a:pt x="23" y="0"/>
                  </a:cubicBezTo>
                  <a:cubicBezTo>
                    <a:pt x="24" y="5"/>
                    <a:pt x="23" y="13"/>
                    <a:pt x="25" y="20"/>
                  </a:cubicBezTo>
                  <a:cubicBezTo>
                    <a:pt x="17" y="15"/>
                    <a:pt x="8" y="15"/>
                    <a:pt x="0" y="14"/>
                  </a:cubicBezTo>
                  <a:cubicBezTo>
                    <a:pt x="0" y="15"/>
                    <a:pt x="0" y="15"/>
                    <a:pt x="0" y="15"/>
                  </a:cubicBezTo>
                  <a:cubicBezTo>
                    <a:pt x="0" y="14"/>
                    <a:pt x="1" y="14"/>
                    <a:pt x="1" y="14"/>
                  </a:cubicBezTo>
                  <a:cubicBezTo>
                    <a:pt x="4" y="14"/>
                    <a:pt x="6" y="16"/>
                    <a:pt x="9" y="17"/>
                  </a:cubicBezTo>
                  <a:cubicBezTo>
                    <a:pt x="15" y="18"/>
                    <a:pt x="21" y="20"/>
                    <a:pt x="26" y="23"/>
                  </a:cubicBezTo>
                  <a:cubicBezTo>
                    <a:pt x="29" y="25"/>
                    <a:pt x="29" y="25"/>
                    <a:pt x="29" y="25"/>
                  </a:cubicBezTo>
                  <a:cubicBezTo>
                    <a:pt x="28" y="22"/>
                    <a:pt x="28" y="22"/>
                    <a:pt x="28" y="22"/>
                  </a:cubicBezTo>
                  <a:cubicBezTo>
                    <a:pt x="27" y="21"/>
                    <a:pt x="27" y="21"/>
                    <a:pt x="27" y="20"/>
                  </a:cubicBezTo>
                  <a:cubicBezTo>
                    <a:pt x="26" y="17"/>
                    <a:pt x="26" y="13"/>
                    <a:pt x="26" y="9"/>
                  </a:cubicBezTo>
                  <a:cubicBezTo>
                    <a:pt x="25" y="6"/>
                    <a:pt x="24" y="3"/>
                    <a:pt x="2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6" name="Freeform 1586"/>
            <p:cNvSpPr>
              <a:spLocks/>
            </p:cNvSpPr>
            <p:nvPr/>
          </p:nvSpPr>
          <p:spPr bwMode="auto">
            <a:xfrm>
              <a:off x="18568988" y="2359025"/>
              <a:ext cx="104775" cy="87313"/>
            </a:xfrm>
            <a:custGeom>
              <a:avLst/>
              <a:gdLst>
                <a:gd name="T0" fmla="*/ 25 w 26"/>
                <a:gd name="T1" fmla="*/ 0 h 22"/>
                <a:gd name="T2" fmla="*/ 17 w 26"/>
                <a:gd name="T3" fmla="*/ 16 h 22"/>
                <a:gd name="T4" fmla="*/ 9 w 26"/>
                <a:gd name="T5" fmla="*/ 11 h 22"/>
                <a:gd name="T6" fmla="*/ 4 w 26"/>
                <a:gd name="T7" fmla="*/ 10 h 22"/>
                <a:gd name="T8" fmla="*/ 1 w 26"/>
                <a:gd name="T9" fmla="*/ 10 h 22"/>
                <a:gd name="T10" fmla="*/ 0 w 26"/>
                <a:gd name="T11" fmla="*/ 11 h 22"/>
                <a:gd name="T12" fmla="*/ 9 w 26"/>
                <a:gd name="T13" fmla="*/ 13 h 22"/>
                <a:gd name="T14" fmla="*/ 17 w 26"/>
                <a:gd name="T15" fmla="*/ 20 h 22"/>
                <a:gd name="T16" fmla="*/ 18 w 26"/>
                <a:gd name="T17" fmla="*/ 22 h 22"/>
                <a:gd name="T18" fmla="*/ 19 w 26"/>
                <a:gd name="T19" fmla="*/ 19 h 22"/>
                <a:gd name="T20" fmla="*/ 25 w 26"/>
                <a:gd name="T21" fmla="*/ 6 h 22"/>
                <a:gd name="T22" fmla="*/ 26 w 26"/>
                <a:gd name="T23" fmla="*/ 0 h 22"/>
                <a:gd name="T24" fmla="*/ 25 w 26"/>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2">
                  <a:moveTo>
                    <a:pt x="25" y="0"/>
                  </a:moveTo>
                  <a:cubicBezTo>
                    <a:pt x="24" y="4"/>
                    <a:pt x="19" y="10"/>
                    <a:pt x="17" y="16"/>
                  </a:cubicBezTo>
                  <a:cubicBezTo>
                    <a:pt x="15" y="12"/>
                    <a:pt x="12" y="11"/>
                    <a:pt x="9" y="11"/>
                  </a:cubicBezTo>
                  <a:cubicBezTo>
                    <a:pt x="7" y="10"/>
                    <a:pt x="6" y="10"/>
                    <a:pt x="4" y="10"/>
                  </a:cubicBezTo>
                  <a:cubicBezTo>
                    <a:pt x="3" y="10"/>
                    <a:pt x="2" y="10"/>
                    <a:pt x="1" y="10"/>
                  </a:cubicBezTo>
                  <a:cubicBezTo>
                    <a:pt x="0" y="11"/>
                    <a:pt x="0" y="11"/>
                    <a:pt x="0" y="11"/>
                  </a:cubicBezTo>
                  <a:cubicBezTo>
                    <a:pt x="4" y="13"/>
                    <a:pt x="7" y="13"/>
                    <a:pt x="9" y="13"/>
                  </a:cubicBezTo>
                  <a:cubicBezTo>
                    <a:pt x="12" y="13"/>
                    <a:pt x="14" y="14"/>
                    <a:pt x="17" y="20"/>
                  </a:cubicBezTo>
                  <a:cubicBezTo>
                    <a:pt x="18" y="22"/>
                    <a:pt x="18" y="22"/>
                    <a:pt x="18" y="22"/>
                  </a:cubicBezTo>
                  <a:cubicBezTo>
                    <a:pt x="19" y="19"/>
                    <a:pt x="19" y="19"/>
                    <a:pt x="19" y="19"/>
                  </a:cubicBezTo>
                  <a:cubicBezTo>
                    <a:pt x="20" y="15"/>
                    <a:pt x="22" y="11"/>
                    <a:pt x="25" y="6"/>
                  </a:cubicBezTo>
                  <a:cubicBezTo>
                    <a:pt x="25" y="4"/>
                    <a:pt x="25" y="2"/>
                    <a:pt x="26" y="0"/>
                  </a:cubicBezTo>
                  <a:cubicBezTo>
                    <a:pt x="25" y="0"/>
                    <a:pt x="25" y="0"/>
                    <a:pt x="25"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7" name="Rectangle 1587"/>
            <p:cNvSpPr>
              <a:spLocks noChangeArrowheads="1"/>
            </p:cNvSpPr>
            <p:nvPr/>
          </p:nvSpPr>
          <p:spPr bwMode="auto">
            <a:xfrm>
              <a:off x="18568988" y="2401888"/>
              <a:ext cx="1587" cy="1588"/>
            </a:xfrm>
            <a:prstGeom prst="rect">
              <a:avLst/>
            </a:prstGeom>
            <a:solidFill>
              <a:srgbClr val="9184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8" name="Freeform 1588"/>
            <p:cNvSpPr>
              <a:spLocks/>
            </p:cNvSpPr>
            <p:nvPr/>
          </p:nvSpPr>
          <p:spPr bwMode="auto">
            <a:xfrm>
              <a:off x="18568988" y="24018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9" name="Freeform 1589"/>
            <p:cNvSpPr>
              <a:spLocks/>
            </p:cNvSpPr>
            <p:nvPr/>
          </p:nvSpPr>
          <p:spPr bwMode="auto">
            <a:xfrm>
              <a:off x="18405475" y="2490788"/>
              <a:ext cx="104775" cy="71438"/>
            </a:xfrm>
            <a:custGeom>
              <a:avLst/>
              <a:gdLst>
                <a:gd name="T0" fmla="*/ 22 w 26"/>
                <a:gd name="T1" fmla="*/ 0 h 18"/>
                <a:gd name="T2" fmla="*/ 22 w 26"/>
                <a:gd name="T3" fmla="*/ 0 h 18"/>
                <a:gd name="T4" fmla="*/ 23 w 26"/>
                <a:gd name="T5" fmla="*/ 15 h 18"/>
                <a:gd name="T6" fmla="*/ 0 w 26"/>
                <a:gd name="T7" fmla="*/ 8 h 18"/>
                <a:gd name="T8" fmla="*/ 0 w 26"/>
                <a:gd name="T9" fmla="*/ 8 h 18"/>
                <a:gd name="T10" fmla="*/ 4 w 26"/>
                <a:gd name="T11" fmla="*/ 12 h 18"/>
                <a:gd name="T12" fmla="*/ 24 w 26"/>
                <a:gd name="T13" fmla="*/ 18 h 18"/>
                <a:gd name="T14" fmla="*/ 26 w 26"/>
                <a:gd name="T15" fmla="*/ 18 h 18"/>
                <a:gd name="T16" fmla="*/ 25 w 26"/>
                <a:gd name="T17" fmla="*/ 16 h 18"/>
                <a:gd name="T18" fmla="*/ 25 w 26"/>
                <a:gd name="T19" fmla="*/ 8 h 18"/>
                <a:gd name="T20" fmla="*/ 22 w 2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8">
                  <a:moveTo>
                    <a:pt x="22" y="0"/>
                  </a:moveTo>
                  <a:cubicBezTo>
                    <a:pt x="22" y="0"/>
                    <a:pt x="22" y="0"/>
                    <a:pt x="22" y="0"/>
                  </a:cubicBezTo>
                  <a:cubicBezTo>
                    <a:pt x="23" y="5"/>
                    <a:pt x="22" y="9"/>
                    <a:pt x="23" y="15"/>
                  </a:cubicBezTo>
                  <a:cubicBezTo>
                    <a:pt x="16" y="12"/>
                    <a:pt x="6" y="10"/>
                    <a:pt x="0" y="8"/>
                  </a:cubicBezTo>
                  <a:cubicBezTo>
                    <a:pt x="0" y="8"/>
                    <a:pt x="0" y="8"/>
                    <a:pt x="0" y="8"/>
                  </a:cubicBezTo>
                  <a:cubicBezTo>
                    <a:pt x="1" y="9"/>
                    <a:pt x="3" y="10"/>
                    <a:pt x="4" y="12"/>
                  </a:cubicBezTo>
                  <a:cubicBezTo>
                    <a:pt x="11" y="14"/>
                    <a:pt x="19" y="16"/>
                    <a:pt x="24" y="18"/>
                  </a:cubicBezTo>
                  <a:cubicBezTo>
                    <a:pt x="26" y="18"/>
                    <a:pt x="26" y="18"/>
                    <a:pt x="26" y="18"/>
                  </a:cubicBezTo>
                  <a:cubicBezTo>
                    <a:pt x="25" y="16"/>
                    <a:pt x="25" y="16"/>
                    <a:pt x="25" y="16"/>
                  </a:cubicBezTo>
                  <a:cubicBezTo>
                    <a:pt x="25" y="13"/>
                    <a:pt x="25" y="11"/>
                    <a:pt x="25" y="8"/>
                  </a:cubicBezTo>
                  <a:cubicBezTo>
                    <a:pt x="23" y="5"/>
                    <a:pt x="22" y="2"/>
                    <a:pt x="2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0" name="Freeform 1590"/>
            <p:cNvSpPr>
              <a:spLocks/>
            </p:cNvSpPr>
            <p:nvPr/>
          </p:nvSpPr>
          <p:spPr bwMode="auto">
            <a:xfrm>
              <a:off x="18976975" y="2614613"/>
              <a:ext cx="84137" cy="92075"/>
            </a:xfrm>
            <a:custGeom>
              <a:avLst/>
              <a:gdLst>
                <a:gd name="T0" fmla="*/ 19 w 21"/>
                <a:gd name="T1" fmla="*/ 0 h 23"/>
                <a:gd name="T2" fmla="*/ 14 w 21"/>
                <a:gd name="T3" fmla="*/ 8 h 23"/>
                <a:gd name="T4" fmla="*/ 8 w 21"/>
                <a:gd name="T5" fmla="*/ 17 h 23"/>
                <a:gd name="T6" fmla="*/ 5 w 21"/>
                <a:gd name="T7" fmla="*/ 12 h 23"/>
                <a:gd name="T8" fmla="*/ 3 w 21"/>
                <a:gd name="T9" fmla="*/ 8 h 23"/>
                <a:gd name="T10" fmla="*/ 3 w 21"/>
                <a:gd name="T11" fmla="*/ 7 h 23"/>
                <a:gd name="T12" fmla="*/ 2 w 21"/>
                <a:gd name="T13" fmla="*/ 7 h 23"/>
                <a:gd name="T14" fmla="*/ 1 w 21"/>
                <a:gd name="T15" fmla="*/ 6 h 23"/>
                <a:gd name="T16" fmla="*/ 1 w 21"/>
                <a:gd name="T17" fmla="*/ 6 h 23"/>
                <a:gd name="T18" fmla="*/ 0 w 21"/>
                <a:gd name="T19" fmla="*/ 8 h 23"/>
                <a:gd name="T20" fmla="*/ 0 w 21"/>
                <a:gd name="T21" fmla="*/ 8 h 23"/>
                <a:gd name="T22" fmla="*/ 1 w 21"/>
                <a:gd name="T23" fmla="*/ 8 h 23"/>
                <a:gd name="T24" fmla="*/ 1 w 21"/>
                <a:gd name="T25" fmla="*/ 8 h 23"/>
                <a:gd name="T26" fmla="*/ 1 w 21"/>
                <a:gd name="T27" fmla="*/ 8 h 23"/>
                <a:gd name="T28" fmla="*/ 4 w 21"/>
                <a:gd name="T29" fmla="*/ 13 h 23"/>
                <a:gd name="T30" fmla="*/ 7 w 21"/>
                <a:gd name="T31" fmla="*/ 20 h 23"/>
                <a:gd name="T32" fmla="*/ 7 w 21"/>
                <a:gd name="T33" fmla="*/ 20 h 23"/>
                <a:gd name="T34" fmla="*/ 7 w 21"/>
                <a:gd name="T35" fmla="*/ 23 h 23"/>
                <a:gd name="T36" fmla="*/ 9 w 21"/>
                <a:gd name="T37" fmla="*/ 21 h 23"/>
                <a:gd name="T38" fmla="*/ 16 w 21"/>
                <a:gd name="T39" fmla="*/ 9 h 23"/>
                <a:gd name="T40" fmla="*/ 21 w 21"/>
                <a:gd name="T41" fmla="*/ 1 h 23"/>
                <a:gd name="T42" fmla="*/ 19 w 21"/>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9" y="0"/>
                  </a:moveTo>
                  <a:cubicBezTo>
                    <a:pt x="19" y="0"/>
                    <a:pt x="16" y="4"/>
                    <a:pt x="14" y="8"/>
                  </a:cubicBezTo>
                  <a:cubicBezTo>
                    <a:pt x="12" y="11"/>
                    <a:pt x="10" y="15"/>
                    <a:pt x="8" y="17"/>
                  </a:cubicBezTo>
                  <a:cubicBezTo>
                    <a:pt x="7" y="16"/>
                    <a:pt x="6" y="14"/>
                    <a:pt x="5" y="12"/>
                  </a:cubicBezTo>
                  <a:cubicBezTo>
                    <a:pt x="5" y="10"/>
                    <a:pt x="4" y="9"/>
                    <a:pt x="3" y="8"/>
                  </a:cubicBezTo>
                  <a:cubicBezTo>
                    <a:pt x="3" y="8"/>
                    <a:pt x="3" y="7"/>
                    <a:pt x="3" y="7"/>
                  </a:cubicBezTo>
                  <a:cubicBezTo>
                    <a:pt x="2" y="7"/>
                    <a:pt x="2" y="7"/>
                    <a:pt x="2" y="7"/>
                  </a:cubicBezTo>
                  <a:cubicBezTo>
                    <a:pt x="2" y="7"/>
                    <a:pt x="2" y="6"/>
                    <a:pt x="1" y="6"/>
                  </a:cubicBezTo>
                  <a:cubicBezTo>
                    <a:pt x="1" y="6"/>
                    <a:pt x="1" y="6"/>
                    <a:pt x="1" y="6"/>
                  </a:cubicBezTo>
                  <a:cubicBezTo>
                    <a:pt x="0" y="7"/>
                    <a:pt x="0" y="7"/>
                    <a:pt x="0" y="8"/>
                  </a:cubicBezTo>
                  <a:cubicBezTo>
                    <a:pt x="0" y="8"/>
                    <a:pt x="0" y="8"/>
                    <a:pt x="0" y="8"/>
                  </a:cubicBezTo>
                  <a:cubicBezTo>
                    <a:pt x="1" y="8"/>
                    <a:pt x="1" y="8"/>
                    <a:pt x="1" y="8"/>
                  </a:cubicBezTo>
                  <a:cubicBezTo>
                    <a:pt x="1" y="8"/>
                    <a:pt x="1" y="8"/>
                    <a:pt x="1" y="8"/>
                  </a:cubicBezTo>
                  <a:cubicBezTo>
                    <a:pt x="1" y="8"/>
                    <a:pt x="1" y="8"/>
                    <a:pt x="1" y="8"/>
                  </a:cubicBezTo>
                  <a:cubicBezTo>
                    <a:pt x="1" y="8"/>
                    <a:pt x="3" y="11"/>
                    <a:pt x="4" y="13"/>
                  </a:cubicBezTo>
                  <a:cubicBezTo>
                    <a:pt x="5" y="16"/>
                    <a:pt x="6" y="19"/>
                    <a:pt x="7" y="20"/>
                  </a:cubicBezTo>
                  <a:cubicBezTo>
                    <a:pt x="7" y="20"/>
                    <a:pt x="7" y="20"/>
                    <a:pt x="7" y="20"/>
                  </a:cubicBezTo>
                  <a:cubicBezTo>
                    <a:pt x="7" y="23"/>
                    <a:pt x="7" y="23"/>
                    <a:pt x="7" y="23"/>
                  </a:cubicBezTo>
                  <a:cubicBezTo>
                    <a:pt x="9" y="21"/>
                    <a:pt x="9" y="21"/>
                    <a:pt x="9" y="21"/>
                  </a:cubicBezTo>
                  <a:cubicBezTo>
                    <a:pt x="10" y="18"/>
                    <a:pt x="13" y="13"/>
                    <a:pt x="16" y="9"/>
                  </a:cubicBezTo>
                  <a:cubicBezTo>
                    <a:pt x="18" y="5"/>
                    <a:pt x="20" y="2"/>
                    <a:pt x="21" y="1"/>
                  </a:cubicBezTo>
                  <a:cubicBezTo>
                    <a:pt x="19" y="0"/>
                    <a:pt x="19" y="0"/>
                    <a:pt x="19"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5" name="Freeform 1595"/>
            <p:cNvSpPr>
              <a:spLocks/>
            </p:cNvSpPr>
            <p:nvPr/>
          </p:nvSpPr>
          <p:spPr bwMode="auto">
            <a:xfrm>
              <a:off x="17356138" y="2338388"/>
              <a:ext cx="123825" cy="60325"/>
            </a:xfrm>
            <a:custGeom>
              <a:avLst/>
              <a:gdLst>
                <a:gd name="T0" fmla="*/ 4 w 31"/>
                <a:gd name="T1" fmla="*/ 0 h 15"/>
                <a:gd name="T2" fmla="*/ 3 w 31"/>
                <a:gd name="T3" fmla="*/ 0 h 15"/>
                <a:gd name="T4" fmla="*/ 1 w 31"/>
                <a:gd name="T5" fmla="*/ 0 h 15"/>
                <a:gd name="T6" fmla="*/ 1 w 31"/>
                <a:gd name="T7" fmla="*/ 0 h 15"/>
                <a:gd name="T8" fmla="*/ 1 w 31"/>
                <a:gd name="T9" fmla="*/ 0 h 15"/>
                <a:gd name="T10" fmla="*/ 0 w 31"/>
                <a:gd name="T11" fmla="*/ 0 h 15"/>
                <a:gd name="T12" fmla="*/ 0 w 31"/>
                <a:gd name="T13" fmla="*/ 0 h 15"/>
                <a:gd name="T14" fmla="*/ 1 w 31"/>
                <a:gd name="T15" fmla="*/ 0 h 15"/>
                <a:gd name="T16" fmla="*/ 6 w 31"/>
                <a:gd name="T17" fmla="*/ 2 h 15"/>
                <a:gd name="T18" fmla="*/ 6 w 31"/>
                <a:gd name="T19" fmla="*/ 2 h 15"/>
                <a:gd name="T20" fmla="*/ 6 w 31"/>
                <a:gd name="T21" fmla="*/ 2 h 15"/>
                <a:gd name="T22" fmla="*/ 6 w 31"/>
                <a:gd name="T23" fmla="*/ 2 h 15"/>
                <a:gd name="T24" fmla="*/ 6 w 31"/>
                <a:gd name="T25" fmla="*/ 3 h 15"/>
                <a:gd name="T26" fmla="*/ 6 w 31"/>
                <a:gd name="T27" fmla="*/ 10 h 15"/>
                <a:gd name="T28" fmla="*/ 6 w 31"/>
                <a:gd name="T29" fmla="*/ 11 h 15"/>
                <a:gd name="T30" fmla="*/ 5 w 31"/>
                <a:gd name="T31" fmla="*/ 15 h 15"/>
                <a:gd name="T32" fmla="*/ 7 w 31"/>
                <a:gd name="T33" fmla="*/ 12 h 15"/>
                <a:gd name="T34" fmla="*/ 20 w 31"/>
                <a:gd name="T35" fmla="*/ 7 h 15"/>
                <a:gd name="T36" fmla="*/ 22 w 31"/>
                <a:gd name="T37" fmla="*/ 7 h 15"/>
                <a:gd name="T38" fmla="*/ 25 w 31"/>
                <a:gd name="T39" fmla="*/ 7 h 15"/>
                <a:gd name="T40" fmla="*/ 31 w 31"/>
                <a:gd name="T41" fmla="*/ 8 h 15"/>
                <a:gd name="T42" fmla="*/ 31 w 31"/>
                <a:gd name="T43" fmla="*/ 8 h 15"/>
                <a:gd name="T44" fmla="*/ 27 w 31"/>
                <a:gd name="T45" fmla="*/ 6 h 15"/>
                <a:gd name="T46" fmla="*/ 20 w 31"/>
                <a:gd name="T47" fmla="*/ 5 h 15"/>
                <a:gd name="T48" fmla="*/ 8 w 31"/>
                <a:gd name="T49" fmla="*/ 9 h 15"/>
                <a:gd name="T50" fmla="*/ 8 w 31"/>
                <a:gd name="T51" fmla="*/ 1 h 15"/>
                <a:gd name="T52" fmla="*/ 8 w 31"/>
                <a:gd name="T53" fmla="*/ 1 h 15"/>
                <a:gd name="T54" fmla="*/ 7 w 31"/>
                <a:gd name="T55" fmla="*/ 0 h 15"/>
                <a:gd name="T56" fmla="*/ 7 w 31"/>
                <a:gd name="T57" fmla="*/ 0 h 15"/>
                <a:gd name="T58" fmla="*/ 4 w 31"/>
                <a:gd name="T5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5">
                  <a:moveTo>
                    <a:pt x="4" y="0"/>
                  </a:moveTo>
                  <a:cubicBezTo>
                    <a:pt x="4" y="0"/>
                    <a:pt x="4" y="0"/>
                    <a:pt x="3" y="0"/>
                  </a:cubicBezTo>
                  <a:cubicBezTo>
                    <a:pt x="3" y="0"/>
                    <a:pt x="2" y="0"/>
                    <a:pt x="1" y="0"/>
                  </a:cubicBezTo>
                  <a:cubicBezTo>
                    <a:pt x="1" y="0"/>
                    <a:pt x="1" y="0"/>
                    <a:pt x="1" y="0"/>
                  </a:cubicBezTo>
                  <a:cubicBezTo>
                    <a:pt x="1" y="0"/>
                    <a:pt x="1" y="0"/>
                    <a:pt x="1" y="0"/>
                  </a:cubicBezTo>
                  <a:cubicBezTo>
                    <a:pt x="0" y="0"/>
                    <a:pt x="0" y="0"/>
                    <a:pt x="0" y="0"/>
                  </a:cubicBezTo>
                  <a:cubicBezTo>
                    <a:pt x="0" y="0"/>
                    <a:pt x="0" y="0"/>
                    <a:pt x="0" y="0"/>
                  </a:cubicBezTo>
                  <a:cubicBezTo>
                    <a:pt x="0" y="0"/>
                    <a:pt x="1" y="0"/>
                    <a:pt x="1" y="0"/>
                  </a:cubicBezTo>
                  <a:cubicBezTo>
                    <a:pt x="3" y="0"/>
                    <a:pt x="4" y="1"/>
                    <a:pt x="6" y="2"/>
                  </a:cubicBezTo>
                  <a:cubicBezTo>
                    <a:pt x="6" y="2"/>
                    <a:pt x="6" y="2"/>
                    <a:pt x="6" y="2"/>
                  </a:cubicBezTo>
                  <a:cubicBezTo>
                    <a:pt x="6" y="2"/>
                    <a:pt x="6" y="2"/>
                    <a:pt x="6" y="2"/>
                  </a:cubicBezTo>
                  <a:cubicBezTo>
                    <a:pt x="6" y="2"/>
                    <a:pt x="6" y="2"/>
                    <a:pt x="6" y="2"/>
                  </a:cubicBezTo>
                  <a:cubicBezTo>
                    <a:pt x="6" y="3"/>
                    <a:pt x="6" y="3"/>
                    <a:pt x="6" y="3"/>
                  </a:cubicBezTo>
                  <a:cubicBezTo>
                    <a:pt x="6" y="5"/>
                    <a:pt x="7" y="8"/>
                    <a:pt x="6" y="10"/>
                  </a:cubicBezTo>
                  <a:cubicBezTo>
                    <a:pt x="6" y="10"/>
                    <a:pt x="6" y="11"/>
                    <a:pt x="6" y="11"/>
                  </a:cubicBezTo>
                  <a:cubicBezTo>
                    <a:pt x="5" y="15"/>
                    <a:pt x="5" y="15"/>
                    <a:pt x="5" y="15"/>
                  </a:cubicBezTo>
                  <a:cubicBezTo>
                    <a:pt x="7" y="12"/>
                    <a:pt x="7" y="12"/>
                    <a:pt x="7" y="12"/>
                  </a:cubicBezTo>
                  <a:cubicBezTo>
                    <a:pt x="11" y="9"/>
                    <a:pt x="16" y="7"/>
                    <a:pt x="20" y="7"/>
                  </a:cubicBezTo>
                  <a:cubicBezTo>
                    <a:pt x="21" y="7"/>
                    <a:pt x="21" y="7"/>
                    <a:pt x="22" y="7"/>
                  </a:cubicBezTo>
                  <a:cubicBezTo>
                    <a:pt x="23" y="7"/>
                    <a:pt x="24" y="7"/>
                    <a:pt x="25" y="7"/>
                  </a:cubicBezTo>
                  <a:cubicBezTo>
                    <a:pt x="27" y="7"/>
                    <a:pt x="29" y="7"/>
                    <a:pt x="31" y="8"/>
                  </a:cubicBezTo>
                  <a:cubicBezTo>
                    <a:pt x="31" y="8"/>
                    <a:pt x="31" y="8"/>
                    <a:pt x="31" y="8"/>
                  </a:cubicBezTo>
                  <a:cubicBezTo>
                    <a:pt x="30" y="7"/>
                    <a:pt x="28" y="7"/>
                    <a:pt x="27" y="6"/>
                  </a:cubicBezTo>
                  <a:cubicBezTo>
                    <a:pt x="25" y="5"/>
                    <a:pt x="22" y="5"/>
                    <a:pt x="20" y="5"/>
                  </a:cubicBezTo>
                  <a:cubicBezTo>
                    <a:pt x="16" y="5"/>
                    <a:pt x="12" y="6"/>
                    <a:pt x="8" y="9"/>
                  </a:cubicBezTo>
                  <a:cubicBezTo>
                    <a:pt x="8" y="6"/>
                    <a:pt x="8" y="3"/>
                    <a:pt x="8" y="1"/>
                  </a:cubicBezTo>
                  <a:cubicBezTo>
                    <a:pt x="8" y="1"/>
                    <a:pt x="8" y="1"/>
                    <a:pt x="8" y="1"/>
                  </a:cubicBezTo>
                  <a:cubicBezTo>
                    <a:pt x="7" y="0"/>
                    <a:pt x="7" y="0"/>
                    <a:pt x="7" y="0"/>
                  </a:cubicBezTo>
                  <a:cubicBezTo>
                    <a:pt x="7" y="0"/>
                    <a:pt x="7" y="0"/>
                    <a:pt x="7" y="0"/>
                  </a:cubicBezTo>
                  <a:cubicBezTo>
                    <a:pt x="6" y="0"/>
                    <a:pt x="5" y="0"/>
                    <a:pt x="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0" name="Freeform 1600"/>
            <p:cNvSpPr>
              <a:spLocks/>
            </p:cNvSpPr>
            <p:nvPr/>
          </p:nvSpPr>
          <p:spPr bwMode="auto">
            <a:xfrm>
              <a:off x="17962563" y="2827338"/>
              <a:ext cx="92075" cy="63500"/>
            </a:xfrm>
            <a:custGeom>
              <a:avLst/>
              <a:gdLst>
                <a:gd name="T0" fmla="*/ 1 w 23"/>
                <a:gd name="T1" fmla="*/ 0 h 16"/>
                <a:gd name="T2" fmla="*/ 0 w 23"/>
                <a:gd name="T3" fmla="*/ 0 h 16"/>
                <a:gd name="T4" fmla="*/ 6 w 23"/>
                <a:gd name="T5" fmla="*/ 6 h 16"/>
                <a:gd name="T6" fmla="*/ 9 w 23"/>
                <a:gd name="T7" fmla="*/ 13 h 16"/>
                <a:gd name="T8" fmla="*/ 9 w 23"/>
                <a:gd name="T9" fmla="*/ 16 h 16"/>
                <a:gd name="T10" fmla="*/ 11 w 23"/>
                <a:gd name="T11" fmla="*/ 14 h 16"/>
                <a:gd name="T12" fmla="*/ 20 w 23"/>
                <a:gd name="T13" fmla="*/ 8 h 16"/>
                <a:gd name="T14" fmla="*/ 23 w 23"/>
                <a:gd name="T15" fmla="*/ 5 h 16"/>
                <a:gd name="T16" fmla="*/ 22 w 23"/>
                <a:gd name="T17" fmla="*/ 4 h 16"/>
                <a:gd name="T18" fmla="*/ 11 w 23"/>
                <a:gd name="T19" fmla="*/ 11 h 16"/>
                <a:gd name="T20" fmla="*/ 7 w 23"/>
                <a:gd name="T21" fmla="*/ 4 h 16"/>
                <a:gd name="T22" fmla="*/ 3 w 23"/>
                <a:gd name="T23" fmla="*/ 1 h 16"/>
                <a:gd name="T24" fmla="*/ 1 w 23"/>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6">
                  <a:moveTo>
                    <a:pt x="1" y="0"/>
                  </a:moveTo>
                  <a:cubicBezTo>
                    <a:pt x="0" y="0"/>
                    <a:pt x="0" y="0"/>
                    <a:pt x="0" y="0"/>
                  </a:cubicBezTo>
                  <a:cubicBezTo>
                    <a:pt x="2" y="3"/>
                    <a:pt x="4" y="4"/>
                    <a:pt x="6" y="6"/>
                  </a:cubicBezTo>
                  <a:cubicBezTo>
                    <a:pt x="8" y="7"/>
                    <a:pt x="9" y="9"/>
                    <a:pt x="9" y="13"/>
                  </a:cubicBezTo>
                  <a:cubicBezTo>
                    <a:pt x="9" y="16"/>
                    <a:pt x="9" y="16"/>
                    <a:pt x="9" y="16"/>
                  </a:cubicBezTo>
                  <a:cubicBezTo>
                    <a:pt x="11" y="14"/>
                    <a:pt x="11" y="14"/>
                    <a:pt x="11" y="14"/>
                  </a:cubicBezTo>
                  <a:cubicBezTo>
                    <a:pt x="13" y="12"/>
                    <a:pt x="17" y="10"/>
                    <a:pt x="20" y="8"/>
                  </a:cubicBezTo>
                  <a:cubicBezTo>
                    <a:pt x="20" y="7"/>
                    <a:pt x="21" y="5"/>
                    <a:pt x="23" y="5"/>
                  </a:cubicBezTo>
                  <a:cubicBezTo>
                    <a:pt x="22" y="4"/>
                    <a:pt x="22" y="4"/>
                    <a:pt x="22" y="4"/>
                  </a:cubicBezTo>
                  <a:cubicBezTo>
                    <a:pt x="20" y="6"/>
                    <a:pt x="15" y="8"/>
                    <a:pt x="11" y="11"/>
                  </a:cubicBezTo>
                  <a:cubicBezTo>
                    <a:pt x="10" y="7"/>
                    <a:pt x="9" y="5"/>
                    <a:pt x="7" y="4"/>
                  </a:cubicBezTo>
                  <a:cubicBezTo>
                    <a:pt x="6" y="3"/>
                    <a:pt x="4" y="2"/>
                    <a:pt x="3" y="1"/>
                  </a:cubicBezTo>
                  <a:cubicBezTo>
                    <a:pt x="2" y="1"/>
                    <a:pt x="2" y="0"/>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1" name="Freeform 1601"/>
            <p:cNvSpPr>
              <a:spLocks/>
            </p:cNvSpPr>
            <p:nvPr/>
          </p:nvSpPr>
          <p:spPr bwMode="auto">
            <a:xfrm>
              <a:off x="17962563" y="2827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2" name="Freeform 1602"/>
            <p:cNvSpPr>
              <a:spLocks/>
            </p:cNvSpPr>
            <p:nvPr/>
          </p:nvSpPr>
          <p:spPr bwMode="auto">
            <a:xfrm>
              <a:off x="17962563" y="28273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3" name="Freeform 1603"/>
            <p:cNvSpPr>
              <a:spLocks/>
            </p:cNvSpPr>
            <p:nvPr/>
          </p:nvSpPr>
          <p:spPr bwMode="auto">
            <a:xfrm>
              <a:off x="17799050" y="2830513"/>
              <a:ext cx="79375" cy="76200"/>
            </a:xfrm>
            <a:custGeom>
              <a:avLst/>
              <a:gdLst>
                <a:gd name="T0" fmla="*/ 1 w 20"/>
                <a:gd name="T1" fmla="*/ 0 h 19"/>
                <a:gd name="T2" fmla="*/ 0 w 20"/>
                <a:gd name="T3" fmla="*/ 0 h 19"/>
                <a:gd name="T4" fmla="*/ 2 w 20"/>
                <a:gd name="T5" fmla="*/ 5 h 19"/>
                <a:gd name="T6" fmla="*/ 14 w 20"/>
                <a:gd name="T7" fmla="*/ 18 h 19"/>
                <a:gd name="T8" fmla="*/ 15 w 20"/>
                <a:gd name="T9" fmla="*/ 19 h 19"/>
                <a:gd name="T10" fmla="*/ 16 w 20"/>
                <a:gd name="T11" fmla="*/ 17 h 19"/>
                <a:gd name="T12" fmla="*/ 18 w 20"/>
                <a:gd name="T13" fmla="*/ 11 h 19"/>
                <a:gd name="T14" fmla="*/ 20 w 20"/>
                <a:gd name="T15" fmla="*/ 5 h 19"/>
                <a:gd name="T16" fmla="*/ 19 w 20"/>
                <a:gd name="T17" fmla="*/ 5 h 19"/>
                <a:gd name="T18" fmla="*/ 15 w 20"/>
                <a:gd name="T19" fmla="*/ 15 h 19"/>
                <a:gd name="T20" fmla="*/ 1 w 2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1" y="0"/>
                  </a:moveTo>
                  <a:cubicBezTo>
                    <a:pt x="0" y="0"/>
                    <a:pt x="0" y="0"/>
                    <a:pt x="0" y="0"/>
                  </a:cubicBezTo>
                  <a:cubicBezTo>
                    <a:pt x="1" y="1"/>
                    <a:pt x="2" y="3"/>
                    <a:pt x="2" y="5"/>
                  </a:cubicBezTo>
                  <a:cubicBezTo>
                    <a:pt x="6" y="9"/>
                    <a:pt x="11" y="14"/>
                    <a:pt x="14" y="18"/>
                  </a:cubicBezTo>
                  <a:cubicBezTo>
                    <a:pt x="15" y="19"/>
                    <a:pt x="15" y="19"/>
                    <a:pt x="15" y="19"/>
                  </a:cubicBezTo>
                  <a:cubicBezTo>
                    <a:pt x="16" y="17"/>
                    <a:pt x="16" y="17"/>
                    <a:pt x="16" y="17"/>
                  </a:cubicBezTo>
                  <a:cubicBezTo>
                    <a:pt x="16" y="15"/>
                    <a:pt x="17" y="13"/>
                    <a:pt x="18" y="11"/>
                  </a:cubicBezTo>
                  <a:cubicBezTo>
                    <a:pt x="18" y="9"/>
                    <a:pt x="18" y="6"/>
                    <a:pt x="20" y="5"/>
                  </a:cubicBezTo>
                  <a:cubicBezTo>
                    <a:pt x="19" y="5"/>
                    <a:pt x="19" y="5"/>
                    <a:pt x="19" y="5"/>
                  </a:cubicBezTo>
                  <a:cubicBezTo>
                    <a:pt x="18" y="8"/>
                    <a:pt x="16" y="11"/>
                    <a:pt x="15" y="15"/>
                  </a:cubicBezTo>
                  <a:cubicBezTo>
                    <a:pt x="11" y="11"/>
                    <a:pt x="4" y="4"/>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4" name="Freeform 1604"/>
            <p:cNvSpPr>
              <a:spLocks/>
            </p:cNvSpPr>
            <p:nvPr/>
          </p:nvSpPr>
          <p:spPr bwMode="auto">
            <a:xfrm>
              <a:off x="18170525" y="3175000"/>
              <a:ext cx="71437" cy="60325"/>
            </a:xfrm>
            <a:custGeom>
              <a:avLst/>
              <a:gdLst>
                <a:gd name="T0" fmla="*/ 1 w 18"/>
                <a:gd name="T1" fmla="*/ 0 h 15"/>
                <a:gd name="T2" fmla="*/ 1 w 18"/>
                <a:gd name="T3" fmla="*/ 1 h 15"/>
                <a:gd name="T4" fmla="*/ 1 w 18"/>
                <a:gd name="T5" fmla="*/ 1 h 15"/>
                <a:gd name="T6" fmla="*/ 0 w 18"/>
                <a:gd name="T7" fmla="*/ 2 h 15"/>
                <a:gd name="T8" fmla="*/ 1 w 18"/>
                <a:gd name="T9" fmla="*/ 2 h 15"/>
                <a:gd name="T10" fmla="*/ 1 w 18"/>
                <a:gd name="T11" fmla="*/ 2 h 15"/>
                <a:gd name="T12" fmla="*/ 1 w 18"/>
                <a:gd name="T13" fmla="*/ 6 h 15"/>
                <a:gd name="T14" fmla="*/ 1 w 18"/>
                <a:gd name="T15" fmla="*/ 12 h 15"/>
                <a:gd name="T16" fmla="*/ 1 w 18"/>
                <a:gd name="T17" fmla="*/ 12 h 15"/>
                <a:gd name="T18" fmla="*/ 0 w 18"/>
                <a:gd name="T19" fmla="*/ 15 h 15"/>
                <a:gd name="T20" fmla="*/ 2 w 18"/>
                <a:gd name="T21" fmla="*/ 14 h 15"/>
                <a:gd name="T22" fmla="*/ 11 w 18"/>
                <a:gd name="T23" fmla="*/ 9 h 15"/>
                <a:gd name="T24" fmla="*/ 18 w 18"/>
                <a:gd name="T25" fmla="*/ 6 h 15"/>
                <a:gd name="T26" fmla="*/ 17 w 18"/>
                <a:gd name="T27" fmla="*/ 4 h 15"/>
                <a:gd name="T28" fmla="*/ 10 w 18"/>
                <a:gd name="T29" fmla="*/ 7 h 15"/>
                <a:gd name="T30" fmla="*/ 3 w 18"/>
                <a:gd name="T31" fmla="*/ 11 h 15"/>
                <a:gd name="T32" fmla="*/ 3 w 18"/>
                <a:gd name="T33" fmla="*/ 6 h 15"/>
                <a:gd name="T34" fmla="*/ 3 w 18"/>
                <a:gd name="T35" fmla="*/ 3 h 15"/>
                <a:gd name="T36" fmla="*/ 3 w 18"/>
                <a:gd name="T37" fmla="*/ 2 h 15"/>
                <a:gd name="T38" fmla="*/ 2 w 18"/>
                <a:gd name="T39" fmla="*/ 1 h 15"/>
                <a:gd name="T40" fmla="*/ 2 w 18"/>
                <a:gd name="T41" fmla="*/ 0 h 15"/>
                <a:gd name="T42" fmla="*/ 1 w 18"/>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5">
                  <a:moveTo>
                    <a:pt x="1" y="0"/>
                  </a:moveTo>
                  <a:cubicBezTo>
                    <a:pt x="1" y="0"/>
                    <a:pt x="1" y="1"/>
                    <a:pt x="1" y="1"/>
                  </a:cubicBezTo>
                  <a:cubicBezTo>
                    <a:pt x="1" y="1"/>
                    <a:pt x="1" y="1"/>
                    <a:pt x="1" y="1"/>
                  </a:cubicBezTo>
                  <a:cubicBezTo>
                    <a:pt x="0" y="2"/>
                    <a:pt x="0" y="2"/>
                    <a:pt x="0" y="2"/>
                  </a:cubicBezTo>
                  <a:cubicBezTo>
                    <a:pt x="1" y="2"/>
                    <a:pt x="1" y="2"/>
                    <a:pt x="1" y="2"/>
                  </a:cubicBezTo>
                  <a:cubicBezTo>
                    <a:pt x="1" y="2"/>
                    <a:pt x="1" y="2"/>
                    <a:pt x="1" y="2"/>
                  </a:cubicBezTo>
                  <a:cubicBezTo>
                    <a:pt x="1" y="2"/>
                    <a:pt x="1" y="4"/>
                    <a:pt x="1" y="6"/>
                  </a:cubicBezTo>
                  <a:cubicBezTo>
                    <a:pt x="1" y="9"/>
                    <a:pt x="1" y="11"/>
                    <a:pt x="1" y="12"/>
                  </a:cubicBezTo>
                  <a:cubicBezTo>
                    <a:pt x="1" y="12"/>
                    <a:pt x="1" y="12"/>
                    <a:pt x="1" y="12"/>
                  </a:cubicBezTo>
                  <a:cubicBezTo>
                    <a:pt x="0" y="15"/>
                    <a:pt x="0" y="15"/>
                    <a:pt x="0" y="15"/>
                  </a:cubicBezTo>
                  <a:cubicBezTo>
                    <a:pt x="2" y="14"/>
                    <a:pt x="2" y="14"/>
                    <a:pt x="2" y="14"/>
                  </a:cubicBezTo>
                  <a:cubicBezTo>
                    <a:pt x="4" y="13"/>
                    <a:pt x="8" y="11"/>
                    <a:pt x="11" y="9"/>
                  </a:cubicBezTo>
                  <a:cubicBezTo>
                    <a:pt x="15" y="7"/>
                    <a:pt x="17" y="6"/>
                    <a:pt x="18" y="6"/>
                  </a:cubicBezTo>
                  <a:cubicBezTo>
                    <a:pt x="17" y="4"/>
                    <a:pt x="17" y="4"/>
                    <a:pt x="17" y="4"/>
                  </a:cubicBezTo>
                  <a:cubicBezTo>
                    <a:pt x="17" y="4"/>
                    <a:pt x="14" y="6"/>
                    <a:pt x="10" y="7"/>
                  </a:cubicBezTo>
                  <a:cubicBezTo>
                    <a:pt x="8" y="8"/>
                    <a:pt x="5" y="10"/>
                    <a:pt x="3" y="11"/>
                  </a:cubicBezTo>
                  <a:cubicBezTo>
                    <a:pt x="3" y="9"/>
                    <a:pt x="3" y="8"/>
                    <a:pt x="3" y="6"/>
                  </a:cubicBezTo>
                  <a:cubicBezTo>
                    <a:pt x="3" y="5"/>
                    <a:pt x="3" y="4"/>
                    <a:pt x="3" y="3"/>
                  </a:cubicBezTo>
                  <a:cubicBezTo>
                    <a:pt x="3" y="2"/>
                    <a:pt x="3" y="2"/>
                    <a:pt x="3" y="2"/>
                  </a:cubicBezTo>
                  <a:cubicBezTo>
                    <a:pt x="2" y="1"/>
                    <a:pt x="2" y="1"/>
                    <a:pt x="2" y="1"/>
                  </a:cubicBezTo>
                  <a:cubicBezTo>
                    <a:pt x="2" y="1"/>
                    <a:pt x="2" y="1"/>
                    <a:pt x="2" y="0"/>
                  </a:cubicBezTo>
                  <a:cubicBezTo>
                    <a:pt x="2" y="0"/>
                    <a:pt x="2" y="0"/>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20983" name="Group 120982"/>
          <p:cNvGrpSpPr/>
          <p:nvPr/>
        </p:nvGrpSpPr>
        <p:grpSpPr>
          <a:xfrm>
            <a:off x="5104243" y="1381125"/>
            <a:ext cx="1166812" cy="1073150"/>
            <a:chOff x="15978188" y="1381125"/>
            <a:chExt cx="1166812" cy="1073150"/>
          </a:xfrm>
        </p:grpSpPr>
        <p:sp>
          <p:nvSpPr>
            <p:cNvPr id="992" name="Freeform 1582"/>
            <p:cNvSpPr>
              <a:spLocks/>
            </p:cNvSpPr>
            <p:nvPr/>
          </p:nvSpPr>
          <p:spPr bwMode="auto">
            <a:xfrm>
              <a:off x="16676688" y="2301875"/>
              <a:ext cx="112712" cy="84138"/>
            </a:xfrm>
            <a:custGeom>
              <a:avLst/>
              <a:gdLst>
                <a:gd name="T0" fmla="*/ 27 w 28"/>
                <a:gd name="T1" fmla="*/ 0 h 21"/>
                <a:gd name="T2" fmla="*/ 16 w 28"/>
                <a:gd name="T3" fmla="*/ 18 h 21"/>
                <a:gd name="T4" fmla="*/ 12 w 28"/>
                <a:gd name="T5" fmla="*/ 19 h 21"/>
                <a:gd name="T6" fmla="*/ 0 w 28"/>
                <a:gd name="T7" fmla="*/ 16 h 21"/>
                <a:gd name="T8" fmla="*/ 0 w 28"/>
                <a:gd name="T9" fmla="*/ 17 h 21"/>
                <a:gd name="T10" fmla="*/ 12 w 28"/>
                <a:gd name="T11" fmla="*/ 21 h 21"/>
                <a:gd name="T12" fmla="*/ 17 w 28"/>
                <a:gd name="T13" fmla="*/ 21 h 21"/>
                <a:gd name="T14" fmla="*/ 17 w 28"/>
                <a:gd name="T15" fmla="*/ 21 h 21"/>
                <a:gd name="T16" fmla="*/ 27 w 28"/>
                <a:gd name="T17" fmla="*/ 11 h 21"/>
                <a:gd name="T18" fmla="*/ 28 w 28"/>
                <a:gd name="T19" fmla="*/ 1 h 21"/>
                <a:gd name="T20" fmla="*/ 28 w 28"/>
                <a:gd name="T21" fmla="*/ 0 h 21"/>
                <a:gd name="T22" fmla="*/ 27 w 28"/>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7" y="0"/>
                  </a:moveTo>
                  <a:cubicBezTo>
                    <a:pt x="27" y="10"/>
                    <a:pt x="23" y="16"/>
                    <a:pt x="16" y="18"/>
                  </a:cubicBezTo>
                  <a:cubicBezTo>
                    <a:pt x="15" y="19"/>
                    <a:pt x="13" y="19"/>
                    <a:pt x="12" y="19"/>
                  </a:cubicBezTo>
                  <a:cubicBezTo>
                    <a:pt x="9" y="19"/>
                    <a:pt x="5" y="18"/>
                    <a:pt x="0" y="16"/>
                  </a:cubicBezTo>
                  <a:cubicBezTo>
                    <a:pt x="0" y="17"/>
                    <a:pt x="0" y="17"/>
                    <a:pt x="0" y="17"/>
                  </a:cubicBezTo>
                  <a:cubicBezTo>
                    <a:pt x="4" y="17"/>
                    <a:pt x="8" y="19"/>
                    <a:pt x="12" y="21"/>
                  </a:cubicBezTo>
                  <a:cubicBezTo>
                    <a:pt x="14" y="21"/>
                    <a:pt x="15" y="21"/>
                    <a:pt x="17" y="21"/>
                  </a:cubicBezTo>
                  <a:cubicBezTo>
                    <a:pt x="17" y="21"/>
                    <a:pt x="17" y="21"/>
                    <a:pt x="17" y="21"/>
                  </a:cubicBezTo>
                  <a:cubicBezTo>
                    <a:pt x="22" y="19"/>
                    <a:pt x="25" y="16"/>
                    <a:pt x="27" y="11"/>
                  </a:cubicBezTo>
                  <a:cubicBezTo>
                    <a:pt x="27" y="8"/>
                    <a:pt x="28" y="4"/>
                    <a:pt x="28" y="1"/>
                  </a:cubicBezTo>
                  <a:cubicBezTo>
                    <a:pt x="28" y="0"/>
                    <a:pt x="28" y="0"/>
                    <a:pt x="28" y="0"/>
                  </a:cubicBezTo>
                  <a:cubicBezTo>
                    <a:pt x="27" y="0"/>
                    <a:pt x="27" y="0"/>
                    <a:pt x="27"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1" name="Freeform 1591"/>
            <p:cNvSpPr>
              <a:spLocks/>
            </p:cNvSpPr>
            <p:nvPr/>
          </p:nvSpPr>
          <p:spPr bwMode="auto">
            <a:xfrm>
              <a:off x="16362363" y="1681163"/>
              <a:ext cx="139700" cy="141288"/>
            </a:xfrm>
            <a:custGeom>
              <a:avLst/>
              <a:gdLst>
                <a:gd name="T0" fmla="*/ 34 w 35"/>
                <a:gd name="T1" fmla="*/ 0 h 35"/>
                <a:gd name="T2" fmla="*/ 22 w 35"/>
                <a:gd name="T3" fmla="*/ 31 h 35"/>
                <a:gd name="T4" fmla="*/ 10 w 35"/>
                <a:gd name="T5" fmla="*/ 27 h 35"/>
                <a:gd name="T6" fmla="*/ 7 w 35"/>
                <a:gd name="T7" fmla="*/ 28 h 35"/>
                <a:gd name="T8" fmla="*/ 0 w 35"/>
                <a:gd name="T9" fmla="*/ 33 h 35"/>
                <a:gd name="T10" fmla="*/ 1 w 35"/>
                <a:gd name="T11" fmla="*/ 34 h 35"/>
                <a:gd name="T12" fmla="*/ 2 w 35"/>
                <a:gd name="T13" fmla="*/ 32 h 35"/>
                <a:gd name="T14" fmla="*/ 7 w 35"/>
                <a:gd name="T15" fmla="*/ 30 h 35"/>
                <a:gd name="T16" fmla="*/ 8 w 35"/>
                <a:gd name="T17" fmla="*/ 30 h 35"/>
                <a:gd name="T18" fmla="*/ 10 w 35"/>
                <a:gd name="T19" fmla="*/ 30 h 35"/>
                <a:gd name="T20" fmla="*/ 23 w 35"/>
                <a:gd name="T21" fmla="*/ 34 h 35"/>
                <a:gd name="T22" fmla="*/ 24 w 35"/>
                <a:gd name="T23" fmla="*/ 35 h 35"/>
                <a:gd name="T24" fmla="*/ 24 w 35"/>
                <a:gd name="T25" fmla="*/ 33 h 35"/>
                <a:gd name="T26" fmla="*/ 32 w 35"/>
                <a:gd name="T27" fmla="*/ 5 h 35"/>
                <a:gd name="T28" fmla="*/ 35 w 35"/>
                <a:gd name="T29" fmla="*/ 1 h 35"/>
                <a:gd name="T30" fmla="*/ 34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34" y="0"/>
                  </a:moveTo>
                  <a:cubicBezTo>
                    <a:pt x="26" y="6"/>
                    <a:pt x="23" y="18"/>
                    <a:pt x="22" y="31"/>
                  </a:cubicBezTo>
                  <a:cubicBezTo>
                    <a:pt x="17" y="29"/>
                    <a:pt x="13" y="27"/>
                    <a:pt x="10" y="27"/>
                  </a:cubicBezTo>
                  <a:cubicBezTo>
                    <a:pt x="9" y="27"/>
                    <a:pt x="8" y="28"/>
                    <a:pt x="7" y="28"/>
                  </a:cubicBezTo>
                  <a:cubicBezTo>
                    <a:pt x="4" y="29"/>
                    <a:pt x="2" y="30"/>
                    <a:pt x="0" y="33"/>
                  </a:cubicBezTo>
                  <a:cubicBezTo>
                    <a:pt x="1" y="34"/>
                    <a:pt x="1" y="34"/>
                    <a:pt x="1" y="34"/>
                  </a:cubicBezTo>
                  <a:cubicBezTo>
                    <a:pt x="1" y="33"/>
                    <a:pt x="2" y="33"/>
                    <a:pt x="2" y="32"/>
                  </a:cubicBezTo>
                  <a:cubicBezTo>
                    <a:pt x="3" y="31"/>
                    <a:pt x="5" y="30"/>
                    <a:pt x="7" y="30"/>
                  </a:cubicBezTo>
                  <a:cubicBezTo>
                    <a:pt x="8" y="30"/>
                    <a:pt x="8" y="30"/>
                    <a:pt x="8" y="30"/>
                  </a:cubicBezTo>
                  <a:cubicBezTo>
                    <a:pt x="8" y="30"/>
                    <a:pt x="9" y="30"/>
                    <a:pt x="10" y="30"/>
                  </a:cubicBezTo>
                  <a:cubicBezTo>
                    <a:pt x="13" y="30"/>
                    <a:pt x="17" y="31"/>
                    <a:pt x="23" y="34"/>
                  </a:cubicBezTo>
                  <a:cubicBezTo>
                    <a:pt x="24" y="35"/>
                    <a:pt x="24" y="35"/>
                    <a:pt x="24" y="35"/>
                  </a:cubicBezTo>
                  <a:cubicBezTo>
                    <a:pt x="24" y="33"/>
                    <a:pt x="24" y="33"/>
                    <a:pt x="24" y="33"/>
                  </a:cubicBezTo>
                  <a:cubicBezTo>
                    <a:pt x="24" y="22"/>
                    <a:pt x="27" y="12"/>
                    <a:pt x="32" y="5"/>
                  </a:cubicBezTo>
                  <a:cubicBezTo>
                    <a:pt x="33" y="3"/>
                    <a:pt x="34" y="2"/>
                    <a:pt x="35" y="1"/>
                  </a:cubicBezTo>
                  <a:cubicBezTo>
                    <a:pt x="34" y="0"/>
                    <a:pt x="34" y="0"/>
                    <a:pt x="3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2" name="Freeform 1592"/>
            <p:cNvSpPr>
              <a:spLocks/>
            </p:cNvSpPr>
            <p:nvPr/>
          </p:nvSpPr>
          <p:spPr bwMode="auto">
            <a:xfrm>
              <a:off x="15978188" y="2082800"/>
              <a:ext cx="84137" cy="100013"/>
            </a:xfrm>
            <a:custGeom>
              <a:avLst/>
              <a:gdLst>
                <a:gd name="T0" fmla="*/ 20 w 21"/>
                <a:gd name="T1" fmla="*/ 0 h 25"/>
                <a:gd name="T2" fmla="*/ 9 w 21"/>
                <a:gd name="T3" fmla="*/ 16 h 25"/>
                <a:gd name="T4" fmla="*/ 3 w 21"/>
                <a:gd name="T5" fmla="*/ 20 h 25"/>
                <a:gd name="T6" fmla="*/ 0 w 21"/>
                <a:gd name="T7" fmla="*/ 25 h 25"/>
                <a:gd name="T8" fmla="*/ 4 w 21"/>
                <a:gd name="T9" fmla="*/ 22 h 25"/>
                <a:gd name="T10" fmla="*/ 4 w 21"/>
                <a:gd name="T11" fmla="*/ 22 h 25"/>
                <a:gd name="T12" fmla="*/ 20 w 21"/>
                <a:gd name="T13" fmla="*/ 9 h 25"/>
                <a:gd name="T14" fmla="*/ 21 w 21"/>
                <a:gd name="T15" fmla="*/ 0 h 25"/>
                <a:gd name="T16" fmla="*/ 20 w 2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20" y="0"/>
                  </a:moveTo>
                  <a:cubicBezTo>
                    <a:pt x="19" y="9"/>
                    <a:pt x="14" y="13"/>
                    <a:pt x="9" y="16"/>
                  </a:cubicBezTo>
                  <a:cubicBezTo>
                    <a:pt x="7" y="18"/>
                    <a:pt x="5" y="19"/>
                    <a:pt x="3" y="20"/>
                  </a:cubicBezTo>
                  <a:cubicBezTo>
                    <a:pt x="1" y="21"/>
                    <a:pt x="0" y="23"/>
                    <a:pt x="0" y="25"/>
                  </a:cubicBezTo>
                  <a:cubicBezTo>
                    <a:pt x="1" y="24"/>
                    <a:pt x="2" y="23"/>
                    <a:pt x="4" y="22"/>
                  </a:cubicBezTo>
                  <a:cubicBezTo>
                    <a:pt x="4" y="22"/>
                    <a:pt x="4" y="22"/>
                    <a:pt x="4" y="22"/>
                  </a:cubicBezTo>
                  <a:cubicBezTo>
                    <a:pt x="8" y="19"/>
                    <a:pt x="16" y="17"/>
                    <a:pt x="20" y="9"/>
                  </a:cubicBezTo>
                  <a:cubicBezTo>
                    <a:pt x="20" y="6"/>
                    <a:pt x="20" y="3"/>
                    <a:pt x="21" y="0"/>
                  </a:cubicBezTo>
                  <a:cubicBezTo>
                    <a:pt x="20" y="0"/>
                    <a:pt x="20" y="0"/>
                    <a:pt x="2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3" name="Freeform 1593"/>
            <p:cNvSpPr>
              <a:spLocks/>
            </p:cNvSpPr>
            <p:nvPr/>
          </p:nvSpPr>
          <p:spPr bwMode="auto">
            <a:xfrm>
              <a:off x="16760825" y="1797050"/>
              <a:ext cx="68262" cy="57150"/>
            </a:xfrm>
            <a:custGeom>
              <a:avLst/>
              <a:gdLst>
                <a:gd name="T0" fmla="*/ 2 w 17"/>
                <a:gd name="T1" fmla="*/ 0 h 14"/>
                <a:gd name="T2" fmla="*/ 0 w 17"/>
                <a:gd name="T3" fmla="*/ 1 h 14"/>
                <a:gd name="T4" fmla="*/ 11 w 17"/>
                <a:gd name="T5" fmla="*/ 12 h 14"/>
                <a:gd name="T6" fmla="*/ 12 w 17"/>
                <a:gd name="T7" fmla="*/ 14 h 14"/>
                <a:gd name="T8" fmla="*/ 13 w 17"/>
                <a:gd name="T9" fmla="*/ 12 h 14"/>
                <a:gd name="T10" fmla="*/ 16 w 17"/>
                <a:gd name="T11" fmla="*/ 8 h 14"/>
                <a:gd name="T12" fmla="*/ 17 w 17"/>
                <a:gd name="T13" fmla="*/ 5 h 14"/>
                <a:gd name="T14" fmla="*/ 16 w 17"/>
                <a:gd name="T15" fmla="*/ 4 h 14"/>
                <a:gd name="T16" fmla="*/ 12 w 17"/>
                <a:gd name="T17" fmla="*/ 9 h 14"/>
                <a:gd name="T18" fmla="*/ 2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2" y="0"/>
                  </a:moveTo>
                  <a:cubicBezTo>
                    <a:pt x="0" y="1"/>
                    <a:pt x="0" y="1"/>
                    <a:pt x="0" y="1"/>
                  </a:cubicBezTo>
                  <a:cubicBezTo>
                    <a:pt x="3" y="5"/>
                    <a:pt x="9" y="7"/>
                    <a:pt x="11" y="12"/>
                  </a:cubicBezTo>
                  <a:cubicBezTo>
                    <a:pt x="12" y="14"/>
                    <a:pt x="12" y="14"/>
                    <a:pt x="12" y="14"/>
                  </a:cubicBezTo>
                  <a:cubicBezTo>
                    <a:pt x="13" y="12"/>
                    <a:pt x="13" y="12"/>
                    <a:pt x="13" y="12"/>
                  </a:cubicBezTo>
                  <a:cubicBezTo>
                    <a:pt x="14" y="11"/>
                    <a:pt x="15" y="10"/>
                    <a:pt x="16" y="8"/>
                  </a:cubicBezTo>
                  <a:cubicBezTo>
                    <a:pt x="16" y="7"/>
                    <a:pt x="17" y="6"/>
                    <a:pt x="17" y="5"/>
                  </a:cubicBezTo>
                  <a:cubicBezTo>
                    <a:pt x="16" y="4"/>
                    <a:pt x="16" y="4"/>
                    <a:pt x="16" y="4"/>
                  </a:cubicBezTo>
                  <a:cubicBezTo>
                    <a:pt x="15" y="6"/>
                    <a:pt x="14" y="8"/>
                    <a:pt x="12" y="9"/>
                  </a:cubicBezTo>
                  <a:cubicBezTo>
                    <a:pt x="9" y="5"/>
                    <a:pt x="4" y="3"/>
                    <a:pt x="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4" name="Freeform 1594"/>
            <p:cNvSpPr>
              <a:spLocks/>
            </p:cNvSpPr>
            <p:nvPr/>
          </p:nvSpPr>
          <p:spPr bwMode="auto">
            <a:xfrm>
              <a:off x="16916400" y="2109788"/>
              <a:ext cx="171450" cy="107950"/>
            </a:xfrm>
            <a:custGeom>
              <a:avLst/>
              <a:gdLst>
                <a:gd name="T0" fmla="*/ 43 w 43"/>
                <a:gd name="T1" fmla="*/ 0 h 27"/>
                <a:gd name="T2" fmla="*/ 20 w 43"/>
                <a:gd name="T3" fmla="*/ 22 h 27"/>
                <a:gd name="T4" fmla="*/ 7 w 43"/>
                <a:gd name="T5" fmla="*/ 4 h 27"/>
                <a:gd name="T6" fmla="*/ 4 w 43"/>
                <a:gd name="T7" fmla="*/ 3 h 27"/>
                <a:gd name="T8" fmla="*/ 0 w 43"/>
                <a:gd name="T9" fmla="*/ 4 h 27"/>
                <a:gd name="T10" fmla="*/ 1 w 43"/>
                <a:gd name="T11" fmla="*/ 4 h 27"/>
                <a:gd name="T12" fmla="*/ 3 w 43"/>
                <a:gd name="T13" fmla="*/ 4 h 27"/>
                <a:gd name="T14" fmla="*/ 8 w 43"/>
                <a:gd name="T15" fmla="*/ 6 h 27"/>
                <a:gd name="T16" fmla="*/ 8 w 43"/>
                <a:gd name="T17" fmla="*/ 6 h 27"/>
                <a:gd name="T18" fmla="*/ 19 w 43"/>
                <a:gd name="T19" fmla="*/ 25 h 27"/>
                <a:gd name="T20" fmla="*/ 20 w 43"/>
                <a:gd name="T21" fmla="*/ 27 h 27"/>
                <a:gd name="T22" fmla="*/ 21 w 43"/>
                <a:gd name="T23" fmla="*/ 25 h 27"/>
                <a:gd name="T24" fmla="*/ 33 w 43"/>
                <a:gd name="T25" fmla="*/ 7 h 27"/>
                <a:gd name="T26" fmla="*/ 40 w 43"/>
                <a:gd name="T27" fmla="*/ 1 h 27"/>
                <a:gd name="T28" fmla="*/ 43 w 43"/>
                <a:gd name="T29" fmla="*/ 0 h 27"/>
                <a:gd name="T30" fmla="*/ 43 w 43"/>
                <a:gd name="T31" fmla="*/ 0 h 27"/>
                <a:gd name="T32" fmla="*/ 43 w 43"/>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7">
                  <a:moveTo>
                    <a:pt x="43" y="0"/>
                  </a:moveTo>
                  <a:cubicBezTo>
                    <a:pt x="32" y="2"/>
                    <a:pt x="25" y="12"/>
                    <a:pt x="20" y="22"/>
                  </a:cubicBezTo>
                  <a:cubicBezTo>
                    <a:pt x="17" y="14"/>
                    <a:pt x="13" y="6"/>
                    <a:pt x="7" y="4"/>
                  </a:cubicBezTo>
                  <a:cubicBezTo>
                    <a:pt x="6" y="3"/>
                    <a:pt x="5" y="3"/>
                    <a:pt x="4" y="3"/>
                  </a:cubicBezTo>
                  <a:cubicBezTo>
                    <a:pt x="3" y="3"/>
                    <a:pt x="2" y="3"/>
                    <a:pt x="0" y="4"/>
                  </a:cubicBezTo>
                  <a:cubicBezTo>
                    <a:pt x="1" y="4"/>
                    <a:pt x="1" y="4"/>
                    <a:pt x="1" y="4"/>
                  </a:cubicBezTo>
                  <a:cubicBezTo>
                    <a:pt x="1" y="4"/>
                    <a:pt x="2" y="4"/>
                    <a:pt x="3" y="4"/>
                  </a:cubicBezTo>
                  <a:cubicBezTo>
                    <a:pt x="5" y="4"/>
                    <a:pt x="7" y="5"/>
                    <a:pt x="8" y="6"/>
                  </a:cubicBezTo>
                  <a:cubicBezTo>
                    <a:pt x="8" y="6"/>
                    <a:pt x="8" y="6"/>
                    <a:pt x="8" y="6"/>
                  </a:cubicBezTo>
                  <a:cubicBezTo>
                    <a:pt x="13" y="9"/>
                    <a:pt x="17" y="17"/>
                    <a:pt x="19" y="25"/>
                  </a:cubicBezTo>
                  <a:cubicBezTo>
                    <a:pt x="20" y="27"/>
                    <a:pt x="20" y="27"/>
                    <a:pt x="20" y="27"/>
                  </a:cubicBezTo>
                  <a:cubicBezTo>
                    <a:pt x="21" y="25"/>
                    <a:pt x="21" y="25"/>
                    <a:pt x="21" y="25"/>
                  </a:cubicBezTo>
                  <a:cubicBezTo>
                    <a:pt x="24" y="18"/>
                    <a:pt x="28" y="12"/>
                    <a:pt x="33" y="7"/>
                  </a:cubicBezTo>
                  <a:cubicBezTo>
                    <a:pt x="35" y="5"/>
                    <a:pt x="37" y="3"/>
                    <a:pt x="40" y="1"/>
                  </a:cubicBezTo>
                  <a:cubicBezTo>
                    <a:pt x="41" y="1"/>
                    <a:pt x="42" y="0"/>
                    <a:pt x="43" y="0"/>
                  </a:cubicBezTo>
                  <a:cubicBezTo>
                    <a:pt x="43" y="0"/>
                    <a:pt x="43" y="0"/>
                    <a:pt x="43" y="0"/>
                  </a:cubicBezTo>
                  <a:cubicBezTo>
                    <a:pt x="43" y="0"/>
                    <a:pt x="43" y="0"/>
                    <a:pt x="43"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6" name="Freeform 1596"/>
            <p:cNvSpPr>
              <a:spLocks/>
            </p:cNvSpPr>
            <p:nvPr/>
          </p:nvSpPr>
          <p:spPr bwMode="auto">
            <a:xfrm>
              <a:off x="16597313" y="1925638"/>
              <a:ext cx="104775" cy="44450"/>
            </a:xfrm>
            <a:custGeom>
              <a:avLst/>
              <a:gdLst>
                <a:gd name="T0" fmla="*/ 0 w 26"/>
                <a:gd name="T1" fmla="*/ 0 h 11"/>
                <a:gd name="T2" fmla="*/ 0 w 26"/>
                <a:gd name="T3" fmla="*/ 0 h 11"/>
                <a:gd name="T4" fmla="*/ 7 w 26"/>
                <a:gd name="T5" fmla="*/ 9 h 11"/>
                <a:gd name="T6" fmla="*/ 10 w 26"/>
                <a:gd name="T7" fmla="*/ 11 h 11"/>
                <a:gd name="T8" fmla="*/ 10 w 26"/>
                <a:gd name="T9" fmla="*/ 11 h 11"/>
                <a:gd name="T10" fmla="*/ 14 w 26"/>
                <a:gd name="T11" fmla="*/ 11 h 11"/>
                <a:gd name="T12" fmla="*/ 21 w 26"/>
                <a:gd name="T13" fmla="*/ 9 h 11"/>
                <a:gd name="T14" fmla="*/ 26 w 26"/>
                <a:gd name="T15" fmla="*/ 3 h 11"/>
                <a:gd name="T16" fmla="*/ 26 w 26"/>
                <a:gd name="T17" fmla="*/ 2 h 11"/>
                <a:gd name="T18" fmla="*/ 25 w 26"/>
                <a:gd name="T19" fmla="*/ 2 h 11"/>
                <a:gd name="T20" fmla="*/ 14 w 26"/>
                <a:gd name="T21" fmla="*/ 9 h 11"/>
                <a:gd name="T22" fmla="*/ 11 w 26"/>
                <a:gd name="T23" fmla="*/ 9 h 11"/>
                <a:gd name="T24" fmla="*/ 0 w 2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
                  <a:moveTo>
                    <a:pt x="0" y="0"/>
                  </a:moveTo>
                  <a:cubicBezTo>
                    <a:pt x="0" y="0"/>
                    <a:pt x="0" y="0"/>
                    <a:pt x="0" y="0"/>
                  </a:cubicBezTo>
                  <a:cubicBezTo>
                    <a:pt x="2" y="2"/>
                    <a:pt x="5" y="6"/>
                    <a:pt x="7" y="9"/>
                  </a:cubicBezTo>
                  <a:cubicBezTo>
                    <a:pt x="8" y="10"/>
                    <a:pt x="9" y="10"/>
                    <a:pt x="10" y="11"/>
                  </a:cubicBezTo>
                  <a:cubicBezTo>
                    <a:pt x="10" y="11"/>
                    <a:pt x="10" y="11"/>
                    <a:pt x="10" y="11"/>
                  </a:cubicBezTo>
                  <a:cubicBezTo>
                    <a:pt x="12" y="11"/>
                    <a:pt x="13" y="11"/>
                    <a:pt x="14" y="11"/>
                  </a:cubicBezTo>
                  <a:cubicBezTo>
                    <a:pt x="17" y="11"/>
                    <a:pt x="19" y="10"/>
                    <a:pt x="21" y="9"/>
                  </a:cubicBezTo>
                  <a:cubicBezTo>
                    <a:pt x="22" y="7"/>
                    <a:pt x="24" y="4"/>
                    <a:pt x="26" y="3"/>
                  </a:cubicBezTo>
                  <a:cubicBezTo>
                    <a:pt x="26" y="2"/>
                    <a:pt x="26" y="2"/>
                    <a:pt x="26" y="2"/>
                  </a:cubicBezTo>
                  <a:cubicBezTo>
                    <a:pt x="25" y="2"/>
                    <a:pt x="25" y="2"/>
                    <a:pt x="25" y="2"/>
                  </a:cubicBezTo>
                  <a:cubicBezTo>
                    <a:pt x="22" y="7"/>
                    <a:pt x="19" y="9"/>
                    <a:pt x="14" y="9"/>
                  </a:cubicBezTo>
                  <a:cubicBezTo>
                    <a:pt x="13" y="9"/>
                    <a:pt x="12" y="9"/>
                    <a:pt x="11" y="9"/>
                  </a:cubicBezTo>
                  <a:cubicBezTo>
                    <a:pt x="7" y="7"/>
                    <a:pt x="4" y="5"/>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7" name="Freeform 1597"/>
            <p:cNvSpPr>
              <a:spLocks/>
            </p:cNvSpPr>
            <p:nvPr/>
          </p:nvSpPr>
          <p:spPr bwMode="auto">
            <a:xfrm>
              <a:off x="17052925" y="2374900"/>
              <a:ext cx="92075" cy="79375"/>
            </a:xfrm>
            <a:custGeom>
              <a:avLst/>
              <a:gdLst>
                <a:gd name="T0" fmla="*/ 0 w 23"/>
                <a:gd name="T1" fmla="*/ 0 h 20"/>
                <a:gd name="T2" fmla="*/ 0 w 23"/>
                <a:gd name="T3" fmla="*/ 0 h 20"/>
                <a:gd name="T4" fmla="*/ 5 w 23"/>
                <a:gd name="T5" fmla="*/ 6 h 20"/>
                <a:gd name="T6" fmla="*/ 16 w 23"/>
                <a:gd name="T7" fmla="*/ 18 h 20"/>
                <a:gd name="T8" fmla="*/ 17 w 23"/>
                <a:gd name="T9" fmla="*/ 20 h 20"/>
                <a:gd name="T10" fmla="*/ 18 w 23"/>
                <a:gd name="T11" fmla="*/ 18 h 20"/>
                <a:gd name="T12" fmla="*/ 18 w 23"/>
                <a:gd name="T13" fmla="*/ 17 h 20"/>
                <a:gd name="T14" fmla="*/ 21 w 23"/>
                <a:gd name="T15" fmla="*/ 9 h 20"/>
                <a:gd name="T16" fmla="*/ 23 w 23"/>
                <a:gd name="T17" fmla="*/ 1 h 20"/>
                <a:gd name="T18" fmla="*/ 22 w 23"/>
                <a:gd name="T19" fmla="*/ 1 h 20"/>
                <a:gd name="T20" fmla="*/ 22 w 23"/>
                <a:gd name="T21" fmla="*/ 1 h 20"/>
                <a:gd name="T22" fmla="*/ 16 w 23"/>
                <a:gd name="T23" fmla="*/ 15 h 20"/>
                <a:gd name="T24" fmla="*/ 0 w 2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0">
                  <a:moveTo>
                    <a:pt x="0" y="0"/>
                  </a:moveTo>
                  <a:cubicBezTo>
                    <a:pt x="0" y="0"/>
                    <a:pt x="0" y="0"/>
                    <a:pt x="0" y="0"/>
                  </a:cubicBezTo>
                  <a:cubicBezTo>
                    <a:pt x="2" y="1"/>
                    <a:pt x="4" y="4"/>
                    <a:pt x="5" y="6"/>
                  </a:cubicBezTo>
                  <a:cubicBezTo>
                    <a:pt x="9" y="10"/>
                    <a:pt x="13" y="13"/>
                    <a:pt x="16" y="18"/>
                  </a:cubicBezTo>
                  <a:cubicBezTo>
                    <a:pt x="17" y="20"/>
                    <a:pt x="17" y="20"/>
                    <a:pt x="17" y="20"/>
                  </a:cubicBezTo>
                  <a:cubicBezTo>
                    <a:pt x="18" y="18"/>
                    <a:pt x="18" y="18"/>
                    <a:pt x="18" y="18"/>
                  </a:cubicBezTo>
                  <a:cubicBezTo>
                    <a:pt x="18" y="17"/>
                    <a:pt x="18" y="17"/>
                    <a:pt x="18" y="17"/>
                  </a:cubicBezTo>
                  <a:cubicBezTo>
                    <a:pt x="18" y="14"/>
                    <a:pt x="20" y="11"/>
                    <a:pt x="21" y="9"/>
                  </a:cubicBezTo>
                  <a:cubicBezTo>
                    <a:pt x="21" y="6"/>
                    <a:pt x="22" y="3"/>
                    <a:pt x="23" y="1"/>
                  </a:cubicBezTo>
                  <a:cubicBezTo>
                    <a:pt x="22" y="1"/>
                    <a:pt x="22" y="1"/>
                    <a:pt x="22" y="1"/>
                  </a:cubicBezTo>
                  <a:cubicBezTo>
                    <a:pt x="22" y="1"/>
                    <a:pt x="22" y="1"/>
                    <a:pt x="22" y="1"/>
                  </a:cubicBezTo>
                  <a:cubicBezTo>
                    <a:pt x="21" y="5"/>
                    <a:pt x="18" y="10"/>
                    <a:pt x="16" y="15"/>
                  </a:cubicBezTo>
                  <a:cubicBezTo>
                    <a:pt x="12" y="9"/>
                    <a:pt x="6" y="4"/>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5" name="Freeform 1605"/>
            <p:cNvSpPr>
              <a:spLocks/>
            </p:cNvSpPr>
            <p:nvPr/>
          </p:nvSpPr>
          <p:spPr bwMode="auto">
            <a:xfrm>
              <a:off x="16570325" y="1381125"/>
              <a:ext cx="147637" cy="76200"/>
            </a:xfrm>
            <a:custGeom>
              <a:avLst/>
              <a:gdLst>
                <a:gd name="T0" fmla="*/ 37 w 37"/>
                <a:gd name="T1" fmla="*/ 0 h 19"/>
                <a:gd name="T2" fmla="*/ 16 w 37"/>
                <a:gd name="T3" fmla="*/ 15 h 19"/>
                <a:gd name="T4" fmla="*/ 6 w 37"/>
                <a:gd name="T5" fmla="*/ 6 h 19"/>
                <a:gd name="T6" fmla="*/ 3 w 37"/>
                <a:gd name="T7" fmla="*/ 6 h 19"/>
                <a:gd name="T8" fmla="*/ 0 w 37"/>
                <a:gd name="T9" fmla="*/ 6 h 19"/>
                <a:gd name="T10" fmla="*/ 0 w 37"/>
                <a:gd name="T11" fmla="*/ 7 h 19"/>
                <a:gd name="T12" fmla="*/ 1 w 37"/>
                <a:gd name="T13" fmla="*/ 7 h 19"/>
                <a:gd name="T14" fmla="*/ 2 w 37"/>
                <a:gd name="T15" fmla="*/ 7 h 19"/>
                <a:gd name="T16" fmla="*/ 6 w 37"/>
                <a:gd name="T17" fmla="*/ 8 h 19"/>
                <a:gd name="T18" fmla="*/ 6 w 37"/>
                <a:gd name="T19" fmla="*/ 8 h 19"/>
                <a:gd name="T20" fmla="*/ 16 w 37"/>
                <a:gd name="T21" fmla="*/ 18 h 19"/>
                <a:gd name="T22" fmla="*/ 16 w 37"/>
                <a:gd name="T23" fmla="*/ 19 h 19"/>
                <a:gd name="T24" fmla="*/ 17 w 37"/>
                <a:gd name="T25" fmla="*/ 18 h 19"/>
                <a:gd name="T26" fmla="*/ 33 w 37"/>
                <a:gd name="T27" fmla="*/ 3 h 19"/>
                <a:gd name="T28" fmla="*/ 37 w 37"/>
                <a:gd name="T29" fmla="*/ 1 h 19"/>
                <a:gd name="T30" fmla="*/ 37 w 37"/>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9">
                  <a:moveTo>
                    <a:pt x="37" y="0"/>
                  </a:moveTo>
                  <a:cubicBezTo>
                    <a:pt x="28" y="1"/>
                    <a:pt x="21" y="7"/>
                    <a:pt x="16" y="15"/>
                  </a:cubicBezTo>
                  <a:cubicBezTo>
                    <a:pt x="13" y="10"/>
                    <a:pt x="10" y="7"/>
                    <a:pt x="6" y="6"/>
                  </a:cubicBezTo>
                  <a:cubicBezTo>
                    <a:pt x="5" y="6"/>
                    <a:pt x="4" y="6"/>
                    <a:pt x="3" y="6"/>
                  </a:cubicBezTo>
                  <a:cubicBezTo>
                    <a:pt x="2" y="6"/>
                    <a:pt x="1" y="6"/>
                    <a:pt x="0" y="6"/>
                  </a:cubicBezTo>
                  <a:cubicBezTo>
                    <a:pt x="0" y="7"/>
                    <a:pt x="0" y="7"/>
                    <a:pt x="0" y="7"/>
                  </a:cubicBezTo>
                  <a:cubicBezTo>
                    <a:pt x="0" y="7"/>
                    <a:pt x="1" y="7"/>
                    <a:pt x="1" y="7"/>
                  </a:cubicBezTo>
                  <a:cubicBezTo>
                    <a:pt x="1" y="7"/>
                    <a:pt x="2" y="7"/>
                    <a:pt x="2" y="7"/>
                  </a:cubicBezTo>
                  <a:cubicBezTo>
                    <a:pt x="3" y="7"/>
                    <a:pt x="5" y="7"/>
                    <a:pt x="6" y="8"/>
                  </a:cubicBezTo>
                  <a:cubicBezTo>
                    <a:pt x="6" y="8"/>
                    <a:pt x="6" y="8"/>
                    <a:pt x="6" y="8"/>
                  </a:cubicBezTo>
                  <a:cubicBezTo>
                    <a:pt x="9" y="9"/>
                    <a:pt x="12" y="12"/>
                    <a:pt x="16" y="18"/>
                  </a:cubicBezTo>
                  <a:cubicBezTo>
                    <a:pt x="16" y="19"/>
                    <a:pt x="16" y="19"/>
                    <a:pt x="16" y="19"/>
                  </a:cubicBezTo>
                  <a:cubicBezTo>
                    <a:pt x="17" y="18"/>
                    <a:pt x="17" y="18"/>
                    <a:pt x="17" y="18"/>
                  </a:cubicBezTo>
                  <a:cubicBezTo>
                    <a:pt x="21" y="10"/>
                    <a:pt x="27" y="5"/>
                    <a:pt x="33" y="3"/>
                  </a:cubicBezTo>
                  <a:cubicBezTo>
                    <a:pt x="34" y="2"/>
                    <a:pt x="35" y="1"/>
                    <a:pt x="37" y="1"/>
                  </a:cubicBezTo>
                  <a:cubicBezTo>
                    <a:pt x="37" y="0"/>
                    <a:pt x="37" y="0"/>
                    <a:pt x="37"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6" name="Freeform 1606"/>
            <p:cNvSpPr>
              <a:spLocks/>
            </p:cNvSpPr>
            <p:nvPr/>
          </p:nvSpPr>
          <p:spPr bwMode="auto">
            <a:xfrm>
              <a:off x="16154400" y="1449388"/>
              <a:ext cx="95250" cy="28575"/>
            </a:xfrm>
            <a:custGeom>
              <a:avLst/>
              <a:gdLst>
                <a:gd name="T0" fmla="*/ 24 w 24"/>
                <a:gd name="T1" fmla="*/ 0 h 7"/>
                <a:gd name="T2" fmla="*/ 12 w 24"/>
                <a:gd name="T3" fmla="*/ 5 h 7"/>
                <a:gd name="T4" fmla="*/ 10 w 24"/>
                <a:gd name="T5" fmla="*/ 5 h 7"/>
                <a:gd name="T6" fmla="*/ 5 w 24"/>
                <a:gd name="T7" fmla="*/ 5 h 7"/>
                <a:gd name="T8" fmla="*/ 4 w 24"/>
                <a:gd name="T9" fmla="*/ 5 h 7"/>
                <a:gd name="T10" fmla="*/ 0 w 24"/>
                <a:gd name="T11" fmla="*/ 7 h 7"/>
                <a:gd name="T12" fmla="*/ 1 w 24"/>
                <a:gd name="T13" fmla="*/ 6 h 7"/>
                <a:gd name="T14" fmla="*/ 4 w 24"/>
                <a:gd name="T15" fmla="*/ 7 h 7"/>
                <a:gd name="T16" fmla="*/ 4 w 24"/>
                <a:gd name="T17" fmla="*/ 7 h 7"/>
                <a:gd name="T18" fmla="*/ 5 w 24"/>
                <a:gd name="T19" fmla="*/ 7 h 7"/>
                <a:gd name="T20" fmla="*/ 8 w 24"/>
                <a:gd name="T21" fmla="*/ 7 h 7"/>
                <a:gd name="T22" fmla="*/ 12 w 24"/>
                <a:gd name="T23" fmla="*/ 7 h 7"/>
                <a:gd name="T24" fmla="*/ 20 w 24"/>
                <a:gd name="T25" fmla="*/ 5 h 7"/>
                <a:gd name="T26" fmla="*/ 24 w 24"/>
                <a:gd name="T27" fmla="*/ 0 h 7"/>
                <a:gd name="T28" fmla="*/ 24 w 24"/>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7">
                  <a:moveTo>
                    <a:pt x="24" y="0"/>
                  </a:moveTo>
                  <a:cubicBezTo>
                    <a:pt x="20" y="4"/>
                    <a:pt x="16" y="5"/>
                    <a:pt x="12" y="5"/>
                  </a:cubicBezTo>
                  <a:cubicBezTo>
                    <a:pt x="11" y="5"/>
                    <a:pt x="11" y="5"/>
                    <a:pt x="10" y="5"/>
                  </a:cubicBezTo>
                  <a:cubicBezTo>
                    <a:pt x="8" y="5"/>
                    <a:pt x="6" y="5"/>
                    <a:pt x="5" y="5"/>
                  </a:cubicBezTo>
                  <a:cubicBezTo>
                    <a:pt x="4" y="5"/>
                    <a:pt x="4" y="5"/>
                    <a:pt x="4" y="5"/>
                  </a:cubicBezTo>
                  <a:cubicBezTo>
                    <a:pt x="2" y="5"/>
                    <a:pt x="1" y="5"/>
                    <a:pt x="0" y="7"/>
                  </a:cubicBezTo>
                  <a:cubicBezTo>
                    <a:pt x="0" y="7"/>
                    <a:pt x="1" y="6"/>
                    <a:pt x="1" y="6"/>
                  </a:cubicBezTo>
                  <a:cubicBezTo>
                    <a:pt x="2" y="6"/>
                    <a:pt x="3" y="7"/>
                    <a:pt x="4" y="7"/>
                  </a:cubicBezTo>
                  <a:cubicBezTo>
                    <a:pt x="4" y="7"/>
                    <a:pt x="4" y="7"/>
                    <a:pt x="4" y="7"/>
                  </a:cubicBezTo>
                  <a:cubicBezTo>
                    <a:pt x="4" y="7"/>
                    <a:pt x="5" y="7"/>
                    <a:pt x="5" y="7"/>
                  </a:cubicBezTo>
                  <a:cubicBezTo>
                    <a:pt x="6" y="7"/>
                    <a:pt x="7" y="7"/>
                    <a:pt x="8" y="7"/>
                  </a:cubicBezTo>
                  <a:cubicBezTo>
                    <a:pt x="9" y="7"/>
                    <a:pt x="11" y="7"/>
                    <a:pt x="12" y="7"/>
                  </a:cubicBezTo>
                  <a:cubicBezTo>
                    <a:pt x="15" y="7"/>
                    <a:pt x="18" y="7"/>
                    <a:pt x="20" y="5"/>
                  </a:cubicBezTo>
                  <a:cubicBezTo>
                    <a:pt x="21" y="3"/>
                    <a:pt x="23" y="1"/>
                    <a:pt x="24" y="0"/>
                  </a:cubicBezTo>
                  <a:cubicBezTo>
                    <a:pt x="24" y="0"/>
                    <a:pt x="24" y="0"/>
                    <a:pt x="2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7" name="Freeform 1607"/>
            <p:cNvSpPr>
              <a:spLocks/>
            </p:cNvSpPr>
            <p:nvPr/>
          </p:nvSpPr>
          <p:spPr bwMode="auto">
            <a:xfrm>
              <a:off x="16860838" y="1585913"/>
              <a:ext cx="47625" cy="55563"/>
            </a:xfrm>
            <a:custGeom>
              <a:avLst/>
              <a:gdLst>
                <a:gd name="T0" fmla="*/ 2 w 12"/>
                <a:gd name="T1" fmla="*/ 0 h 14"/>
                <a:gd name="T2" fmla="*/ 0 w 12"/>
                <a:gd name="T3" fmla="*/ 0 h 14"/>
                <a:gd name="T4" fmla="*/ 5 w 12"/>
                <a:gd name="T5" fmla="*/ 12 h 14"/>
                <a:gd name="T6" fmla="*/ 5 w 12"/>
                <a:gd name="T7" fmla="*/ 14 h 14"/>
                <a:gd name="T8" fmla="*/ 6 w 12"/>
                <a:gd name="T9" fmla="*/ 13 h 14"/>
                <a:gd name="T10" fmla="*/ 9 w 12"/>
                <a:gd name="T11" fmla="*/ 12 h 14"/>
                <a:gd name="T12" fmla="*/ 12 w 12"/>
                <a:gd name="T13" fmla="*/ 10 h 14"/>
                <a:gd name="T14" fmla="*/ 11 w 12"/>
                <a:gd name="T15" fmla="*/ 9 h 14"/>
                <a:gd name="T16" fmla="*/ 6 w 12"/>
                <a:gd name="T17" fmla="*/ 11 h 14"/>
                <a:gd name="T18" fmla="*/ 2 w 12"/>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2" y="0"/>
                  </a:moveTo>
                  <a:cubicBezTo>
                    <a:pt x="0" y="0"/>
                    <a:pt x="0" y="0"/>
                    <a:pt x="0" y="0"/>
                  </a:cubicBezTo>
                  <a:cubicBezTo>
                    <a:pt x="1" y="4"/>
                    <a:pt x="5" y="8"/>
                    <a:pt x="5" y="12"/>
                  </a:cubicBezTo>
                  <a:cubicBezTo>
                    <a:pt x="5" y="14"/>
                    <a:pt x="5" y="14"/>
                    <a:pt x="5" y="14"/>
                  </a:cubicBezTo>
                  <a:cubicBezTo>
                    <a:pt x="6" y="13"/>
                    <a:pt x="6" y="13"/>
                    <a:pt x="6" y="13"/>
                  </a:cubicBezTo>
                  <a:cubicBezTo>
                    <a:pt x="7" y="13"/>
                    <a:pt x="8" y="13"/>
                    <a:pt x="9" y="12"/>
                  </a:cubicBezTo>
                  <a:cubicBezTo>
                    <a:pt x="10" y="11"/>
                    <a:pt x="11" y="11"/>
                    <a:pt x="12" y="10"/>
                  </a:cubicBezTo>
                  <a:cubicBezTo>
                    <a:pt x="11" y="9"/>
                    <a:pt x="11" y="9"/>
                    <a:pt x="11" y="9"/>
                  </a:cubicBezTo>
                  <a:cubicBezTo>
                    <a:pt x="10" y="10"/>
                    <a:pt x="8" y="10"/>
                    <a:pt x="6" y="11"/>
                  </a:cubicBezTo>
                  <a:cubicBezTo>
                    <a:pt x="6" y="6"/>
                    <a:pt x="3" y="2"/>
                    <a:pt x="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304" name="Picture 230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492499" y="6320228"/>
            <a:ext cx="1012504" cy="560904"/>
          </a:xfrm>
          <a:prstGeom prst="rect">
            <a:avLst/>
          </a:prstGeom>
        </p:spPr>
      </p:pic>
      <p:pic>
        <p:nvPicPr>
          <p:cNvPr id="2305" name="Picture 230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739966" y="6320228"/>
            <a:ext cx="1012504" cy="560904"/>
          </a:xfrm>
          <a:prstGeom prst="rect">
            <a:avLst/>
          </a:prstGeom>
        </p:spPr>
      </p:pic>
      <p:pic>
        <p:nvPicPr>
          <p:cNvPr id="2306" name="Picture 230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019159" y="6320228"/>
            <a:ext cx="1012504" cy="560904"/>
          </a:xfrm>
          <a:prstGeom prst="rect">
            <a:avLst/>
          </a:prstGeom>
        </p:spPr>
      </p:pic>
      <p:pic>
        <p:nvPicPr>
          <p:cNvPr id="2307" name="Picture 230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304697" y="6320228"/>
            <a:ext cx="1012504" cy="560904"/>
          </a:xfrm>
          <a:prstGeom prst="rect">
            <a:avLst/>
          </a:prstGeom>
        </p:spPr>
      </p:pic>
      <p:pic>
        <p:nvPicPr>
          <p:cNvPr id="2308" name="Picture 230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558509" y="6320228"/>
            <a:ext cx="1012504" cy="560904"/>
          </a:xfrm>
          <a:prstGeom prst="rect">
            <a:avLst/>
          </a:prstGeom>
        </p:spPr>
      </p:pic>
      <p:pic>
        <p:nvPicPr>
          <p:cNvPr id="2309" name="Picture 230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799630" y="6320228"/>
            <a:ext cx="1012504" cy="560904"/>
          </a:xfrm>
          <a:prstGeom prst="rect">
            <a:avLst/>
          </a:prstGeom>
        </p:spPr>
      </p:pic>
      <p:pic>
        <p:nvPicPr>
          <p:cNvPr id="2310" name="Picture 230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053442" y="6320228"/>
            <a:ext cx="1012504" cy="560904"/>
          </a:xfrm>
          <a:prstGeom prst="rect">
            <a:avLst/>
          </a:prstGeom>
        </p:spPr>
      </p:pic>
      <p:pic>
        <p:nvPicPr>
          <p:cNvPr id="2311" name="Picture 231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319944" y="6320228"/>
            <a:ext cx="1012504" cy="560904"/>
          </a:xfrm>
          <a:prstGeom prst="rect">
            <a:avLst/>
          </a:prstGeom>
        </p:spPr>
      </p:pic>
      <p:pic>
        <p:nvPicPr>
          <p:cNvPr id="2312" name="Picture 231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542030" y="6320228"/>
            <a:ext cx="1012504" cy="560904"/>
          </a:xfrm>
          <a:prstGeom prst="rect">
            <a:avLst/>
          </a:prstGeom>
        </p:spPr>
      </p:pic>
      <p:pic>
        <p:nvPicPr>
          <p:cNvPr id="2313" name="Picture 231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859295" y="6320228"/>
            <a:ext cx="1012504" cy="560904"/>
          </a:xfrm>
          <a:prstGeom prst="rect">
            <a:avLst/>
          </a:prstGeom>
        </p:spPr>
      </p:pic>
      <p:pic>
        <p:nvPicPr>
          <p:cNvPr id="2314" name="Picture 231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130292" y="6320228"/>
            <a:ext cx="1012504" cy="560904"/>
          </a:xfrm>
          <a:prstGeom prst="rect">
            <a:avLst/>
          </a:prstGeom>
        </p:spPr>
      </p:pic>
      <p:pic>
        <p:nvPicPr>
          <p:cNvPr id="2315" name="Picture 231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467385" y="6320228"/>
            <a:ext cx="1012504" cy="560904"/>
          </a:xfrm>
          <a:prstGeom prst="rect">
            <a:avLst/>
          </a:prstGeom>
        </p:spPr>
      </p:pic>
      <p:pic>
        <p:nvPicPr>
          <p:cNvPr id="2323" name="Picture 232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799894" y="6320228"/>
            <a:ext cx="1012504" cy="560904"/>
          </a:xfrm>
          <a:prstGeom prst="rect">
            <a:avLst/>
          </a:prstGeom>
        </p:spPr>
      </p:pic>
      <p:pic>
        <p:nvPicPr>
          <p:cNvPr id="2324" name="Picture 232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113219" y="6320228"/>
            <a:ext cx="1012504" cy="560904"/>
          </a:xfrm>
          <a:prstGeom prst="rect">
            <a:avLst/>
          </a:prstGeom>
        </p:spPr>
      </p:pic>
      <p:pic>
        <p:nvPicPr>
          <p:cNvPr id="2325" name="Picture 232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432939" y="6320228"/>
            <a:ext cx="1012504" cy="560904"/>
          </a:xfrm>
          <a:prstGeom prst="rect">
            <a:avLst/>
          </a:prstGeom>
        </p:spPr>
      </p:pic>
      <p:pic>
        <p:nvPicPr>
          <p:cNvPr id="2326" name="Picture 232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778237" y="6320228"/>
            <a:ext cx="1012504" cy="560904"/>
          </a:xfrm>
          <a:prstGeom prst="rect">
            <a:avLst/>
          </a:prstGeom>
        </p:spPr>
      </p:pic>
      <p:pic>
        <p:nvPicPr>
          <p:cNvPr id="2327" name="Picture 232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104352" y="6320228"/>
            <a:ext cx="1012504" cy="560904"/>
          </a:xfrm>
          <a:prstGeom prst="rect">
            <a:avLst/>
          </a:prstGeom>
        </p:spPr>
      </p:pic>
      <p:pic>
        <p:nvPicPr>
          <p:cNvPr id="2328" name="Picture 232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424073" y="6320228"/>
            <a:ext cx="1012504" cy="560904"/>
          </a:xfrm>
          <a:prstGeom prst="rect">
            <a:avLst/>
          </a:prstGeom>
        </p:spPr>
      </p:pic>
      <p:pic>
        <p:nvPicPr>
          <p:cNvPr id="2329" name="Picture 232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711822" y="6320228"/>
            <a:ext cx="1012504" cy="560904"/>
          </a:xfrm>
          <a:prstGeom prst="rect">
            <a:avLst/>
          </a:prstGeom>
        </p:spPr>
      </p:pic>
      <p:pic>
        <p:nvPicPr>
          <p:cNvPr id="2330" name="Picture 232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005965" y="6320228"/>
            <a:ext cx="1012504" cy="560904"/>
          </a:xfrm>
          <a:prstGeom prst="rect">
            <a:avLst/>
          </a:prstGeom>
        </p:spPr>
      </p:pic>
      <p:pic>
        <p:nvPicPr>
          <p:cNvPr id="2331" name="Picture 233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319290" y="6320228"/>
            <a:ext cx="1012504" cy="560904"/>
          </a:xfrm>
          <a:prstGeom prst="rect">
            <a:avLst/>
          </a:prstGeom>
        </p:spPr>
      </p:pic>
      <p:pic>
        <p:nvPicPr>
          <p:cNvPr id="2332" name="Picture 233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632616" y="6320228"/>
            <a:ext cx="1012504" cy="560904"/>
          </a:xfrm>
          <a:prstGeom prst="rect">
            <a:avLst/>
          </a:prstGeom>
        </p:spPr>
      </p:pic>
      <p:pic>
        <p:nvPicPr>
          <p:cNvPr id="2335" name="Picture 2334"/>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4906918" y="6419123"/>
            <a:ext cx="599549" cy="332136"/>
          </a:xfrm>
          <a:prstGeom prst="rect">
            <a:avLst/>
          </a:prstGeom>
        </p:spPr>
      </p:pic>
      <p:pic>
        <p:nvPicPr>
          <p:cNvPr id="2336" name="Picture 2335"/>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053454" y="6419123"/>
            <a:ext cx="599549" cy="332136"/>
          </a:xfrm>
          <a:prstGeom prst="rect">
            <a:avLst/>
          </a:prstGeom>
        </p:spPr>
      </p:pic>
      <p:pic>
        <p:nvPicPr>
          <p:cNvPr id="2337" name="Picture 2336"/>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218777" y="6419123"/>
            <a:ext cx="599549" cy="332136"/>
          </a:xfrm>
          <a:prstGeom prst="rect">
            <a:avLst/>
          </a:prstGeom>
        </p:spPr>
      </p:pic>
      <p:pic>
        <p:nvPicPr>
          <p:cNvPr id="2338" name="Picture 2337"/>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387857" y="6419123"/>
            <a:ext cx="599549" cy="332136"/>
          </a:xfrm>
          <a:prstGeom prst="rect">
            <a:avLst/>
          </a:prstGeom>
        </p:spPr>
      </p:pic>
      <p:pic>
        <p:nvPicPr>
          <p:cNvPr id="2339" name="Picture 2338"/>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538150" y="6419123"/>
            <a:ext cx="599549" cy="332136"/>
          </a:xfrm>
          <a:prstGeom prst="rect">
            <a:avLst/>
          </a:prstGeom>
        </p:spPr>
      </p:pic>
      <p:pic>
        <p:nvPicPr>
          <p:cNvPr id="2340" name="Picture 2339"/>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680929" y="6419123"/>
            <a:ext cx="599549" cy="332136"/>
          </a:xfrm>
          <a:prstGeom prst="rect">
            <a:avLst/>
          </a:prstGeom>
        </p:spPr>
      </p:pic>
      <p:pic>
        <p:nvPicPr>
          <p:cNvPr id="2341" name="Picture 2340"/>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831222" y="6419123"/>
            <a:ext cx="599549" cy="332136"/>
          </a:xfrm>
          <a:prstGeom prst="rect">
            <a:avLst/>
          </a:prstGeom>
        </p:spPr>
      </p:pic>
      <p:pic>
        <p:nvPicPr>
          <p:cNvPr id="2342" name="Picture 2341"/>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5989030" y="6419123"/>
            <a:ext cx="599549" cy="332136"/>
          </a:xfrm>
          <a:prstGeom prst="rect">
            <a:avLst/>
          </a:prstGeom>
        </p:spPr>
      </p:pic>
      <p:pic>
        <p:nvPicPr>
          <p:cNvPr id="2343" name="Picture 2342"/>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6120537" y="6419123"/>
            <a:ext cx="599549" cy="332136"/>
          </a:xfrm>
          <a:prstGeom prst="rect">
            <a:avLst/>
          </a:prstGeom>
        </p:spPr>
      </p:pic>
      <p:pic>
        <p:nvPicPr>
          <p:cNvPr id="2344" name="Picture 2343"/>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6308404" y="6419123"/>
            <a:ext cx="599549" cy="332136"/>
          </a:xfrm>
          <a:prstGeom prst="rect">
            <a:avLst/>
          </a:prstGeom>
        </p:spPr>
      </p:pic>
      <p:pic>
        <p:nvPicPr>
          <p:cNvPr id="2345" name="Picture 2344"/>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6468872" y="6419123"/>
            <a:ext cx="599549" cy="332136"/>
          </a:xfrm>
          <a:prstGeom prst="rect">
            <a:avLst/>
          </a:prstGeom>
        </p:spPr>
      </p:pic>
      <p:pic>
        <p:nvPicPr>
          <p:cNvPr id="2346" name="Picture 2345"/>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6668480" y="6419123"/>
            <a:ext cx="599549" cy="332136"/>
          </a:xfrm>
          <a:prstGeom prst="rect">
            <a:avLst/>
          </a:prstGeom>
        </p:spPr>
      </p:pic>
      <p:pic>
        <p:nvPicPr>
          <p:cNvPr id="2347" name="Picture 2346"/>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6865372" y="6419123"/>
            <a:ext cx="599549" cy="332136"/>
          </a:xfrm>
          <a:prstGeom prst="rect">
            <a:avLst/>
          </a:prstGeom>
        </p:spPr>
      </p:pic>
      <p:pic>
        <p:nvPicPr>
          <p:cNvPr id="2348" name="Picture 2347"/>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7050907" y="6419123"/>
            <a:ext cx="599549" cy="332136"/>
          </a:xfrm>
          <a:prstGeom prst="rect">
            <a:avLst/>
          </a:prstGeom>
        </p:spPr>
      </p:pic>
      <p:pic>
        <p:nvPicPr>
          <p:cNvPr id="2349" name="Picture 2348"/>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7240228" y="6419123"/>
            <a:ext cx="599549" cy="332136"/>
          </a:xfrm>
          <a:prstGeom prst="rect">
            <a:avLst/>
          </a:prstGeom>
        </p:spPr>
      </p:pic>
      <p:pic>
        <p:nvPicPr>
          <p:cNvPr id="2350" name="Picture 2349"/>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7444694" y="6419123"/>
            <a:ext cx="599549" cy="332136"/>
          </a:xfrm>
          <a:prstGeom prst="rect">
            <a:avLst/>
          </a:prstGeom>
        </p:spPr>
      </p:pic>
      <p:pic>
        <p:nvPicPr>
          <p:cNvPr id="2351" name="Picture 2350"/>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7637801" y="6419123"/>
            <a:ext cx="599549" cy="332136"/>
          </a:xfrm>
          <a:prstGeom prst="rect">
            <a:avLst/>
          </a:prstGeom>
        </p:spPr>
      </p:pic>
      <p:pic>
        <p:nvPicPr>
          <p:cNvPr id="2352" name="Picture 2351"/>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7827122" y="6419123"/>
            <a:ext cx="599549" cy="332136"/>
          </a:xfrm>
          <a:prstGeom prst="rect">
            <a:avLst/>
          </a:prstGeom>
        </p:spPr>
      </p:pic>
      <p:pic>
        <p:nvPicPr>
          <p:cNvPr id="2353" name="Picture 2352"/>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7997511" y="6419123"/>
            <a:ext cx="599549" cy="332136"/>
          </a:xfrm>
          <a:prstGeom prst="rect">
            <a:avLst/>
          </a:prstGeom>
        </p:spPr>
      </p:pic>
      <p:pic>
        <p:nvPicPr>
          <p:cNvPr id="2354" name="Picture 2353"/>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8171685" y="6419123"/>
            <a:ext cx="599549" cy="332136"/>
          </a:xfrm>
          <a:prstGeom prst="rect">
            <a:avLst/>
          </a:prstGeom>
        </p:spPr>
      </p:pic>
      <p:pic>
        <p:nvPicPr>
          <p:cNvPr id="2355" name="Picture 2354"/>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8357218" y="6419123"/>
            <a:ext cx="599549" cy="332136"/>
          </a:xfrm>
          <a:prstGeom prst="rect">
            <a:avLst/>
          </a:prstGeom>
        </p:spPr>
      </p:pic>
      <p:pic>
        <p:nvPicPr>
          <p:cNvPr id="2356" name="Picture 2355"/>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8542754" y="6419123"/>
            <a:ext cx="599549" cy="332136"/>
          </a:xfrm>
          <a:prstGeom prst="rect">
            <a:avLst/>
          </a:prstGeom>
        </p:spPr>
      </p:pic>
      <p:pic>
        <p:nvPicPr>
          <p:cNvPr id="2380" name="Picture 2379"/>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8771782" y="6419123"/>
            <a:ext cx="599549" cy="332136"/>
          </a:xfrm>
          <a:prstGeom prst="rect">
            <a:avLst/>
          </a:prstGeom>
        </p:spPr>
      </p:pic>
      <p:pic>
        <p:nvPicPr>
          <p:cNvPr id="2381" name="Picture 2380"/>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8918318" y="6419123"/>
            <a:ext cx="599549" cy="332136"/>
          </a:xfrm>
          <a:prstGeom prst="rect">
            <a:avLst/>
          </a:prstGeom>
        </p:spPr>
      </p:pic>
      <p:pic>
        <p:nvPicPr>
          <p:cNvPr id="2382" name="Picture 2381"/>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083641" y="6419123"/>
            <a:ext cx="599549" cy="332136"/>
          </a:xfrm>
          <a:prstGeom prst="rect">
            <a:avLst/>
          </a:prstGeom>
        </p:spPr>
      </p:pic>
      <p:pic>
        <p:nvPicPr>
          <p:cNvPr id="2383" name="Picture 2382"/>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252721" y="6419123"/>
            <a:ext cx="599549" cy="332136"/>
          </a:xfrm>
          <a:prstGeom prst="rect">
            <a:avLst/>
          </a:prstGeom>
        </p:spPr>
      </p:pic>
      <p:pic>
        <p:nvPicPr>
          <p:cNvPr id="2384" name="Picture 2383"/>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403014" y="6419123"/>
            <a:ext cx="599549" cy="332136"/>
          </a:xfrm>
          <a:prstGeom prst="rect">
            <a:avLst/>
          </a:prstGeom>
        </p:spPr>
      </p:pic>
      <p:pic>
        <p:nvPicPr>
          <p:cNvPr id="2385" name="Picture 2384"/>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545793" y="6419123"/>
            <a:ext cx="599549" cy="332136"/>
          </a:xfrm>
          <a:prstGeom prst="rect">
            <a:avLst/>
          </a:prstGeom>
        </p:spPr>
      </p:pic>
      <p:pic>
        <p:nvPicPr>
          <p:cNvPr id="2386" name="Picture 2385"/>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696086" y="6419123"/>
            <a:ext cx="599549" cy="332136"/>
          </a:xfrm>
          <a:prstGeom prst="rect">
            <a:avLst/>
          </a:prstGeom>
        </p:spPr>
      </p:pic>
      <p:pic>
        <p:nvPicPr>
          <p:cNvPr id="2387" name="Picture 2386"/>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853894" y="6419123"/>
            <a:ext cx="599549" cy="332136"/>
          </a:xfrm>
          <a:prstGeom prst="rect">
            <a:avLst/>
          </a:prstGeom>
        </p:spPr>
      </p:pic>
      <p:pic>
        <p:nvPicPr>
          <p:cNvPr id="2388" name="Picture 2387"/>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9985401" y="6419123"/>
            <a:ext cx="599549" cy="332136"/>
          </a:xfrm>
          <a:prstGeom prst="rect">
            <a:avLst/>
          </a:prstGeom>
        </p:spPr>
      </p:pic>
      <p:pic>
        <p:nvPicPr>
          <p:cNvPr id="2389" name="Picture 2388"/>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0173268" y="6419123"/>
            <a:ext cx="599549" cy="332136"/>
          </a:xfrm>
          <a:prstGeom prst="rect">
            <a:avLst/>
          </a:prstGeom>
        </p:spPr>
      </p:pic>
      <p:pic>
        <p:nvPicPr>
          <p:cNvPr id="2390" name="Picture 2389"/>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0333736" y="6419123"/>
            <a:ext cx="599549" cy="332136"/>
          </a:xfrm>
          <a:prstGeom prst="rect">
            <a:avLst/>
          </a:prstGeom>
        </p:spPr>
      </p:pic>
      <p:pic>
        <p:nvPicPr>
          <p:cNvPr id="2391" name="Picture 2390"/>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0533344" y="6419123"/>
            <a:ext cx="599549" cy="332136"/>
          </a:xfrm>
          <a:prstGeom prst="rect">
            <a:avLst/>
          </a:prstGeom>
        </p:spPr>
      </p:pic>
      <p:pic>
        <p:nvPicPr>
          <p:cNvPr id="2392" name="Picture 2391"/>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0730236" y="6419123"/>
            <a:ext cx="599549" cy="332136"/>
          </a:xfrm>
          <a:prstGeom prst="rect">
            <a:avLst/>
          </a:prstGeom>
        </p:spPr>
      </p:pic>
      <p:pic>
        <p:nvPicPr>
          <p:cNvPr id="2393" name="Picture 2392"/>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0915771" y="6419123"/>
            <a:ext cx="599549" cy="332136"/>
          </a:xfrm>
          <a:prstGeom prst="rect">
            <a:avLst/>
          </a:prstGeom>
        </p:spPr>
      </p:pic>
      <p:pic>
        <p:nvPicPr>
          <p:cNvPr id="2394" name="Picture 2393"/>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1105092" y="6419123"/>
            <a:ext cx="599549" cy="332136"/>
          </a:xfrm>
          <a:prstGeom prst="rect">
            <a:avLst/>
          </a:prstGeom>
        </p:spPr>
      </p:pic>
      <p:pic>
        <p:nvPicPr>
          <p:cNvPr id="2395" name="Picture 2394"/>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1309558" y="6419123"/>
            <a:ext cx="599549" cy="332136"/>
          </a:xfrm>
          <a:prstGeom prst="rect">
            <a:avLst/>
          </a:prstGeom>
        </p:spPr>
      </p:pic>
      <p:pic>
        <p:nvPicPr>
          <p:cNvPr id="2396" name="Picture 2395"/>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1502665" y="6419123"/>
            <a:ext cx="599549" cy="332136"/>
          </a:xfrm>
          <a:prstGeom prst="rect">
            <a:avLst/>
          </a:prstGeom>
        </p:spPr>
      </p:pic>
      <p:pic>
        <p:nvPicPr>
          <p:cNvPr id="2397" name="Picture 2396"/>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1691986" y="6419123"/>
            <a:ext cx="599549" cy="332136"/>
          </a:xfrm>
          <a:prstGeom prst="rect">
            <a:avLst/>
          </a:prstGeom>
        </p:spPr>
      </p:pic>
      <p:pic>
        <p:nvPicPr>
          <p:cNvPr id="2398" name="Picture 2397"/>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1862375" y="6419123"/>
            <a:ext cx="599549" cy="332136"/>
          </a:xfrm>
          <a:prstGeom prst="rect">
            <a:avLst/>
          </a:prstGeom>
        </p:spPr>
      </p:pic>
      <p:pic>
        <p:nvPicPr>
          <p:cNvPr id="2399" name="Picture 2398"/>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2036549" y="6419123"/>
            <a:ext cx="599549" cy="332136"/>
          </a:xfrm>
          <a:prstGeom prst="rect">
            <a:avLst/>
          </a:prstGeom>
        </p:spPr>
      </p:pic>
      <p:pic>
        <p:nvPicPr>
          <p:cNvPr id="2400" name="Picture 2399"/>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2222082" y="6419123"/>
            <a:ext cx="599549" cy="332136"/>
          </a:xfrm>
          <a:prstGeom prst="rect">
            <a:avLst/>
          </a:prstGeom>
        </p:spPr>
      </p:pic>
      <p:pic>
        <p:nvPicPr>
          <p:cNvPr id="2401" name="Picture 2400"/>
          <p:cNvPicPr>
            <a:picLocks noChangeAspect="1"/>
          </p:cNvPicPr>
          <p:nvPr/>
        </p:nvPicPr>
        <p:blipFill rotWithShape="1">
          <a:blip r:embed="rId5" cstate="print">
            <a:extLst>
              <a:ext uri="{28A0092B-C50C-407E-A947-70E740481C1C}">
                <a14:useLocalDpi xmlns:a14="http://schemas.microsoft.com/office/drawing/2010/main" val="0"/>
              </a:ext>
            </a:extLst>
          </a:blip>
          <a:srcRect l="442" t="5415" r="4665" b="4312"/>
          <a:stretch/>
        </p:blipFill>
        <p:spPr>
          <a:xfrm>
            <a:off x="12407618" y="6419123"/>
            <a:ext cx="599549" cy="332136"/>
          </a:xfrm>
          <a:prstGeom prst="rect">
            <a:avLst/>
          </a:prstGeom>
        </p:spPr>
      </p:pic>
      <p:grpSp>
        <p:nvGrpSpPr>
          <p:cNvPr id="4" name="Group 3"/>
          <p:cNvGrpSpPr/>
          <p:nvPr/>
        </p:nvGrpSpPr>
        <p:grpSpPr>
          <a:xfrm>
            <a:off x="5073650" y="5474859"/>
            <a:ext cx="4789488" cy="1331913"/>
            <a:chOff x="5073650" y="5474859"/>
            <a:chExt cx="4789488" cy="1331913"/>
          </a:xfrm>
        </p:grpSpPr>
        <p:grpSp>
          <p:nvGrpSpPr>
            <p:cNvPr id="961" name="Group 960"/>
            <p:cNvGrpSpPr/>
            <p:nvPr/>
          </p:nvGrpSpPr>
          <p:grpSpPr>
            <a:xfrm>
              <a:off x="5073650" y="5625672"/>
              <a:ext cx="1720850" cy="1138238"/>
              <a:chOff x="5073650" y="5724526"/>
              <a:chExt cx="1720850" cy="1138238"/>
            </a:xfrm>
          </p:grpSpPr>
          <p:sp>
            <p:nvSpPr>
              <p:cNvPr id="560" name="Freeform 280"/>
              <p:cNvSpPr>
                <a:spLocks/>
              </p:cNvSpPr>
              <p:nvPr/>
            </p:nvSpPr>
            <p:spPr bwMode="auto">
              <a:xfrm>
                <a:off x="5326063" y="6442076"/>
                <a:ext cx="66675" cy="47625"/>
              </a:xfrm>
              <a:custGeom>
                <a:avLst/>
                <a:gdLst>
                  <a:gd name="T0" fmla="*/ 5 w 17"/>
                  <a:gd name="T1" fmla="*/ 1 h 12"/>
                  <a:gd name="T2" fmla="*/ 13 w 17"/>
                  <a:gd name="T3" fmla="*/ 2 h 12"/>
                  <a:gd name="T4" fmla="*/ 5 w 17"/>
                  <a:gd name="T5" fmla="*/ 1 h 12"/>
                </a:gdLst>
                <a:ahLst/>
                <a:cxnLst>
                  <a:cxn ang="0">
                    <a:pos x="T0" y="T1"/>
                  </a:cxn>
                  <a:cxn ang="0">
                    <a:pos x="T2" y="T3"/>
                  </a:cxn>
                  <a:cxn ang="0">
                    <a:pos x="T4" y="T5"/>
                  </a:cxn>
                </a:cxnLst>
                <a:rect l="0" t="0" r="r" b="b"/>
                <a:pathLst>
                  <a:path w="17" h="12">
                    <a:moveTo>
                      <a:pt x="5" y="1"/>
                    </a:moveTo>
                    <a:cubicBezTo>
                      <a:pt x="0" y="12"/>
                      <a:pt x="17" y="8"/>
                      <a:pt x="13" y="2"/>
                    </a:cubicBezTo>
                    <a:cubicBezTo>
                      <a:pt x="10" y="0"/>
                      <a:pt x="8" y="0"/>
                      <a:pt x="5"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1" name="Freeform 281"/>
              <p:cNvSpPr>
                <a:spLocks/>
              </p:cNvSpPr>
              <p:nvPr/>
            </p:nvSpPr>
            <p:spPr bwMode="auto">
              <a:xfrm>
                <a:off x="5349875" y="6450013"/>
                <a:ext cx="19050" cy="28575"/>
              </a:xfrm>
              <a:custGeom>
                <a:avLst/>
                <a:gdLst>
                  <a:gd name="T0" fmla="*/ 2 w 5"/>
                  <a:gd name="T1" fmla="*/ 0 h 7"/>
                  <a:gd name="T2" fmla="*/ 1 w 5"/>
                  <a:gd name="T3" fmla="*/ 5 h 7"/>
                  <a:gd name="T4" fmla="*/ 2 w 5"/>
                  <a:gd name="T5" fmla="*/ 0 h 7"/>
                </a:gdLst>
                <a:ahLst/>
                <a:cxnLst>
                  <a:cxn ang="0">
                    <a:pos x="T0" y="T1"/>
                  </a:cxn>
                  <a:cxn ang="0">
                    <a:pos x="T2" y="T3"/>
                  </a:cxn>
                  <a:cxn ang="0">
                    <a:pos x="T4" y="T5"/>
                  </a:cxn>
                </a:cxnLst>
                <a:rect l="0" t="0" r="r" b="b"/>
                <a:pathLst>
                  <a:path w="5" h="7">
                    <a:moveTo>
                      <a:pt x="2" y="0"/>
                    </a:moveTo>
                    <a:cubicBezTo>
                      <a:pt x="0" y="1"/>
                      <a:pt x="0" y="3"/>
                      <a:pt x="1" y="5"/>
                    </a:cubicBezTo>
                    <a:cubicBezTo>
                      <a:pt x="5" y="7"/>
                      <a:pt x="2" y="0"/>
                      <a:pt x="2"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2" name="Freeform 282"/>
              <p:cNvSpPr>
                <a:spLocks/>
              </p:cNvSpPr>
              <p:nvPr/>
            </p:nvSpPr>
            <p:spPr bwMode="auto">
              <a:xfrm>
                <a:off x="5289550" y="6497638"/>
                <a:ext cx="52388" cy="36513"/>
              </a:xfrm>
              <a:custGeom>
                <a:avLst/>
                <a:gdLst>
                  <a:gd name="T0" fmla="*/ 9 w 13"/>
                  <a:gd name="T1" fmla="*/ 1 h 9"/>
                  <a:gd name="T2" fmla="*/ 3 w 13"/>
                  <a:gd name="T3" fmla="*/ 1 h 9"/>
                  <a:gd name="T4" fmla="*/ 9 w 13"/>
                  <a:gd name="T5" fmla="*/ 1 h 9"/>
                </a:gdLst>
                <a:ahLst/>
                <a:cxnLst>
                  <a:cxn ang="0">
                    <a:pos x="T0" y="T1"/>
                  </a:cxn>
                  <a:cxn ang="0">
                    <a:pos x="T2" y="T3"/>
                  </a:cxn>
                  <a:cxn ang="0">
                    <a:pos x="T4" y="T5"/>
                  </a:cxn>
                </a:cxnLst>
                <a:rect l="0" t="0" r="r" b="b"/>
                <a:pathLst>
                  <a:path w="13" h="9">
                    <a:moveTo>
                      <a:pt x="9" y="1"/>
                    </a:moveTo>
                    <a:cubicBezTo>
                      <a:pt x="13" y="9"/>
                      <a:pt x="0" y="6"/>
                      <a:pt x="3" y="1"/>
                    </a:cubicBezTo>
                    <a:cubicBezTo>
                      <a:pt x="5" y="0"/>
                      <a:pt x="7" y="0"/>
                      <a:pt x="9"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3" name="Freeform 283"/>
              <p:cNvSpPr>
                <a:spLocks/>
              </p:cNvSpPr>
              <p:nvPr/>
            </p:nvSpPr>
            <p:spPr bwMode="auto">
              <a:xfrm>
                <a:off x="5305425" y="6502401"/>
                <a:ext cx="15875" cy="19050"/>
              </a:xfrm>
              <a:custGeom>
                <a:avLst/>
                <a:gdLst>
                  <a:gd name="T0" fmla="*/ 3 w 4"/>
                  <a:gd name="T1" fmla="*/ 0 h 5"/>
                  <a:gd name="T2" fmla="*/ 3 w 4"/>
                  <a:gd name="T3" fmla="*/ 4 h 5"/>
                  <a:gd name="T4" fmla="*/ 3 w 4"/>
                  <a:gd name="T5" fmla="*/ 0 h 5"/>
                </a:gdLst>
                <a:ahLst/>
                <a:cxnLst>
                  <a:cxn ang="0">
                    <a:pos x="T0" y="T1"/>
                  </a:cxn>
                  <a:cxn ang="0">
                    <a:pos x="T2" y="T3"/>
                  </a:cxn>
                  <a:cxn ang="0">
                    <a:pos x="T4" y="T5"/>
                  </a:cxn>
                </a:cxnLst>
                <a:rect l="0" t="0" r="r" b="b"/>
                <a:pathLst>
                  <a:path w="4" h="5">
                    <a:moveTo>
                      <a:pt x="3" y="0"/>
                    </a:moveTo>
                    <a:cubicBezTo>
                      <a:pt x="4" y="1"/>
                      <a:pt x="4" y="3"/>
                      <a:pt x="3" y="4"/>
                    </a:cubicBezTo>
                    <a:cubicBezTo>
                      <a:pt x="0" y="5"/>
                      <a:pt x="3" y="0"/>
                      <a:pt x="3"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4" name="Freeform 284"/>
              <p:cNvSpPr>
                <a:spLocks/>
              </p:cNvSpPr>
              <p:nvPr/>
            </p:nvSpPr>
            <p:spPr bwMode="auto">
              <a:xfrm>
                <a:off x="5253038" y="6570663"/>
                <a:ext cx="68263" cy="47625"/>
              </a:xfrm>
              <a:custGeom>
                <a:avLst/>
                <a:gdLst>
                  <a:gd name="T0" fmla="*/ 5 w 17"/>
                  <a:gd name="T1" fmla="*/ 1 h 12"/>
                  <a:gd name="T2" fmla="*/ 13 w 17"/>
                  <a:gd name="T3" fmla="*/ 2 h 12"/>
                  <a:gd name="T4" fmla="*/ 5 w 17"/>
                  <a:gd name="T5" fmla="*/ 1 h 12"/>
                </a:gdLst>
                <a:ahLst/>
                <a:cxnLst>
                  <a:cxn ang="0">
                    <a:pos x="T0" y="T1"/>
                  </a:cxn>
                  <a:cxn ang="0">
                    <a:pos x="T2" y="T3"/>
                  </a:cxn>
                  <a:cxn ang="0">
                    <a:pos x="T4" y="T5"/>
                  </a:cxn>
                </a:cxnLst>
                <a:rect l="0" t="0" r="r" b="b"/>
                <a:pathLst>
                  <a:path w="17" h="12">
                    <a:moveTo>
                      <a:pt x="5" y="1"/>
                    </a:moveTo>
                    <a:cubicBezTo>
                      <a:pt x="0" y="12"/>
                      <a:pt x="17" y="8"/>
                      <a:pt x="13" y="2"/>
                    </a:cubicBezTo>
                    <a:cubicBezTo>
                      <a:pt x="11" y="0"/>
                      <a:pt x="8" y="0"/>
                      <a:pt x="5"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5" name="Freeform 285"/>
              <p:cNvSpPr>
                <a:spLocks/>
              </p:cNvSpPr>
              <p:nvPr/>
            </p:nvSpPr>
            <p:spPr bwMode="auto">
              <a:xfrm>
                <a:off x="5281613" y="6578601"/>
                <a:ext cx="20638" cy="26988"/>
              </a:xfrm>
              <a:custGeom>
                <a:avLst/>
                <a:gdLst>
                  <a:gd name="T0" fmla="*/ 2 w 5"/>
                  <a:gd name="T1" fmla="*/ 0 h 7"/>
                  <a:gd name="T2" fmla="*/ 1 w 5"/>
                  <a:gd name="T3" fmla="*/ 5 h 7"/>
                  <a:gd name="T4" fmla="*/ 2 w 5"/>
                  <a:gd name="T5" fmla="*/ 0 h 7"/>
                </a:gdLst>
                <a:ahLst/>
                <a:cxnLst>
                  <a:cxn ang="0">
                    <a:pos x="T0" y="T1"/>
                  </a:cxn>
                  <a:cxn ang="0">
                    <a:pos x="T2" y="T3"/>
                  </a:cxn>
                  <a:cxn ang="0">
                    <a:pos x="T4" y="T5"/>
                  </a:cxn>
                </a:cxnLst>
                <a:rect l="0" t="0" r="r" b="b"/>
                <a:pathLst>
                  <a:path w="5" h="7">
                    <a:moveTo>
                      <a:pt x="2" y="0"/>
                    </a:moveTo>
                    <a:cubicBezTo>
                      <a:pt x="0" y="1"/>
                      <a:pt x="0" y="3"/>
                      <a:pt x="1" y="5"/>
                    </a:cubicBezTo>
                    <a:cubicBezTo>
                      <a:pt x="5" y="7"/>
                      <a:pt x="2" y="0"/>
                      <a:pt x="2"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6" name="Freeform 286"/>
              <p:cNvSpPr>
                <a:spLocks/>
              </p:cNvSpPr>
              <p:nvPr/>
            </p:nvSpPr>
            <p:spPr bwMode="auto">
              <a:xfrm>
                <a:off x="5321300" y="6662738"/>
                <a:ext cx="55563" cy="34925"/>
              </a:xfrm>
              <a:custGeom>
                <a:avLst/>
                <a:gdLst>
                  <a:gd name="T0" fmla="*/ 9 w 14"/>
                  <a:gd name="T1" fmla="*/ 1 h 9"/>
                  <a:gd name="T2" fmla="*/ 3 w 14"/>
                  <a:gd name="T3" fmla="*/ 1 h 9"/>
                  <a:gd name="T4" fmla="*/ 9 w 14"/>
                  <a:gd name="T5" fmla="*/ 1 h 9"/>
                </a:gdLst>
                <a:ahLst/>
                <a:cxnLst>
                  <a:cxn ang="0">
                    <a:pos x="T0" y="T1"/>
                  </a:cxn>
                  <a:cxn ang="0">
                    <a:pos x="T2" y="T3"/>
                  </a:cxn>
                  <a:cxn ang="0">
                    <a:pos x="T4" y="T5"/>
                  </a:cxn>
                </a:cxnLst>
                <a:rect l="0" t="0" r="r" b="b"/>
                <a:pathLst>
                  <a:path w="14" h="9">
                    <a:moveTo>
                      <a:pt x="9" y="1"/>
                    </a:moveTo>
                    <a:cubicBezTo>
                      <a:pt x="14" y="9"/>
                      <a:pt x="0" y="6"/>
                      <a:pt x="3" y="1"/>
                    </a:cubicBezTo>
                    <a:cubicBezTo>
                      <a:pt x="5" y="0"/>
                      <a:pt x="7" y="0"/>
                      <a:pt x="9"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7" name="Freeform 287"/>
              <p:cNvSpPr>
                <a:spLocks/>
              </p:cNvSpPr>
              <p:nvPr/>
            </p:nvSpPr>
            <p:spPr bwMode="auto">
              <a:xfrm>
                <a:off x="5337175" y="6665913"/>
                <a:ext cx="20638" cy="20638"/>
              </a:xfrm>
              <a:custGeom>
                <a:avLst/>
                <a:gdLst>
                  <a:gd name="T0" fmla="*/ 3 w 5"/>
                  <a:gd name="T1" fmla="*/ 0 h 5"/>
                  <a:gd name="T2" fmla="*/ 3 w 5"/>
                  <a:gd name="T3" fmla="*/ 4 h 5"/>
                  <a:gd name="T4" fmla="*/ 3 w 5"/>
                  <a:gd name="T5" fmla="*/ 0 h 5"/>
                </a:gdLst>
                <a:ahLst/>
                <a:cxnLst>
                  <a:cxn ang="0">
                    <a:pos x="T0" y="T1"/>
                  </a:cxn>
                  <a:cxn ang="0">
                    <a:pos x="T2" y="T3"/>
                  </a:cxn>
                  <a:cxn ang="0">
                    <a:pos x="T4" y="T5"/>
                  </a:cxn>
                </a:cxnLst>
                <a:rect l="0" t="0" r="r" b="b"/>
                <a:pathLst>
                  <a:path w="5" h="5">
                    <a:moveTo>
                      <a:pt x="3" y="0"/>
                    </a:moveTo>
                    <a:cubicBezTo>
                      <a:pt x="4" y="1"/>
                      <a:pt x="5" y="2"/>
                      <a:pt x="3" y="4"/>
                    </a:cubicBezTo>
                    <a:cubicBezTo>
                      <a:pt x="0" y="5"/>
                      <a:pt x="3" y="0"/>
                      <a:pt x="3"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8" name="Freeform 288"/>
              <p:cNvSpPr>
                <a:spLocks noEditPoints="1"/>
              </p:cNvSpPr>
              <p:nvPr/>
            </p:nvSpPr>
            <p:spPr bwMode="auto">
              <a:xfrm>
                <a:off x="5365750" y="6529388"/>
                <a:ext cx="39688" cy="31750"/>
              </a:xfrm>
              <a:custGeom>
                <a:avLst/>
                <a:gdLst>
                  <a:gd name="T0" fmla="*/ 2 w 10"/>
                  <a:gd name="T1" fmla="*/ 7 h 8"/>
                  <a:gd name="T2" fmla="*/ 0 w 10"/>
                  <a:gd name="T3" fmla="*/ 7 h 8"/>
                  <a:gd name="T4" fmla="*/ 1 w 10"/>
                  <a:gd name="T5" fmla="*/ 6 h 8"/>
                  <a:gd name="T6" fmla="*/ 2 w 10"/>
                  <a:gd name="T7" fmla="*/ 6 h 8"/>
                  <a:gd name="T8" fmla="*/ 3 w 10"/>
                  <a:gd name="T9" fmla="*/ 4 h 8"/>
                  <a:gd name="T10" fmla="*/ 7 w 10"/>
                  <a:gd name="T11" fmla="*/ 1 h 8"/>
                  <a:gd name="T12" fmla="*/ 10 w 10"/>
                  <a:gd name="T13" fmla="*/ 0 h 8"/>
                  <a:gd name="T14" fmla="*/ 10 w 10"/>
                  <a:gd name="T15" fmla="*/ 3 h 8"/>
                  <a:gd name="T16" fmla="*/ 10 w 10"/>
                  <a:gd name="T17" fmla="*/ 3 h 8"/>
                  <a:gd name="T18" fmla="*/ 10 w 10"/>
                  <a:gd name="T19" fmla="*/ 3 h 8"/>
                  <a:gd name="T20" fmla="*/ 10 w 10"/>
                  <a:gd name="T21" fmla="*/ 3 h 8"/>
                  <a:gd name="T22" fmla="*/ 9 w 10"/>
                  <a:gd name="T23" fmla="*/ 4 h 8"/>
                  <a:gd name="T24" fmla="*/ 7 w 10"/>
                  <a:gd name="T25" fmla="*/ 5 h 8"/>
                  <a:gd name="T26" fmla="*/ 3 w 10"/>
                  <a:gd name="T27" fmla="*/ 8 h 8"/>
                  <a:gd name="T28" fmla="*/ 3 w 10"/>
                  <a:gd name="T29" fmla="*/ 8 h 8"/>
                  <a:gd name="T30" fmla="*/ 3 w 10"/>
                  <a:gd name="T31" fmla="*/ 8 h 8"/>
                  <a:gd name="T32" fmla="*/ 2 w 10"/>
                  <a:gd name="T33" fmla="*/ 7 h 8"/>
                  <a:gd name="T34" fmla="*/ 3 w 10"/>
                  <a:gd name="T35" fmla="*/ 8 h 8"/>
                  <a:gd name="T36" fmla="*/ 3 w 10"/>
                  <a:gd name="T37" fmla="*/ 8 h 8"/>
                  <a:gd name="T38" fmla="*/ 2 w 10"/>
                  <a:gd name="T39" fmla="*/ 7 h 8"/>
                  <a:gd name="T40" fmla="*/ 3 w 10"/>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8">
                    <a:moveTo>
                      <a:pt x="2" y="7"/>
                    </a:moveTo>
                    <a:cubicBezTo>
                      <a:pt x="0" y="7"/>
                      <a:pt x="0" y="7"/>
                      <a:pt x="0" y="7"/>
                    </a:cubicBezTo>
                    <a:cubicBezTo>
                      <a:pt x="1" y="6"/>
                      <a:pt x="1" y="6"/>
                      <a:pt x="1" y="6"/>
                    </a:cubicBezTo>
                    <a:cubicBezTo>
                      <a:pt x="2" y="6"/>
                      <a:pt x="2" y="6"/>
                      <a:pt x="2" y="6"/>
                    </a:cubicBezTo>
                    <a:cubicBezTo>
                      <a:pt x="2" y="5"/>
                      <a:pt x="3" y="5"/>
                      <a:pt x="3" y="4"/>
                    </a:cubicBezTo>
                    <a:cubicBezTo>
                      <a:pt x="5" y="3"/>
                      <a:pt x="6" y="2"/>
                      <a:pt x="7" y="1"/>
                    </a:cubicBezTo>
                    <a:cubicBezTo>
                      <a:pt x="8" y="1"/>
                      <a:pt x="9" y="0"/>
                      <a:pt x="10" y="0"/>
                    </a:cubicBezTo>
                    <a:cubicBezTo>
                      <a:pt x="10" y="3"/>
                      <a:pt x="10" y="3"/>
                      <a:pt x="10" y="3"/>
                    </a:cubicBezTo>
                    <a:cubicBezTo>
                      <a:pt x="10" y="3"/>
                      <a:pt x="10" y="3"/>
                      <a:pt x="10" y="3"/>
                    </a:cubicBezTo>
                    <a:cubicBezTo>
                      <a:pt x="10" y="3"/>
                      <a:pt x="10" y="3"/>
                      <a:pt x="10" y="3"/>
                    </a:cubicBezTo>
                    <a:cubicBezTo>
                      <a:pt x="10" y="3"/>
                      <a:pt x="10" y="3"/>
                      <a:pt x="10" y="3"/>
                    </a:cubicBezTo>
                    <a:cubicBezTo>
                      <a:pt x="9" y="4"/>
                      <a:pt x="9" y="4"/>
                      <a:pt x="9" y="4"/>
                    </a:cubicBezTo>
                    <a:cubicBezTo>
                      <a:pt x="8" y="4"/>
                      <a:pt x="7" y="5"/>
                      <a:pt x="7" y="5"/>
                    </a:cubicBezTo>
                    <a:cubicBezTo>
                      <a:pt x="5" y="6"/>
                      <a:pt x="3" y="8"/>
                      <a:pt x="3" y="8"/>
                    </a:cubicBezTo>
                    <a:cubicBezTo>
                      <a:pt x="3" y="8"/>
                      <a:pt x="3" y="8"/>
                      <a:pt x="3" y="8"/>
                    </a:cubicBezTo>
                    <a:cubicBezTo>
                      <a:pt x="3" y="8"/>
                      <a:pt x="3" y="8"/>
                      <a:pt x="3" y="8"/>
                    </a:cubicBezTo>
                    <a:lnTo>
                      <a:pt x="2" y="7"/>
                    </a:lnTo>
                    <a:close/>
                    <a:moveTo>
                      <a:pt x="3" y="8"/>
                    </a:moveTo>
                    <a:cubicBezTo>
                      <a:pt x="3" y="8"/>
                      <a:pt x="3" y="8"/>
                      <a:pt x="3" y="8"/>
                    </a:cubicBezTo>
                    <a:cubicBezTo>
                      <a:pt x="2" y="7"/>
                      <a:pt x="2" y="7"/>
                      <a:pt x="2" y="7"/>
                    </a:cubicBezTo>
                    <a:lnTo>
                      <a:pt x="3" y="8"/>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69" name="Freeform 289"/>
              <p:cNvSpPr>
                <a:spLocks/>
              </p:cNvSpPr>
              <p:nvPr/>
            </p:nvSpPr>
            <p:spPr bwMode="auto">
              <a:xfrm>
                <a:off x="5202238" y="5868988"/>
                <a:ext cx="1579563" cy="917575"/>
              </a:xfrm>
              <a:custGeom>
                <a:avLst/>
                <a:gdLst>
                  <a:gd name="T0" fmla="*/ 21 w 396"/>
                  <a:gd name="T1" fmla="*/ 212 h 229"/>
                  <a:gd name="T2" fmla="*/ 90 w 396"/>
                  <a:gd name="T3" fmla="*/ 202 h 229"/>
                  <a:gd name="T4" fmla="*/ 92 w 396"/>
                  <a:gd name="T5" fmla="*/ 179 h 229"/>
                  <a:gd name="T6" fmla="*/ 125 w 396"/>
                  <a:gd name="T7" fmla="*/ 184 h 229"/>
                  <a:gd name="T8" fmla="*/ 166 w 396"/>
                  <a:gd name="T9" fmla="*/ 219 h 229"/>
                  <a:gd name="T10" fmla="*/ 244 w 396"/>
                  <a:gd name="T11" fmla="*/ 209 h 229"/>
                  <a:gd name="T12" fmla="*/ 269 w 396"/>
                  <a:gd name="T13" fmla="*/ 185 h 229"/>
                  <a:gd name="T14" fmla="*/ 269 w 396"/>
                  <a:gd name="T15" fmla="*/ 214 h 229"/>
                  <a:gd name="T16" fmla="*/ 307 w 396"/>
                  <a:gd name="T17" fmla="*/ 222 h 229"/>
                  <a:gd name="T18" fmla="*/ 382 w 396"/>
                  <a:gd name="T19" fmla="*/ 153 h 229"/>
                  <a:gd name="T20" fmla="*/ 314 w 396"/>
                  <a:gd name="T21" fmla="*/ 133 h 229"/>
                  <a:gd name="T22" fmla="*/ 281 w 396"/>
                  <a:gd name="T23" fmla="*/ 133 h 229"/>
                  <a:gd name="T24" fmla="*/ 273 w 396"/>
                  <a:gd name="T25" fmla="*/ 99 h 229"/>
                  <a:gd name="T26" fmla="*/ 130 w 396"/>
                  <a:gd name="T27" fmla="*/ 24 h 229"/>
                  <a:gd name="T28" fmla="*/ 62 w 396"/>
                  <a:gd name="T29" fmla="*/ 132 h 229"/>
                  <a:gd name="T30" fmla="*/ 6 w 396"/>
                  <a:gd name="T31" fmla="*/ 163 h 229"/>
                  <a:gd name="T32" fmla="*/ 21 w 396"/>
                  <a:gd name="T33" fmla="*/ 21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6" h="229">
                    <a:moveTo>
                      <a:pt x="21" y="212"/>
                    </a:moveTo>
                    <a:cubicBezTo>
                      <a:pt x="39" y="217"/>
                      <a:pt x="85" y="229"/>
                      <a:pt x="90" y="202"/>
                    </a:cubicBezTo>
                    <a:cubicBezTo>
                      <a:pt x="92" y="193"/>
                      <a:pt x="84" y="187"/>
                      <a:pt x="92" y="179"/>
                    </a:cubicBezTo>
                    <a:cubicBezTo>
                      <a:pt x="103" y="169"/>
                      <a:pt x="117" y="173"/>
                      <a:pt x="125" y="184"/>
                    </a:cubicBezTo>
                    <a:cubicBezTo>
                      <a:pt x="138" y="202"/>
                      <a:pt x="130" y="225"/>
                      <a:pt x="166" y="219"/>
                    </a:cubicBezTo>
                    <a:cubicBezTo>
                      <a:pt x="181" y="216"/>
                      <a:pt x="235" y="228"/>
                      <a:pt x="244" y="209"/>
                    </a:cubicBezTo>
                    <a:cubicBezTo>
                      <a:pt x="246" y="205"/>
                      <a:pt x="253" y="155"/>
                      <a:pt x="269" y="185"/>
                    </a:cubicBezTo>
                    <a:cubicBezTo>
                      <a:pt x="275" y="196"/>
                      <a:pt x="267" y="204"/>
                      <a:pt x="269" y="214"/>
                    </a:cubicBezTo>
                    <a:cubicBezTo>
                      <a:pt x="271" y="228"/>
                      <a:pt x="299" y="222"/>
                      <a:pt x="307" y="222"/>
                    </a:cubicBezTo>
                    <a:cubicBezTo>
                      <a:pt x="343" y="220"/>
                      <a:pt x="396" y="198"/>
                      <a:pt x="382" y="153"/>
                    </a:cubicBezTo>
                    <a:cubicBezTo>
                      <a:pt x="373" y="127"/>
                      <a:pt x="334" y="128"/>
                      <a:pt x="314" y="133"/>
                    </a:cubicBezTo>
                    <a:cubicBezTo>
                      <a:pt x="305" y="136"/>
                      <a:pt x="288" y="143"/>
                      <a:pt x="281" y="133"/>
                    </a:cubicBezTo>
                    <a:cubicBezTo>
                      <a:pt x="274" y="124"/>
                      <a:pt x="278" y="109"/>
                      <a:pt x="273" y="99"/>
                    </a:cubicBezTo>
                    <a:cubicBezTo>
                      <a:pt x="252" y="51"/>
                      <a:pt x="184" y="0"/>
                      <a:pt x="130" y="24"/>
                    </a:cubicBezTo>
                    <a:cubicBezTo>
                      <a:pt x="89" y="42"/>
                      <a:pt x="107" y="132"/>
                      <a:pt x="62" y="132"/>
                    </a:cubicBezTo>
                    <a:cubicBezTo>
                      <a:pt x="36" y="132"/>
                      <a:pt x="17" y="137"/>
                      <a:pt x="6" y="163"/>
                    </a:cubicBezTo>
                    <a:cubicBezTo>
                      <a:pt x="0" y="177"/>
                      <a:pt x="4" y="207"/>
                      <a:pt x="21" y="212"/>
                    </a:cubicBezTo>
                  </a:path>
                </a:pathLst>
              </a:custGeom>
              <a:solidFill>
                <a:srgbClr val="26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0" name="Freeform 290"/>
              <p:cNvSpPr>
                <a:spLocks/>
              </p:cNvSpPr>
              <p:nvPr/>
            </p:nvSpPr>
            <p:spPr bwMode="auto">
              <a:xfrm>
                <a:off x="5229225" y="5961063"/>
                <a:ext cx="1528763" cy="801688"/>
              </a:xfrm>
              <a:custGeom>
                <a:avLst/>
                <a:gdLst>
                  <a:gd name="T0" fmla="*/ 135 w 383"/>
                  <a:gd name="T1" fmla="*/ 6 h 200"/>
                  <a:gd name="T2" fmla="*/ 79 w 383"/>
                  <a:gd name="T3" fmla="*/ 105 h 200"/>
                  <a:gd name="T4" fmla="*/ 30 w 383"/>
                  <a:gd name="T5" fmla="*/ 121 h 200"/>
                  <a:gd name="T6" fmla="*/ 25 w 383"/>
                  <a:gd name="T7" fmla="*/ 183 h 200"/>
                  <a:gd name="T8" fmla="*/ 65 w 383"/>
                  <a:gd name="T9" fmla="*/ 186 h 200"/>
                  <a:gd name="T10" fmla="*/ 106 w 383"/>
                  <a:gd name="T11" fmla="*/ 145 h 200"/>
                  <a:gd name="T12" fmla="*/ 130 w 383"/>
                  <a:gd name="T13" fmla="*/ 175 h 200"/>
                  <a:gd name="T14" fmla="*/ 168 w 383"/>
                  <a:gd name="T15" fmla="*/ 188 h 200"/>
                  <a:gd name="T16" fmla="*/ 223 w 383"/>
                  <a:gd name="T17" fmla="*/ 187 h 200"/>
                  <a:gd name="T18" fmla="*/ 263 w 383"/>
                  <a:gd name="T19" fmla="*/ 147 h 200"/>
                  <a:gd name="T20" fmla="*/ 281 w 383"/>
                  <a:gd name="T21" fmla="*/ 187 h 200"/>
                  <a:gd name="T22" fmla="*/ 346 w 383"/>
                  <a:gd name="T23" fmla="*/ 183 h 200"/>
                  <a:gd name="T24" fmla="*/ 365 w 383"/>
                  <a:gd name="T25" fmla="*/ 128 h 200"/>
                  <a:gd name="T26" fmla="*/ 307 w 383"/>
                  <a:gd name="T27" fmla="*/ 122 h 200"/>
                  <a:gd name="T28" fmla="*/ 251 w 383"/>
                  <a:gd name="T29" fmla="*/ 66 h 200"/>
                  <a:gd name="T30" fmla="*/ 190 w 383"/>
                  <a:gd name="T31" fmla="*/ 11 h 200"/>
                  <a:gd name="T32" fmla="*/ 159 w 383"/>
                  <a:gd name="T33" fmla="*/ 1 h 200"/>
                  <a:gd name="T34" fmla="*/ 135 w 383"/>
                  <a:gd name="T35"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3" h="200">
                    <a:moveTo>
                      <a:pt x="135" y="6"/>
                    </a:moveTo>
                    <a:cubicBezTo>
                      <a:pt x="86" y="6"/>
                      <a:pt x="102" y="76"/>
                      <a:pt x="79" y="105"/>
                    </a:cubicBezTo>
                    <a:cubicBezTo>
                      <a:pt x="69" y="119"/>
                      <a:pt x="43" y="113"/>
                      <a:pt x="30" y="121"/>
                    </a:cubicBezTo>
                    <a:cubicBezTo>
                      <a:pt x="0" y="137"/>
                      <a:pt x="2" y="163"/>
                      <a:pt x="25" y="183"/>
                    </a:cubicBezTo>
                    <a:cubicBezTo>
                      <a:pt x="33" y="190"/>
                      <a:pt x="58" y="200"/>
                      <a:pt x="65" y="186"/>
                    </a:cubicBezTo>
                    <a:cubicBezTo>
                      <a:pt x="72" y="171"/>
                      <a:pt x="77" y="132"/>
                      <a:pt x="106" y="145"/>
                    </a:cubicBezTo>
                    <a:cubicBezTo>
                      <a:pt x="123" y="152"/>
                      <a:pt x="120" y="163"/>
                      <a:pt x="130" y="175"/>
                    </a:cubicBezTo>
                    <a:cubicBezTo>
                      <a:pt x="138" y="185"/>
                      <a:pt x="155" y="188"/>
                      <a:pt x="168" y="188"/>
                    </a:cubicBezTo>
                    <a:cubicBezTo>
                      <a:pt x="182" y="189"/>
                      <a:pt x="211" y="197"/>
                      <a:pt x="223" y="187"/>
                    </a:cubicBezTo>
                    <a:cubicBezTo>
                      <a:pt x="242" y="171"/>
                      <a:pt x="229" y="143"/>
                      <a:pt x="263" y="147"/>
                    </a:cubicBezTo>
                    <a:cubicBezTo>
                      <a:pt x="283" y="150"/>
                      <a:pt x="266" y="183"/>
                      <a:pt x="281" y="187"/>
                    </a:cubicBezTo>
                    <a:cubicBezTo>
                      <a:pt x="300" y="192"/>
                      <a:pt x="328" y="193"/>
                      <a:pt x="346" y="183"/>
                    </a:cubicBezTo>
                    <a:cubicBezTo>
                      <a:pt x="362" y="174"/>
                      <a:pt x="383" y="146"/>
                      <a:pt x="365" y="128"/>
                    </a:cubicBezTo>
                    <a:cubicBezTo>
                      <a:pt x="351" y="115"/>
                      <a:pt x="324" y="118"/>
                      <a:pt x="307" y="122"/>
                    </a:cubicBezTo>
                    <a:cubicBezTo>
                      <a:pt x="268" y="131"/>
                      <a:pt x="260" y="95"/>
                      <a:pt x="251" y="66"/>
                    </a:cubicBezTo>
                    <a:cubicBezTo>
                      <a:pt x="242" y="38"/>
                      <a:pt x="215" y="24"/>
                      <a:pt x="190" y="11"/>
                    </a:cubicBezTo>
                    <a:cubicBezTo>
                      <a:pt x="179" y="6"/>
                      <a:pt x="170" y="3"/>
                      <a:pt x="159" y="1"/>
                    </a:cubicBezTo>
                    <a:cubicBezTo>
                      <a:pt x="152" y="0"/>
                      <a:pt x="137" y="6"/>
                      <a:pt x="135"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1" name="Freeform 291"/>
              <p:cNvSpPr>
                <a:spLocks/>
              </p:cNvSpPr>
              <p:nvPr/>
            </p:nvSpPr>
            <p:spPr bwMode="auto">
              <a:xfrm>
                <a:off x="5289550" y="5976938"/>
                <a:ext cx="1409700" cy="785813"/>
              </a:xfrm>
              <a:custGeom>
                <a:avLst/>
                <a:gdLst>
                  <a:gd name="T0" fmla="*/ 115 w 353"/>
                  <a:gd name="T1" fmla="*/ 9 h 196"/>
                  <a:gd name="T2" fmla="*/ 94 w 353"/>
                  <a:gd name="T3" fmla="*/ 39 h 196"/>
                  <a:gd name="T4" fmla="*/ 66 w 353"/>
                  <a:gd name="T5" fmla="*/ 106 h 196"/>
                  <a:gd name="T6" fmla="*/ 6 w 353"/>
                  <a:gd name="T7" fmla="*/ 143 h 196"/>
                  <a:gd name="T8" fmla="*/ 43 w 353"/>
                  <a:gd name="T9" fmla="*/ 177 h 196"/>
                  <a:gd name="T10" fmla="*/ 58 w 353"/>
                  <a:gd name="T11" fmla="*/ 143 h 196"/>
                  <a:gd name="T12" fmla="*/ 91 w 353"/>
                  <a:gd name="T13" fmla="*/ 132 h 196"/>
                  <a:gd name="T14" fmla="*/ 125 w 353"/>
                  <a:gd name="T15" fmla="*/ 156 h 196"/>
                  <a:gd name="T16" fmla="*/ 167 w 353"/>
                  <a:gd name="T17" fmla="*/ 176 h 196"/>
                  <a:gd name="T18" fmla="*/ 215 w 353"/>
                  <a:gd name="T19" fmla="*/ 154 h 196"/>
                  <a:gd name="T20" fmla="*/ 266 w 353"/>
                  <a:gd name="T21" fmla="*/ 157 h 196"/>
                  <a:gd name="T22" fmla="*/ 305 w 353"/>
                  <a:gd name="T23" fmla="*/ 174 h 196"/>
                  <a:gd name="T24" fmla="*/ 340 w 353"/>
                  <a:gd name="T25" fmla="*/ 154 h 196"/>
                  <a:gd name="T26" fmla="*/ 341 w 353"/>
                  <a:gd name="T27" fmla="*/ 128 h 196"/>
                  <a:gd name="T28" fmla="*/ 281 w 353"/>
                  <a:gd name="T29" fmla="*/ 125 h 196"/>
                  <a:gd name="T30" fmla="*/ 219 w 353"/>
                  <a:gd name="T31" fmla="*/ 55 h 196"/>
                  <a:gd name="T32" fmla="*/ 171 w 353"/>
                  <a:gd name="T33" fmla="*/ 14 h 196"/>
                  <a:gd name="T34" fmla="*/ 146 w 353"/>
                  <a:gd name="T35" fmla="*/ 3 h 196"/>
                  <a:gd name="T36" fmla="*/ 115 w 353"/>
                  <a:gd name="T37" fmla="*/ 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3" h="196">
                    <a:moveTo>
                      <a:pt x="115" y="9"/>
                    </a:moveTo>
                    <a:cubicBezTo>
                      <a:pt x="95" y="9"/>
                      <a:pt x="97" y="24"/>
                      <a:pt x="94" y="39"/>
                    </a:cubicBezTo>
                    <a:cubicBezTo>
                      <a:pt x="89" y="62"/>
                      <a:pt x="79" y="86"/>
                      <a:pt x="66" y="106"/>
                    </a:cubicBezTo>
                    <a:cubicBezTo>
                      <a:pt x="51" y="129"/>
                      <a:pt x="16" y="113"/>
                      <a:pt x="6" y="143"/>
                    </a:cubicBezTo>
                    <a:cubicBezTo>
                      <a:pt x="0" y="158"/>
                      <a:pt x="30" y="196"/>
                      <a:pt x="43" y="177"/>
                    </a:cubicBezTo>
                    <a:cubicBezTo>
                      <a:pt x="50" y="166"/>
                      <a:pt x="45" y="151"/>
                      <a:pt x="58" y="143"/>
                    </a:cubicBezTo>
                    <a:cubicBezTo>
                      <a:pt x="66" y="138"/>
                      <a:pt x="80" y="129"/>
                      <a:pt x="91" y="132"/>
                    </a:cubicBezTo>
                    <a:cubicBezTo>
                      <a:pt x="106" y="136"/>
                      <a:pt x="116" y="143"/>
                      <a:pt x="125" y="156"/>
                    </a:cubicBezTo>
                    <a:cubicBezTo>
                      <a:pt x="134" y="170"/>
                      <a:pt x="150" y="176"/>
                      <a:pt x="167" y="176"/>
                    </a:cubicBezTo>
                    <a:cubicBezTo>
                      <a:pt x="192" y="176"/>
                      <a:pt x="206" y="185"/>
                      <a:pt x="215" y="154"/>
                    </a:cubicBezTo>
                    <a:cubicBezTo>
                      <a:pt x="224" y="126"/>
                      <a:pt x="260" y="128"/>
                      <a:pt x="266" y="157"/>
                    </a:cubicBezTo>
                    <a:cubicBezTo>
                      <a:pt x="269" y="173"/>
                      <a:pt x="291" y="174"/>
                      <a:pt x="305" y="174"/>
                    </a:cubicBezTo>
                    <a:cubicBezTo>
                      <a:pt x="323" y="174"/>
                      <a:pt x="331" y="169"/>
                      <a:pt x="340" y="154"/>
                    </a:cubicBezTo>
                    <a:cubicBezTo>
                      <a:pt x="343" y="150"/>
                      <a:pt x="353" y="130"/>
                      <a:pt x="341" y="128"/>
                    </a:cubicBezTo>
                    <a:cubicBezTo>
                      <a:pt x="322" y="125"/>
                      <a:pt x="300" y="126"/>
                      <a:pt x="281" y="125"/>
                    </a:cubicBezTo>
                    <a:cubicBezTo>
                      <a:pt x="238" y="123"/>
                      <a:pt x="238" y="86"/>
                      <a:pt x="219" y="55"/>
                    </a:cubicBezTo>
                    <a:cubicBezTo>
                      <a:pt x="209" y="39"/>
                      <a:pt x="188" y="22"/>
                      <a:pt x="171" y="14"/>
                    </a:cubicBezTo>
                    <a:cubicBezTo>
                      <a:pt x="162" y="9"/>
                      <a:pt x="156" y="6"/>
                      <a:pt x="146" y="3"/>
                    </a:cubicBezTo>
                    <a:cubicBezTo>
                      <a:pt x="134" y="0"/>
                      <a:pt x="126" y="9"/>
                      <a:pt x="115" y="9"/>
                    </a:cubicBezTo>
                  </a:path>
                </a:pathLst>
              </a:custGeom>
              <a:solidFill>
                <a:srgbClr val="FFCB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2" name="Freeform 292"/>
              <p:cNvSpPr>
                <a:spLocks/>
              </p:cNvSpPr>
              <p:nvPr/>
            </p:nvSpPr>
            <p:spPr bwMode="auto">
              <a:xfrm>
                <a:off x="5557838" y="5889626"/>
                <a:ext cx="685800" cy="539750"/>
              </a:xfrm>
              <a:custGeom>
                <a:avLst/>
                <a:gdLst>
                  <a:gd name="T0" fmla="*/ 31 w 172"/>
                  <a:gd name="T1" fmla="*/ 62 h 135"/>
                  <a:gd name="T2" fmla="*/ 24 w 172"/>
                  <a:gd name="T3" fmla="*/ 130 h 135"/>
                  <a:gd name="T4" fmla="*/ 65 w 172"/>
                  <a:gd name="T5" fmla="*/ 131 h 135"/>
                  <a:gd name="T6" fmla="*/ 134 w 172"/>
                  <a:gd name="T7" fmla="*/ 128 h 135"/>
                  <a:gd name="T8" fmla="*/ 164 w 172"/>
                  <a:gd name="T9" fmla="*/ 111 h 135"/>
                  <a:gd name="T10" fmla="*/ 138 w 172"/>
                  <a:gd name="T11" fmla="*/ 73 h 135"/>
                  <a:gd name="T12" fmla="*/ 31 w 172"/>
                  <a:gd name="T13" fmla="*/ 62 h 135"/>
                </a:gdLst>
                <a:ahLst/>
                <a:cxnLst>
                  <a:cxn ang="0">
                    <a:pos x="T0" y="T1"/>
                  </a:cxn>
                  <a:cxn ang="0">
                    <a:pos x="T2" y="T3"/>
                  </a:cxn>
                  <a:cxn ang="0">
                    <a:pos x="T4" y="T5"/>
                  </a:cxn>
                  <a:cxn ang="0">
                    <a:pos x="T6" y="T7"/>
                  </a:cxn>
                  <a:cxn ang="0">
                    <a:pos x="T8" y="T9"/>
                  </a:cxn>
                  <a:cxn ang="0">
                    <a:pos x="T10" y="T11"/>
                  </a:cxn>
                  <a:cxn ang="0">
                    <a:pos x="T12" y="T13"/>
                  </a:cxn>
                </a:cxnLst>
                <a:rect l="0" t="0" r="r" b="b"/>
                <a:pathLst>
                  <a:path w="172" h="135">
                    <a:moveTo>
                      <a:pt x="31" y="62"/>
                    </a:moveTo>
                    <a:cubicBezTo>
                      <a:pt x="28" y="77"/>
                      <a:pt x="0" y="135"/>
                      <a:pt x="24" y="130"/>
                    </a:cubicBezTo>
                    <a:cubicBezTo>
                      <a:pt x="36" y="128"/>
                      <a:pt x="52" y="131"/>
                      <a:pt x="65" y="131"/>
                    </a:cubicBezTo>
                    <a:cubicBezTo>
                      <a:pt x="87" y="131"/>
                      <a:pt x="113" y="123"/>
                      <a:pt x="134" y="128"/>
                    </a:cubicBezTo>
                    <a:cubicBezTo>
                      <a:pt x="151" y="131"/>
                      <a:pt x="172" y="131"/>
                      <a:pt x="164" y="111"/>
                    </a:cubicBezTo>
                    <a:cubicBezTo>
                      <a:pt x="159" y="97"/>
                      <a:pt x="150" y="82"/>
                      <a:pt x="138" y="73"/>
                    </a:cubicBezTo>
                    <a:cubicBezTo>
                      <a:pt x="115" y="57"/>
                      <a:pt x="45" y="0"/>
                      <a:pt x="31" y="62"/>
                    </a:cubicBezTo>
                  </a:path>
                </a:pathLst>
              </a:custGeom>
              <a:solidFill>
                <a:srgbClr val="DBA9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3" name="Freeform 293"/>
              <p:cNvSpPr>
                <a:spLocks/>
              </p:cNvSpPr>
              <p:nvPr/>
            </p:nvSpPr>
            <p:spPr bwMode="auto">
              <a:xfrm>
                <a:off x="5500688" y="6565901"/>
                <a:ext cx="287338" cy="296863"/>
              </a:xfrm>
              <a:custGeom>
                <a:avLst/>
                <a:gdLst>
                  <a:gd name="T0" fmla="*/ 9 w 72"/>
                  <a:gd name="T1" fmla="*/ 11 h 74"/>
                  <a:gd name="T2" fmla="*/ 1 w 72"/>
                  <a:gd name="T3" fmla="*/ 29 h 74"/>
                  <a:gd name="T4" fmla="*/ 10 w 72"/>
                  <a:gd name="T5" fmla="*/ 59 h 74"/>
                  <a:gd name="T6" fmla="*/ 63 w 72"/>
                  <a:gd name="T7" fmla="*/ 48 h 74"/>
                  <a:gd name="T8" fmla="*/ 33 w 72"/>
                  <a:gd name="T9" fmla="*/ 3 h 74"/>
                  <a:gd name="T10" fmla="*/ 9 w 72"/>
                  <a:gd name="T11" fmla="*/ 11 h 74"/>
                </a:gdLst>
                <a:ahLst/>
                <a:cxnLst>
                  <a:cxn ang="0">
                    <a:pos x="T0" y="T1"/>
                  </a:cxn>
                  <a:cxn ang="0">
                    <a:pos x="T2" y="T3"/>
                  </a:cxn>
                  <a:cxn ang="0">
                    <a:pos x="T4" y="T5"/>
                  </a:cxn>
                  <a:cxn ang="0">
                    <a:pos x="T6" y="T7"/>
                  </a:cxn>
                  <a:cxn ang="0">
                    <a:pos x="T8" y="T9"/>
                  </a:cxn>
                  <a:cxn ang="0">
                    <a:pos x="T10" y="T11"/>
                  </a:cxn>
                </a:cxnLst>
                <a:rect l="0" t="0" r="r" b="b"/>
                <a:pathLst>
                  <a:path w="72" h="74">
                    <a:moveTo>
                      <a:pt x="9" y="11"/>
                    </a:moveTo>
                    <a:cubicBezTo>
                      <a:pt x="9" y="16"/>
                      <a:pt x="1" y="22"/>
                      <a:pt x="1" y="29"/>
                    </a:cubicBezTo>
                    <a:cubicBezTo>
                      <a:pt x="0" y="39"/>
                      <a:pt x="2" y="51"/>
                      <a:pt x="10" y="59"/>
                    </a:cubicBezTo>
                    <a:cubicBezTo>
                      <a:pt x="24" y="74"/>
                      <a:pt x="56" y="68"/>
                      <a:pt x="63" y="48"/>
                    </a:cubicBezTo>
                    <a:cubicBezTo>
                      <a:pt x="72" y="25"/>
                      <a:pt x="53" y="8"/>
                      <a:pt x="33" y="3"/>
                    </a:cubicBezTo>
                    <a:cubicBezTo>
                      <a:pt x="23" y="0"/>
                      <a:pt x="3" y="13"/>
                      <a:pt x="9" y="11"/>
                    </a:cubicBezTo>
                  </a:path>
                </a:pathLst>
              </a:custGeom>
              <a:solidFill>
                <a:srgbClr val="3B0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4" name="Freeform 294"/>
              <p:cNvSpPr>
                <a:spLocks noEditPoints="1"/>
              </p:cNvSpPr>
              <p:nvPr/>
            </p:nvSpPr>
            <p:spPr bwMode="auto">
              <a:xfrm>
                <a:off x="5500688" y="6573838"/>
                <a:ext cx="263525" cy="263525"/>
              </a:xfrm>
              <a:custGeom>
                <a:avLst/>
                <a:gdLst>
                  <a:gd name="T0" fmla="*/ 10 w 66"/>
                  <a:gd name="T1" fmla="*/ 58 h 66"/>
                  <a:gd name="T2" fmla="*/ 0 w 66"/>
                  <a:gd name="T3" fmla="*/ 31 h 66"/>
                  <a:gd name="T4" fmla="*/ 0 w 66"/>
                  <a:gd name="T5" fmla="*/ 27 h 66"/>
                  <a:gd name="T6" fmla="*/ 4 w 66"/>
                  <a:gd name="T7" fmla="*/ 17 h 66"/>
                  <a:gd name="T8" fmla="*/ 8 w 66"/>
                  <a:gd name="T9" fmla="*/ 10 h 66"/>
                  <a:gd name="T10" fmla="*/ 8 w 66"/>
                  <a:gd name="T11" fmla="*/ 10 h 66"/>
                  <a:gd name="T12" fmla="*/ 7 w 66"/>
                  <a:gd name="T13" fmla="*/ 10 h 66"/>
                  <a:gd name="T14" fmla="*/ 7 w 66"/>
                  <a:gd name="T15" fmla="*/ 9 h 66"/>
                  <a:gd name="T16" fmla="*/ 7 w 66"/>
                  <a:gd name="T17" fmla="*/ 9 h 66"/>
                  <a:gd name="T18" fmla="*/ 8 w 66"/>
                  <a:gd name="T19" fmla="*/ 8 h 66"/>
                  <a:gd name="T20" fmla="*/ 10 w 66"/>
                  <a:gd name="T21" fmla="*/ 7 h 66"/>
                  <a:gd name="T22" fmla="*/ 15 w 66"/>
                  <a:gd name="T23" fmla="*/ 4 h 66"/>
                  <a:gd name="T24" fmla="*/ 30 w 66"/>
                  <a:gd name="T25" fmla="*/ 0 h 66"/>
                  <a:gd name="T26" fmla="*/ 33 w 66"/>
                  <a:gd name="T27" fmla="*/ 0 h 66"/>
                  <a:gd name="T28" fmla="*/ 66 w 66"/>
                  <a:gd name="T29" fmla="*/ 35 h 66"/>
                  <a:gd name="T30" fmla="*/ 64 w 66"/>
                  <a:gd name="T31" fmla="*/ 47 h 66"/>
                  <a:gd name="T32" fmla="*/ 31 w 66"/>
                  <a:gd name="T33" fmla="*/ 66 h 66"/>
                  <a:gd name="T34" fmla="*/ 10 w 66"/>
                  <a:gd name="T35" fmla="*/ 58 h 66"/>
                  <a:gd name="T36" fmla="*/ 10 w 66"/>
                  <a:gd name="T37" fmla="*/ 9 h 66"/>
                  <a:gd name="T38" fmla="*/ 5 w 66"/>
                  <a:gd name="T39" fmla="*/ 18 h 66"/>
                  <a:gd name="T40" fmla="*/ 1 w 66"/>
                  <a:gd name="T41" fmla="*/ 27 h 66"/>
                  <a:gd name="T42" fmla="*/ 1 w 66"/>
                  <a:gd name="T43" fmla="*/ 31 h 66"/>
                  <a:gd name="T44" fmla="*/ 11 w 66"/>
                  <a:gd name="T45" fmla="*/ 57 h 66"/>
                  <a:gd name="T46" fmla="*/ 31 w 66"/>
                  <a:gd name="T47" fmla="*/ 65 h 66"/>
                  <a:gd name="T48" fmla="*/ 63 w 66"/>
                  <a:gd name="T49" fmla="*/ 46 h 66"/>
                  <a:gd name="T50" fmla="*/ 65 w 66"/>
                  <a:gd name="T51" fmla="*/ 35 h 66"/>
                  <a:gd name="T52" fmla="*/ 33 w 66"/>
                  <a:gd name="T53" fmla="*/ 2 h 66"/>
                  <a:gd name="T54" fmla="*/ 30 w 66"/>
                  <a:gd name="T55" fmla="*/ 1 h 66"/>
                  <a:gd name="T56" fmla="*/ 11 w 66"/>
                  <a:gd name="T57" fmla="*/ 8 h 66"/>
                  <a:gd name="T58" fmla="*/ 9 w 66"/>
                  <a:gd name="T59" fmla="*/ 9 h 66"/>
                  <a:gd name="T60" fmla="*/ 10 w 66"/>
                  <a:gd name="T61"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66">
                    <a:moveTo>
                      <a:pt x="10" y="58"/>
                    </a:moveTo>
                    <a:cubicBezTo>
                      <a:pt x="3" y="51"/>
                      <a:pt x="0" y="40"/>
                      <a:pt x="0" y="31"/>
                    </a:cubicBezTo>
                    <a:cubicBezTo>
                      <a:pt x="0" y="29"/>
                      <a:pt x="0" y="28"/>
                      <a:pt x="0" y="27"/>
                    </a:cubicBezTo>
                    <a:cubicBezTo>
                      <a:pt x="0" y="23"/>
                      <a:pt x="2" y="20"/>
                      <a:pt x="4" y="17"/>
                    </a:cubicBezTo>
                    <a:cubicBezTo>
                      <a:pt x="6" y="15"/>
                      <a:pt x="8" y="12"/>
                      <a:pt x="8" y="10"/>
                    </a:cubicBezTo>
                    <a:cubicBezTo>
                      <a:pt x="8" y="10"/>
                      <a:pt x="8" y="10"/>
                      <a:pt x="8" y="10"/>
                    </a:cubicBezTo>
                    <a:cubicBezTo>
                      <a:pt x="7" y="10"/>
                      <a:pt x="7" y="10"/>
                      <a:pt x="7" y="10"/>
                    </a:cubicBezTo>
                    <a:cubicBezTo>
                      <a:pt x="7" y="9"/>
                      <a:pt x="7" y="9"/>
                      <a:pt x="7" y="9"/>
                    </a:cubicBezTo>
                    <a:cubicBezTo>
                      <a:pt x="7" y="9"/>
                      <a:pt x="7" y="9"/>
                      <a:pt x="7" y="9"/>
                    </a:cubicBezTo>
                    <a:cubicBezTo>
                      <a:pt x="8" y="8"/>
                      <a:pt x="8" y="8"/>
                      <a:pt x="8" y="8"/>
                    </a:cubicBezTo>
                    <a:cubicBezTo>
                      <a:pt x="8" y="8"/>
                      <a:pt x="9" y="7"/>
                      <a:pt x="10" y="7"/>
                    </a:cubicBezTo>
                    <a:cubicBezTo>
                      <a:pt x="11" y="6"/>
                      <a:pt x="13" y="5"/>
                      <a:pt x="15" y="4"/>
                    </a:cubicBezTo>
                    <a:cubicBezTo>
                      <a:pt x="20" y="2"/>
                      <a:pt x="26" y="0"/>
                      <a:pt x="30" y="0"/>
                    </a:cubicBezTo>
                    <a:cubicBezTo>
                      <a:pt x="31" y="0"/>
                      <a:pt x="32" y="0"/>
                      <a:pt x="33" y="0"/>
                    </a:cubicBezTo>
                    <a:cubicBezTo>
                      <a:pt x="50" y="4"/>
                      <a:pt x="66" y="17"/>
                      <a:pt x="66" y="35"/>
                    </a:cubicBezTo>
                    <a:cubicBezTo>
                      <a:pt x="66" y="38"/>
                      <a:pt x="66" y="42"/>
                      <a:pt x="64" y="47"/>
                    </a:cubicBezTo>
                    <a:cubicBezTo>
                      <a:pt x="59" y="59"/>
                      <a:pt x="45" y="66"/>
                      <a:pt x="31" y="66"/>
                    </a:cubicBezTo>
                    <a:cubicBezTo>
                      <a:pt x="23" y="66"/>
                      <a:pt x="15" y="63"/>
                      <a:pt x="10" y="58"/>
                    </a:cubicBezTo>
                    <a:close/>
                    <a:moveTo>
                      <a:pt x="10" y="9"/>
                    </a:moveTo>
                    <a:cubicBezTo>
                      <a:pt x="9" y="12"/>
                      <a:pt x="7" y="15"/>
                      <a:pt x="5" y="18"/>
                    </a:cubicBezTo>
                    <a:cubicBezTo>
                      <a:pt x="3" y="21"/>
                      <a:pt x="1" y="24"/>
                      <a:pt x="1" y="27"/>
                    </a:cubicBezTo>
                    <a:cubicBezTo>
                      <a:pt x="1" y="28"/>
                      <a:pt x="1" y="29"/>
                      <a:pt x="1" y="31"/>
                    </a:cubicBezTo>
                    <a:cubicBezTo>
                      <a:pt x="1" y="40"/>
                      <a:pt x="4" y="50"/>
                      <a:pt x="11" y="57"/>
                    </a:cubicBezTo>
                    <a:cubicBezTo>
                      <a:pt x="16" y="62"/>
                      <a:pt x="23" y="65"/>
                      <a:pt x="31" y="65"/>
                    </a:cubicBezTo>
                    <a:cubicBezTo>
                      <a:pt x="44" y="65"/>
                      <a:pt x="58" y="58"/>
                      <a:pt x="63" y="46"/>
                    </a:cubicBezTo>
                    <a:cubicBezTo>
                      <a:pt x="64" y="42"/>
                      <a:pt x="65" y="38"/>
                      <a:pt x="65" y="35"/>
                    </a:cubicBezTo>
                    <a:cubicBezTo>
                      <a:pt x="65" y="18"/>
                      <a:pt x="49" y="5"/>
                      <a:pt x="33" y="2"/>
                    </a:cubicBezTo>
                    <a:cubicBezTo>
                      <a:pt x="32" y="1"/>
                      <a:pt x="31" y="1"/>
                      <a:pt x="30" y="1"/>
                    </a:cubicBezTo>
                    <a:cubicBezTo>
                      <a:pt x="24" y="1"/>
                      <a:pt x="15" y="5"/>
                      <a:pt x="11" y="8"/>
                    </a:cubicBezTo>
                    <a:cubicBezTo>
                      <a:pt x="10" y="8"/>
                      <a:pt x="9" y="9"/>
                      <a:pt x="9" y="9"/>
                    </a:cubicBezTo>
                    <a:cubicBezTo>
                      <a:pt x="10" y="9"/>
                      <a:pt x="10" y="9"/>
                      <a:pt x="1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5" name="Freeform 295"/>
              <p:cNvSpPr>
                <a:spLocks/>
              </p:cNvSpPr>
              <p:nvPr/>
            </p:nvSpPr>
            <p:spPr bwMode="auto">
              <a:xfrm>
                <a:off x="5505450" y="6561138"/>
                <a:ext cx="234950" cy="285750"/>
              </a:xfrm>
              <a:custGeom>
                <a:avLst/>
                <a:gdLst>
                  <a:gd name="T0" fmla="*/ 9 w 59"/>
                  <a:gd name="T1" fmla="*/ 43 h 71"/>
                  <a:gd name="T2" fmla="*/ 55 w 59"/>
                  <a:gd name="T3" fmla="*/ 35 h 71"/>
                  <a:gd name="T4" fmla="*/ 9 w 59"/>
                  <a:gd name="T5" fmla="*/ 43 h 71"/>
                </a:gdLst>
                <a:ahLst/>
                <a:cxnLst>
                  <a:cxn ang="0">
                    <a:pos x="T0" y="T1"/>
                  </a:cxn>
                  <a:cxn ang="0">
                    <a:pos x="T2" y="T3"/>
                  </a:cxn>
                  <a:cxn ang="0">
                    <a:pos x="T4" y="T5"/>
                  </a:cxn>
                </a:cxnLst>
                <a:rect l="0" t="0" r="r" b="b"/>
                <a:pathLst>
                  <a:path w="59" h="71">
                    <a:moveTo>
                      <a:pt x="9" y="43"/>
                    </a:moveTo>
                    <a:cubicBezTo>
                      <a:pt x="16" y="71"/>
                      <a:pt x="59" y="63"/>
                      <a:pt x="55" y="35"/>
                    </a:cubicBezTo>
                    <a:cubicBezTo>
                      <a:pt x="50" y="0"/>
                      <a:pt x="0" y="5"/>
                      <a:pt x="9"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6" name="Freeform 296"/>
              <p:cNvSpPr>
                <a:spLocks noEditPoints="1"/>
              </p:cNvSpPr>
              <p:nvPr/>
            </p:nvSpPr>
            <p:spPr bwMode="auto">
              <a:xfrm>
                <a:off x="5537200" y="6605588"/>
                <a:ext cx="192088" cy="200025"/>
              </a:xfrm>
              <a:custGeom>
                <a:avLst/>
                <a:gdLst>
                  <a:gd name="T0" fmla="*/ 1 w 48"/>
                  <a:gd name="T1" fmla="*/ 32 h 50"/>
                  <a:gd name="T2" fmla="*/ 2 w 48"/>
                  <a:gd name="T3" fmla="*/ 32 h 50"/>
                  <a:gd name="T4" fmla="*/ 24 w 48"/>
                  <a:gd name="T5" fmla="*/ 49 h 50"/>
                  <a:gd name="T6" fmla="*/ 47 w 48"/>
                  <a:gd name="T7" fmla="*/ 28 h 50"/>
                  <a:gd name="T8" fmla="*/ 46 w 48"/>
                  <a:gd name="T9" fmla="*/ 24 h 50"/>
                  <a:gd name="T10" fmla="*/ 22 w 48"/>
                  <a:gd name="T11" fmla="*/ 1 h 50"/>
                  <a:gd name="T12" fmla="*/ 1 w 48"/>
                  <a:gd name="T13" fmla="*/ 23 h 50"/>
                  <a:gd name="T14" fmla="*/ 2 w 48"/>
                  <a:gd name="T15" fmla="*/ 32 h 50"/>
                  <a:gd name="T16" fmla="*/ 1 w 48"/>
                  <a:gd name="T17" fmla="*/ 32 h 50"/>
                  <a:gd name="T18" fmla="*/ 0 w 48"/>
                  <a:gd name="T19" fmla="*/ 23 h 50"/>
                  <a:gd name="T20" fmla="*/ 7 w 48"/>
                  <a:gd name="T21" fmla="*/ 6 h 50"/>
                  <a:gd name="T22" fmla="*/ 22 w 48"/>
                  <a:gd name="T23" fmla="*/ 0 h 50"/>
                  <a:gd name="T24" fmla="*/ 48 w 48"/>
                  <a:gd name="T25" fmla="*/ 24 h 50"/>
                  <a:gd name="T26" fmla="*/ 48 w 48"/>
                  <a:gd name="T27" fmla="*/ 28 h 50"/>
                  <a:gd name="T28" fmla="*/ 24 w 48"/>
                  <a:gd name="T29" fmla="*/ 50 h 50"/>
                  <a:gd name="T30" fmla="*/ 24 w 48"/>
                  <a:gd name="T31" fmla="*/ 50 h 50"/>
                  <a:gd name="T32" fmla="*/ 1 w 48"/>
                  <a:gd name="T33" fmla="*/ 32 h 50"/>
                  <a:gd name="T34" fmla="*/ 1 w 48"/>
                  <a:gd name="T35" fmla="*/ 32 h 50"/>
                  <a:gd name="T36" fmla="*/ 1 w 48"/>
                  <a:gd name="T37"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0">
                    <a:moveTo>
                      <a:pt x="1" y="32"/>
                    </a:moveTo>
                    <a:cubicBezTo>
                      <a:pt x="2" y="32"/>
                      <a:pt x="2" y="32"/>
                      <a:pt x="2" y="32"/>
                    </a:cubicBezTo>
                    <a:cubicBezTo>
                      <a:pt x="5" y="43"/>
                      <a:pt x="14" y="49"/>
                      <a:pt x="24" y="49"/>
                    </a:cubicBezTo>
                    <a:cubicBezTo>
                      <a:pt x="35" y="49"/>
                      <a:pt x="47" y="41"/>
                      <a:pt x="47" y="28"/>
                    </a:cubicBezTo>
                    <a:cubicBezTo>
                      <a:pt x="47" y="27"/>
                      <a:pt x="47" y="26"/>
                      <a:pt x="46" y="24"/>
                    </a:cubicBezTo>
                    <a:cubicBezTo>
                      <a:pt x="44" y="9"/>
                      <a:pt x="33" y="1"/>
                      <a:pt x="22" y="1"/>
                    </a:cubicBezTo>
                    <a:cubicBezTo>
                      <a:pt x="11" y="1"/>
                      <a:pt x="1" y="9"/>
                      <a:pt x="1" y="23"/>
                    </a:cubicBezTo>
                    <a:cubicBezTo>
                      <a:pt x="1" y="26"/>
                      <a:pt x="1" y="29"/>
                      <a:pt x="2" y="32"/>
                    </a:cubicBezTo>
                    <a:cubicBezTo>
                      <a:pt x="1" y="32"/>
                      <a:pt x="1" y="32"/>
                      <a:pt x="1" y="32"/>
                    </a:cubicBezTo>
                    <a:cubicBezTo>
                      <a:pt x="0" y="29"/>
                      <a:pt x="0" y="26"/>
                      <a:pt x="0" y="23"/>
                    </a:cubicBezTo>
                    <a:cubicBezTo>
                      <a:pt x="0" y="16"/>
                      <a:pt x="2" y="10"/>
                      <a:pt x="7" y="6"/>
                    </a:cubicBezTo>
                    <a:cubicBezTo>
                      <a:pt x="11" y="2"/>
                      <a:pt x="16" y="0"/>
                      <a:pt x="22" y="0"/>
                    </a:cubicBezTo>
                    <a:cubicBezTo>
                      <a:pt x="33" y="0"/>
                      <a:pt x="45" y="8"/>
                      <a:pt x="48" y="24"/>
                    </a:cubicBezTo>
                    <a:cubicBezTo>
                      <a:pt x="48" y="26"/>
                      <a:pt x="48" y="27"/>
                      <a:pt x="48" y="28"/>
                    </a:cubicBezTo>
                    <a:cubicBezTo>
                      <a:pt x="48" y="42"/>
                      <a:pt x="36" y="50"/>
                      <a:pt x="24" y="50"/>
                    </a:cubicBezTo>
                    <a:cubicBezTo>
                      <a:pt x="24" y="50"/>
                      <a:pt x="24" y="50"/>
                      <a:pt x="24" y="50"/>
                    </a:cubicBezTo>
                    <a:cubicBezTo>
                      <a:pt x="14" y="50"/>
                      <a:pt x="4" y="44"/>
                      <a:pt x="1" y="32"/>
                    </a:cubicBezTo>
                    <a:close/>
                    <a:moveTo>
                      <a:pt x="1" y="32"/>
                    </a:moveTo>
                    <a:cubicBezTo>
                      <a:pt x="1" y="32"/>
                      <a:pt x="1" y="32"/>
                      <a:pt x="1" y="3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7" name="Freeform 297"/>
              <p:cNvSpPr>
                <a:spLocks/>
              </p:cNvSpPr>
              <p:nvPr/>
            </p:nvSpPr>
            <p:spPr bwMode="auto">
              <a:xfrm>
                <a:off x="5553075" y="6602413"/>
                <a:ext cx="139700" cy="184150"/>
              </a:xfrm>
              <a:custGeom>
                <a:avLst/>
                <a:gdLst>
                  <a:gd name="T0" fmla="*/ 5 w 35"/>
                  <a:gd name="T1" fmla="*/ 23 h 46"/>
                  <a:gd name="T2" fmla="*/ 34 w 35"/>
                  <a:gd name="T3" fmla="*/ 30 h 46"/>
                  <a:gd name="T4" fmla="*/ 5 w 35"/>
                  <a:gd name="T5" fmla="*/ 23 h 46"/>
                </a:gdLst>
                <a:ahLst/>
                <a:cxnLst>
                  <a:cxn ang="0">
                    <a:pos x="T0" y="T1"/>
                  </a:cxn>
                  <a:cxn ang="0">
                    <a:pos x="T2" y="T3"/>
                  </a:cxn>
                  <a:cxn ang="0">
                    <a:pos x="T4" y="T5"/>
                  </a:cxn>
                </a:cxnLst>
                <a:rect l="0" t="0" r="r" b="b"/>
                <a:pathLst>
                  <a:path w="35" h="46">
                    <a:moveTo>
                      <a:pt x="5" y="23"/>
                    </a:moveTo>
                    <a:cubicBezTo>
                      <a:pt x="8" y="32"/>
                      <a:pt x="33" y="46"/>
                      <a:pt x="34" y="30"/>
                    </a:cubicBezTo>
                    <a:cubicBezTo>
                      <a:pt x="35" y="10"/>
                      <a:pt x="0" y="0"/>
                      <a:pt x="5" y="23"/>
                    </a:cubicBezTo>
                  </a:path>
                </a:pathLst>
              </a:custGeom>
              <a:solidFill>
                <a:srgbClr val="A178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8" name="Freeform 298"/>
              <p:cNvSpPr>
                <a:spLocks/>
              </p:cNvSpPr>
              <p:nvPr/>
            </p:nvSpPr>
            <p:spPr bwMode="auto">
              <a:xfrm>
                <a:off x="5568950" y="6637338"/>
                <a:ext cx="123825" cy="117475"/>
              </a:xfrm>
              <a:custGeom>
                <a:avLst/>
                <a:gdLst>
                  <a:gd name="T0" fmla="*/ 23 w 31"/>
                  <a:gd name="T1" fmla="*/ 29 h 29"/>
                  <a:gd name="T2" fmla="*/ 1 w 31"/>
                  <a:gd name="T3" fmla="*/ 14 h 29"/>
                  <a:gd name="T4" fmla="*/ 2 w 31"/>
                  <a:gd name="T5" fmla="*/ 14 h 29"/>
                  <a:gd name="T6" fmla="*/ 23 w 31"/>
                  <a:gd name="T7" fmla="*/ 27 h 29"/>
                  <a:gd name="T8" fmla="*/ 29 w 31"/>
                  <a:gd name="T9" fmla="*/ 21 h 29"/>
                  <a:gd name="T10" fmla="*/ 29 w 31"/>
                  <a:gd name="T11" fmla="*/ 20 h 29"/>
                  <a:gd name="T12" fmla="*/ 23 w 31"/>
                  <a:gd name="T13" fmla="*/ 7 h 29"/>
                  <a:gd name="T14" fmla="*/ 9 w 31"/>
                  <a:gd name="T15" fmla="*/ 1 h 29"/>
                  <a:gd name="T16" fmla="*/ 1 w 31"/>
                  <a:gd name="T17" fmla="*/ 9 h 29"/>
                  <a:gd name="T18" fmla="*/ 2 w 31"/>
                  <a:gd name="T19" fmla="*/ 14 h 29"/>
                  <a:gd name="T20" fmla="*/ 1 w 31"/>
                  <a:gd name="T21" fmla="*/ 14 h 29"/>
                  <a:gd name="T22" fmla="*/ 0 w 31"/>
                  <a:gd name="T23" fmla="*/ 9 h 29"/>
                  <a:gd name="T24" fmla="*/ 3 w 31"/>
                  <a:gd name="T25" fmla="*/ 2 h 29"/>
                  <a:gd name="T26" fmla="*/ 9 w 31"/>
                  <a:gd name="T27" fmla="*/ 0 h 29"/>
                  <a:gd name="T28" fmla="*/ 31 w 31"/>
                  <a:gd name="T29" fmla="*/ 20 h 29"/>
                  <a:gd name="T30" fmla="*/ 31 w 31"/>
                  <a:gd name="T31" fmla="*/ 21 h 29"/>
                  <a:gd name="T32" fmla="*/ 23 w 31"/>
                  <a:gd name="T3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29">
                    <a:moveTo>
                      <a:pt x="23" y="29"/>
                    </a:moveTo>
                    <a:cubicBezTo>
                      <a:pt x="14" y="29"/>
                      <a:pt x="2" y="21"/>
                      <a:pt x="1" y="14"/>
                    </a:cubicBezTo>
                    <a:cubicBezTo>
                      <a:pt x="2" y="14"/>
                      <a:pt x="2" y="14"/>
                      <a:pt x="2" y="14"/>
                    </a:cubicBezTo>
                    <a:cubicBezTo>
                      <a:pt x="3" y="19"/>
                      <a:pt x="15" y="27"/>
                      <a:pt x="23" y="27"/>
                    </a:cubicBezTo>
                    <a:cubicBezTo>
                      <a:pt x="27" y="27"/>
                      <a:pt x="29" y="26"/>
                      <a:pt x="29" y="21"/>
                    </a:cubicBezTo>
                    <a:cubicBezTo>
                      <a:pt x="29" y="20"/>
                      <a:pt x="29" y="20"/>
                      <a:pt x="29" y="20"/>
                    </a:cubicBezTo>
                    <a:cubicBezTo>
                      <a:pt x="29" y="14"/>
                      <a:pt x="27" y="10"/>
                      <a:pt x="23" y="7"/>
                    </a:cubicBezTo>
                    <a:cubicBezTo>
                      <a:pt x="19" y="3"/>
                      <a:pt x="14" y="1"/>
                      <a:pt x="9" y="1"/>
                    </a:cubicBezTo>
                    <a:cubicBezTo>
                      <a:pt x="5" y="1"/>
                      <a:pt x="1" y="3"/>
                      <a:pt x="1" y="9"/>
                    </a:cubicBezTo>
                    <a:cubicBezTo>
                      <a:pt x="1" y="10"/>
                      <a:pt x="2" y="12"/>
                      <a:pt x="2" y="14"/>
                    </a:cubicBezTo>
                    <a:cubicBezTo>
                      <a:pt x="1" y="14"/>
                      <a:pt x="1" y="14"/>
                      <a:pt x="1" y="14"/>
                    </a:cubicBezTo>
                    <a:cubicBezTo>
                      <a:pt x="0" y="12"/>
                      <a:pt x="0" y="11"/>
                      <a:pt x="0" y="9"/>
                    </a:cubicBezTo>
                    <a:cubicBezTo>
                      <a:pt x="0" y="6"/>
                      <a:pt x="1" y="4"/>
                      <a:pt x="3" y="2"/>
                    </a:cubicBezTo>
                    <a:cubicBezTo>
                      <a:pt x="5" y="1"/>
                      <a:pt x="7" y="0"/>
                      <a:pt x="9" y="0"/>
                    </a:cubicBezTo>
                    <a:cubicBezTo>
                      <a:pt x="18" y="0"/>
                      <a:pt x="31" y="8"/>
                      <a:pt x="31" y="20"/>
                    </a:cubicBezTo>
                    <a:cubicBezTo>
                      <a:pt x="31" y="21"/>
                      <a:pt x="31" y="21"/>
                      <a:pt x="31" y="21"/>
                    </a:cubicBezTo>
                    <a:cubicBezTo>
                      <a:pt x="31" y="26"/>
                      <a:pt x="27" y="29"/>
                      <a:pt x="23"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79" name="Freeform 299"/>
              <p:cNvSpPr>
                <a:spLocks/>
              </p:cNvSpPr>
              <p:nvPr/>
            </p:nvSpPr>
            <p:spPr bwMode="auto">
              <a:xfrm>
                <a:off x="5600700" y="6645276"/>
                <a:ext cx="71438" cy="100013"/>
              </a:xfrm>
              <a:custGeom>
                <a:avLst/>
                <a:gdLst>
                  <a:gd name="T0" fmla="*/ 5 w 18"/>
                  <a:gd name="T1" fmla="*/ 0 h 25"/>
                  <a:gd name="T2" fmla="*/ 16 w 18"/>
                  <a:gd name="T3" fmla="*/ 15 h 25"/>
                  <a:gd name="T4" fmla="*/ 5 w 18"/>
                  <a:gd name="T5" fmla="*/ 0 h 25"/>
                </a:gdLst>
                <a:ahLst/>
                <a:cxnLst>
                  <a:cxn ang="0">
                    <a:pos x="T0" y="T1"/>
                  </a:cxn>
                  <a:cxn ang="0">
                    <a:pos x="T2" y="T3"/>
                  </a:cxn>
                  <a:cxn ang="0">
                    <a:pos x="T4" y="T5"/>
                  </a:cxn>
                </a:cxnLst>
                <a:rect l="0" t="0" r="r" b="b"/>
                <a:pathLst>
                  <a:path w="18" h="25">
                    <a:moveTo>
                      <a:pt x="5" y="0"/>
                    </a:moveTo>
                    <a:cubicBezTo>
                      <a:pt x="0" y="10"/>
                      <a:pt x="13" y="25"/>
                      <a:pt x="16" y="15"/>
                    </a:cubicBezTo>
                    <a:cubicBezTo>
                      <a:pt x="18" y="9"/>
                      <a:pt x="6" y="2"/>
                      <a:pt x="5" y="0"/>
                    </a:cubicBezTo>
                  </a:path>
                </a:pathLst>
              </a:custGeom>
              <a:solidFill>
                <a:srgbClr val="5E2E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0" name="Freeform 300"/>
              <p:cNvSpPr>
                <a:spLocks noEditPoints="1"/>
              </p:cNvSpPr>
              <p:nvPr/>
            </p:nvSpPr>
            <p:spPr bwMode="auto">
              <a:xfrm>
                <a:off x="5613400" y="6645276"/>
                <a:ext cx="55563" cy="76200"/>
              </a:xfrm>
              <a:custGeom>
                <a:avLst/>
                <a:gdLst>
                  <a:gd name="T0" fmla="*/ 10 w 14"/>
                  <a:gd name="T1" fmla="*/ 19 h 19"/>
                  <a:gd name="T2" fmla="*/ 3 w 14"/>
                  <a:gd name="T3" fmla="*/ 14 h 19"/>
                  <a:gd name="T4" fmla="*/ 0 w 14"/>
                  <a:gd name="T5" fmla="*/ 5 h 19"/>
                  <a:gd name="T6" fmla="*/ 1 w 14"/>
                  <a:gd name="T7" fmla="*/ 0 h 19"/>
                  <a:gd name="T8" fmla="*/ 2 w 14"/>
                  <a:gd name="T9" fmla="*/ 0 h 19"/>
                  <a:gd name="T10" fmla="*/ 2 w 14"/>
                  <a:gd name="T11" fmla="*/ 0 h 19"/>
                  <a:gd name="T12" fmla="*/ 8 w 14"/>
                  <a:gd name="T13" fmla="*/ 5 h 19"/>
                  <a:gd name="T14" fmla="*/ 14 w 14"/>
                  <a:gd name="T15" fmla="*/ 13 h 19"/>
                  <a:gd name="T16" fmla="*/ 14 w 14"/>
                  <a:gd name="T17" fmla="*/ 15 h 19"/>
                  <a:gd name="T18" fmla="*/ 10 w 14"/>
                  <a:gd name="T19" fmla="*/ 19 h 19"/>
                  <a:gd name="T20" fmla="*/ 1 w 14"/>
                  <a:gd name="T21" fmla="*/ 5 h 19"/>
                  <a:gd name="T22" fmla="*/ 4 w 14"/>
                  <a:gd name="T23" fmla="*/ 13 h 19"/>
                  <a:gd name="T24" fmla="*/ 10 w 14"/>
                  <a:gd name="T25" fmla="*/ 17 h 19"/>
                  <a:gd name="T26" fmla="*/ 12 w 14"/>
                  <a:gd name="T27" fmla="*/ 14 h 19"/>
                  <a:gd name="T28" fmla="*/ 13 w 14"/>
                  <a:gd name="T29" fmla="*/ 13 h 19"/>
                  <a:gd name="T30" fmla="*/ 7 w 14"/>
                  <a:gd name="T31" fmla="*/ 6 h 19"/>
                  <a:gd name="T32" fmla="*/ 2 w 14"/>
                  <a:gd name="T33" fmla="*/ 1 h 19"/>
                  <a:gd name="T34" fmla="*/ 1 w 14"/>
                  <a:gd name="T35"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19">
                    <a:moveTo>
                      <a:pt x="10" y="19"/>
                    </a:moveTo>
                    <a:cubicBezTo>
                      <a:pt x="7" y="19"/>
                      <a:pt x="5" y="17"/>
                      <a:pt x="3" y="14"/>
                    </a:cubicBezTo>
                    <a:cubicBezTo>
                      <a:pt x="1" y="11"/>
                      <a:pt x="0" y="8"/>
                      <a:pt x="0" y="5"/>
                    </a:cubicBezTo>
                    <a:cubicBezTo>
                      <a:pt x="0" y="3"/>
                      <a:pt x="0" y="1"/>
                      <a:pt x="1" y="0"/>
                    </a:cubicBezTo>
                    <a:cubicBezTo>
                      <a:pt x="2" y="0"/>
                      <a:pt x="2" y="0"/>
                      <a:pt x="2" y="0"/>
                    </a:cubicBezTo>
                    <a:cubicBezTo>
                      <a:pt x="2" y="0"/>
                      <a:pt x="2" y="0"/>
                      <a:pt x="2" y="0"/>
                    </a:cubicBezTo>
                    <a:cubicBezTo>
                      <a:pt x="2" y="0"/>
                      <a:pt x="5" y="2"/>
                      <a:pt x="8" y="5"/>
                    </a:cubicBezTo>
                    <a:cubicBezTo>
                      <a:pt x="11" y="7"/>
                      <a:pt x="14" y="10"/>
                      <a:pt x="14" y="13"/>
                    </a:cubicBezTo>
                    <a:cubicBezTo>
                      <a:pt x="14" y="14"/>
                      <a:pt x="14" y="14"/>
                      <a:pt x="14" y="15"/>
                    </a:cubicBezTo>
                    <a:cubicBezTo>
                      <a:pt x="13" y="17"/>
                      <a:pt x="12" y="19"/>
                      <a:pt x="10" y="19"/>
                    </a:cubicBezTo>
                    <a:close/>
                    <a:moveTo>
                      <a:pt x="1" y="5"/>
                    </a:moveTo>
                    <a:cubicBezTo>
                      <a:pt x="1" y="8"/>
                      <a:pt x="3" y="11"/>
                      <a:pt x="4" y="13"/>
                    </a:cubicBezTo>
                    <a:cubicBezTo>
                      <a:pt x="6" y="16"/>
                      <a:pt x="8" y="17"/>
                      <a:pt x="10" y="17"/>
                    </a:cubicBezTo>
                    <a:cubicBezTo>
                      <a:pt x="11" y="17"/>
                      <a:pt x="12" y="17"/>
                      <a:pt x="12" y="14"/>
                    </a:cubicBezTo>
                    <a:cubicBezTo>
                      <a:pt x="13" y="13"/>
                      <a:pt x="13" y="13"/>
                      <a:pt x="13" y="13"/>
                    </a:cubicBezTo>
                    <a:cubicBezTo>
                      <a:pt x="13" y="11"/>
                      <a:pt x="10" y="8"/>
                      <a:pt x="7" y="6"/>
                    </a:cubicBezTo>
                    <a:cubicBezTo>
                      <a:pt x="5" y="4"/>
                      <a:pt x="3" y="2"/>
                      <a:pt x="2" y="1"/>
                    </a:cubicBezTo>
                    <a:cubicBezTo>
                      <a:pt x="2" y="2"/>
                      <a:pt x="1" y="3"/>
                      <a:pt x="1"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1" name="Freeform 301"/>
              <p:cNvSpPr>
                <a:spLocks/>
              </p:cNvSpPr>
              <p:nvPr/>
            </p:nvSpPr>
            <p:spPr bwMode="auto">
              <a:xfrm>
                <a:off x="6116638" y="6557963"/>
                <a:ext cx="298450" cy="296863"/>
              </a:xfrm>
              <a:custGeom>
                <a:avLst/>
                <a:gdLst>
                  <a:gd name="T0" fmla="*/ 20 w 75"/>
                  <a:gd name="T1" fmla="*/ 5 h 74"/>
                  <a:gd name="T2" fmla="*/ 6 w 75"/>
                  <a:gd name="T3" fmla="*/ 19 h 74"/>
                  <a:gd name="T4" fmla="*/ 5 w 75"/>
                  <a:gd name="T5" fmla="*/ 50 h 74"/>
                  <a:gd name="T6" fmla="*/ 58 w 75"/>
                  <a:gd name="T7" fmla="*/ 58 h 74"/>
                  <a:gd name="T8" fmla="*/ 46 w 75"/>
                  <a:gd name="T9" fmla="*/ 6 h 74"/>
                  <a:gd name="T10" fmla="*/ 20 w 75"/>
                  <a:gd name="T11" fmla="*/ 5 h 74"/>
                </a:gdLst>
                <a:ahLst/>
                <a:cxnLst>
                  <a:cxn ang="0">
                    <a:pos x="T0" y="T1"/>
                  </a:cxn>
                  <a:cxn ang="0">
                    <a:pos x="T2" y="T3"/>
                  </a:cxn>
                  <a:cxn ang="0">
                    <a:pos x="T4" y="T5"/>
                  </a:cxn>
                  <a:cxn ang="0">
                    <a:pos x="T6" y="T7"/>
                  </a:cxn>
                  <a:cxn ang="0">
                    <a:pos x="T8" y="T9"/>
                  </a:cxn>
                  <a:cxn ang="0">
                    <a:pos x="T10" y="T11"/>
                  </a:cxn>
                </a:cxnLst>
                <a:rect l="0" t="0" r="r" b="b"/>
                <a:pathLst>
                  <a:path w="75" h="74">
                    <a:moveTo>
                      <a:pt x="20" y="5"/>
                    </a:moveTo>
                    <a:cubicBezTo>
                      <a:pt x="19" y="10"/>
                      <a:pt x="9" y="13"/>
                      <a:pt x="6" y="19"/>
                    </a:cubicBezTo>
                    <a:cubicBezTo>
                      <a:pt x="2" y="28"/>
                      <a:pt x="0" y="40"/>
                      <a:pt x="5" y="50"/>
                    </a:cubicBezTo>
                    <a:cubicBezTo>
                      <a:pt x="13" y="69"/>
                      <a:pt x="45" y="74"/>
                      <a:pt x="58" y="58"/>
                    </a:cubicBezTo>
                    <a:cubicBezTo>
                      <a:pt x="75" y="40"/>
                      <a:pt x="63" y="17"/>
                      <a:pt x="46" y="6"/>
                    </a:cubicBezTo>
                    <a:cubicBezTo>
                      <a:pt x="37" y="0"/>
                      <a:pt x="14" y="5"/>
                      <a:pt x="20" y="5"/>
                    </a:cubicBezTo>
                  </a:path>
                </a:pathLst>
              </a:custGeom>
              <a:solidFill>
                <a:srgbClr val="361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2" name="Freeform 302"/>
              <p:cNvSpPr>
                <a:spLocks noEditPoints="1"/>
              </p:cNvSpPr>
              <p:nvPr/>
            </p:nvSpPr>
            <p:spPr bwMode="auto">
              <a:xfrm>
                <a:off x="6119813" y="6565901"/>
                <a:ext cx="263525" cy="263525"/>
              </a:xfrm>
              <a:custGeom>
                <a:avLst/>
                <a:gdLst>
                  <a:gd name="T0" fmla="*/ 3 w 66"/>
                  <a:gd name="T1" fmla="*/ 49 h 66"/>
                  <a:gd name="T2" fmla="*/ 0 w 66"/>
                  <a:gd name="T3" fmla="*/ 35 h 66"/>
                  <a:gd name="T4" fmla="*/ 5 w 66"/>
                  <a:gd name="T5" fmla="*/ 16 h 66"/>
                  <a:gd name="T6" fmla="*/ 12 w 66"/>
                  <a:gd name="T7" fmla="*/ 9 h 66"/>
                  <a:gd name="T8" fmla="*/ 18 w 66"/>
                  <a:gd name="T9" fmla="*/ 3 h 66"/>
                  <a:gd name="T10" fmla="*/ 18 w 66"/>
                  <a:gd name="T11" fmla="*/ 3 h 66"/>
                  <a:gd name="T12" fmla="*/ 17 w 66"/>
                  <a:gd name="T13" fmla="*/ 3 h 66"/>
                  <a:gd name="T14" fmla="*/ 18 w 66"/>
                  <a:gd name="T15" fmla="*/ 2 h 66"/>
                  <a:gd name="T16" fmla="*/ 18 w 66"/>
                  <a:gd name="T17" fmla="*/ 2 h 66"/>
                  <a:gd name="T18" fmla="*/ 19 w 66"/>
                  <a:gd name="T19" fmla="*/ 1 h 66"/>
                  <a:gd name="T20" fmla="*/ 22 w 66"/>
                  <a:gd name="T21" fmla="*/ 1 h 66"/>
                  <a:gd name="T22" fmla="*/ 32 w 66"/>
                  <a:gd name="T23" fmla="*/ 0 h 66"/>
                  <a:gd name="T24" fmla="*/ 45 w 66"/>
                  <a:gd name="T25" fmla="*/ 3 h 66"/>
                  <a:gd name="T26" fmla="*/ 66 w 66"/>
                  <a:gd name="T27" fmla="*/ 37 h 66"/>
                  <a:gd name="T28" fmla="*/ 58 w 66"/>
                  <a:gd name="T29" fmla="*/ 57 h 66"/>
                  <a:gd name="T30" fmla="*/ 35 w 66"/>
                  <a:gd name="T31" fmla="*/ 66 h 66"/>
                  <a:gd name="T32" fmla="*/ 3 w 66"/>
                  <a:gd name="T33" fmla="*/ 49 h 66"/>
                  <a:gd name="T34" fmla="*/ 20 w 66"/>
                  <a:gd name="T35" fmla="*/ 3 h 66"/>
                  <a:gd name="T36" fmla="*/ 13 w 66"/>
                  <a:gd name="T37" fmla="*/ 10 h 66"/>
                  <a:gd name="T38" fmla="*/ 6 w 66"/>
                  <a:gd name="T39" fmla="*/ 17 h 66"/>
                  <a:gd name="T40" fmla="*/ 2 w 66"/>
                  <a:gd name="T41" fmla="*/ 35 h 66"/>
                  <a:gd name="T42" fmla="*/ 4 w 66"/>
                  <a:gd name="T43" fmla="*/ 48 h 66"/>
                  <a:gd name="T44" fmla="*/ 35 w 66"/>
                  <a:gd name="T45" fmla="*/ 65 h 66"/>
                  <a:gd name="T46" fmla="*/ 57 w 66"/>
                  <a:gd name="T47" fmla="*/ 56 h 66"/>
                  <a:gd name="T48" fmla="*/ 65 w 66"/>
                  <a:gd name="T49" fmla="*/ 37 h 66"/>
                  <a:gd name="T50" fmla="*/ 45 w 66"/>
                  <a:gd name="T51" fmla="*/ 4 h 66"/>
                  <a:gd name="T52" fmla="*/ 32 w 66"/>
                  <a:gd name="T53" fmla="*/ 1 h 66"/>
                  <a:gd name="T54" fmla="*/ 23 w 66"/>
                  <a:gd name="T55" fmla="*/ 2 h 66"/>
                  <a:gd name="T56" fmla="*/ 19 w 66"/>
                  <a:gd name="T57" fmla="*/ 3 h 66"/>
                  <a:gd name="T58" fmla="*/ 20 w 66"/>
                  <a:gd name="T59"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66">
                    <a:moveTo>
                      <a:pt x="3" y="49"/>
                    </a:moveTo>
                    <a:cubicBezTo>
                      <a:pt x="1" y="45"/>
                      <a:pt x="0" y="40"/>
                      <a:pt x="0" y="35"/>
                    </a:cubicBezTo>
                    <a:cubicBezTo>
                      <a:pt x="0" y="29"/>
                      <a:pt x="2" y="22"/>
                      <a:pt x="5" y="16"/>
                    </a:cubicBezTo>
                    <a:cubicBezTo>
                      <a:pt x="6" y="13"/>
                      <a:pt x="9" y="11"/>
                      <a:pt x="12" y="9"/>
                    </a:cubicBezTo>
                    <a:cubicBezTo>
                      <a:pt x="15" y="7"/>
                      <a:pt x="17" y="5"/>
                      <a:pt x="18" y="3"/>
                    </a:cubicBezTo>
                    <a:cubicBezTo>
                      <a:pt x="18" y="3"/>
                      <a:pt x="18" y="3"/>
                      <a:pt x="18" y="3"/>
                    </a:cubicBezTo>
                    <a:cubicBezTo>
                      <a:pt x="18" y="3"/>
                      <a:pt x="18" y="3"/>
                      <a:pt x="17" y="3"/>
                    </a:cubicBezTo>
                    <a:cubicBezTo>
                      <a:pt x="17" y="2"/>
                      <a:pt x="18" y="2"/>
                      <a:pt x="18" y="2"/>
                    </a:cubicBezTo>
                    <a:cubicBezTo>
                      <a:pt x="18" y="2"/>
                      <a:pt x="18" y="2"/>
                      <a:pt x="18" y="2"/>
                    </a:cubicBezTo>
                    <a:cubicBezTo>
                      <a:pt x="18" y="2"/>
                      <a:pt x="19" y="2"/>
                      <a:pt x="19" y="1"/>
                    </a:cubicBezTo>
                    <a:cubicBezTo>
                      <a:pt x="20" y="1"/>
                      <a:pt x="21" y="1"/>
                      <a:pt x="22" y="1"/>
                    </a:cubicBezTo>
                    <a:cubicBezTo>
                      <a:pt x="25" y="0"/>
                      <a:pt x="28" y="0"/>
                      <a:pt x="32" y="0"/>
                    </a:cubicBezTo>
                    <a:cubicBezTo>
                      <a:pt x="37" y="0"/>
                      <a:pt x="42" y="1"/>
                      <a:pt x="45" y="3"/>
                    </a:cubicBezTo>
                    <a:cubicBezTo>
                      <a:pt x="57" y="11"/>
                      <a:pt x="66" y="23"/>
                      <a:pt x="66" y="37"/>
                    </a:cubicBezTo>
                    <a:cubicBezTo>
                      <a:pt x="66" y="43"/>
                      <a:pt x="64" y="50"/>
                      <a:pt x="58" y="57"/>
                    </a:cubicBezTo>
                    <a:cubicBezTo>
                      <a:pt x="52" y="63"/>
                      <a:pt x="43" y="66"/>
                      <a:pt x="35" y="66"/>
                    </a:cubicBezTo>
                    <a:cubicBezTo>
                      <a:pt x="22" y="66"/>
                      <a:pt x="8" y="60"/>
                      <a:pt x="3" y="49"/>
                    </a:cubicBezTo>
                    <a:close/>
                    <a:moveTo>
                      <a:pt x="20" y="3"/>
                    </a:moveTo>
                    <a:cubicBezTo>
                      <a:pt x="19" y="6"/>
                      <a:pt x="16" y="8"/>
                      <a:pt x="13" y="10"/>
                    </a:cubicBezTo>
                    <a:cubicBezTo>
                      <a:pt x="10" y="12"/>
                      <a:pt x="7" y="14"/>
                      <a:pt x="6" y="17"/>
                    </a:cubicBezTo>
                    <a:cubicBezTo>
                      <a:pt x="3" y="23"/>
                      <a:pt x="2" y="29"/>
                      <a:pt x="2" y="35"/>
                    </a:cubicBezTo>
                    <a:cubicBezTo>
                      <a:pt x="2" y="40"/>
                      <a:pt x="2" y="44"/>
                      <a:pt x="4" y="48"/>
                    </a:cubicBezTo>
                    <a:cubicBezTo>
                      <a:pt x="9" y="59"/>
                      <a:pt x="22" y="65"/>
                      <a:pt x="35" y="65"/>
                    </a:cubicBezTo>
                    <a:cubicBezTo>
                      <a:pt x="43" y="65"/>
                      <a:pt x="51" y="62"/>
                      <a:pt x="57" y="56"/>
                    </a:cubicBezTo>
                    <a:cubicBezTo>
                      <a:pt x="62" y="50"/>
                      <a:pt x="65" y="43"/>
                      <a:pt x="65" y="37"/>
                    </a:cubicBezTo>
                    <a:cubicBezTo>
                      <a:pt x="65" y="24"/>
                      <a:pt x="56" y="12"/>
                      <a:pt x="45" y="4"/>
                    </a:cubicBezTo>
                    <a:cubicBezTo>
                      <a:pt x="42" y="2"/>
                      <a:pt x="37" y="1"/>
                      <a:pt x="32" y="1"/>
                    </a:cubicBezTo>
                    <a:cubicBezTo>
                      <a:pt x="29" y="1"/>
                      <a:pt x="25" y="2"/>
                      <a:pt x="23" y="2"/>
                    </a:cubicBezTo>
                    <a:cubicBezTo>
                      <a:pt x="22" y="2"/>
                      <a:pt x="20" y="3"/>
                      <a:pt x="19" y="3"/>
                    </a:cubicBezTo>
                    <a:lnTo>
                      <a:pt x="2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3" name="Freeform 303"/>
              <p:cNvSpPr>
                <a:spLocks/>
              </p:cNvSpPr>
              <p:nvPr/>
            </p:nvSpPr>
            <p:spPr bwMode="auto">
              <a:xfrm>
                <a:off x="6148388" y="6542088"/>
                <a:ext cx="222250" cy="295275"/>
              </a:xfrm>
              <a:custGeom>
                <a:avLst/>
                <a:gdLst>
                  <a:gd name="T0" fmla="*/ 3 w 56"/>
                  <a:gd name="T1" fmla="*/ 38 h 74"/>
                  <a:gd name="T2" fmla="*/ 48 w 56"/>
                  <a:gd name="T3" fmla="*/ 47 h 74"/>
                  <a:gd name="T4" fmla="*/ 3 w 56"/>
                  <a:gd name="T5" fmla="*/ 38 h 74"/>
                </a:gdLst>
                <a:ahLst/>
                <a:cxnLst>
                  <a:cxn ang="0">
                    <a:pos x="T0" y="T1"/>
                  </a:cxn>
                  <a:cxn ang="0">
                    <a:pos x="T2" y="T3"/>
                  </a:cxn>
                  <a:cxn ang="0">
                    <a:pos x="T4" y="T5"/>
                  </a:cxn>
                </a:cxnLst>
                <a:rect l="0" t="0" r="r" b="b"/>
                <a:pathLst>
                  <a:path w="56" h="74">
                    <a:moveTo>
                      <a:pt x="3" y="38"/>
                    </a:moveTo>
                    <a:cubicBezTo>
                      <a:pt x="0" y="67"/>
                      <a:pt x="43" y="74"/>
                      <a:pt x="48" y="47"/>
                    </a:cubicBezTo>
                    <a:cubicBezTo>
                      <a:pt x="56" y="12"/>
                      <a:pt x="8" y="0"/>
                      <a:pt x="3"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4" name="Freeform 304"/>
              <p:cNvSpPr>
                <a:spLocks noEditPoints="1"/>
              </p:cNvSpPr>
              <p:nvPr/>
            </p:nvSpPr>
            <p:spPr bwMode="auto">
              <a:xfrm>
                <a:off x="6156325" y="6597651"/>
                <a:ext cx="190500" cy="204788"/>
              </a:xfrm>
              <a:custGeom>
                <a:avLst/>
                <a:gdLst>
                  <a:gd name="T0" fmla="*/ 25 w 48"/>
                  <a:gd name="T1" fmla="*/ 51 h 51"/>
                  <a:gd name="T2" fmla="*/ 0 w 48"/>
                  <a:gd name="T3" fmla="*/ 27 h 51"/>
                  <a:gd name="T4" fmla="*/ 0 w 48"/>
                  <a:gd name="T5" fmla="*/ 24 h 51"/>
                  <a:gd name="T6" fmla="*/ 23 w 48"/>
                  <a:gd name="T7" fmla="*/ 0 h 51"/>
                  <a:gd name="T8" fmla="*/ 48 w 48"/>
                  <a:gd name="T9" fmla="*/ 26 h 51"/>
                  <a:gd name="T10" fmla="*/ 47 w 48"/>
                  <a:gd name="T11" fmla="*/ 33 h 51"/>
                  <a:gd name="T12" fmla="*/ 25 w 48"/>
                  <a:gd name="T13" fmla="*/ 51 h 51"/>
                  <a:gd name="T14" fmla="*/ 2 w 48"/>
                  <a:gd name="T15" fmla="*/ 24 h 51"/>
                  <a:gd name="T16" fmla="*/ 1 w 48"/>
                  <a:gd name="T17" fmla="*/ 27 h 51"/>
                  <a:gd name="T18" fmla="*/ 25 w 48"/>
                  <a:gd name="T19" fmla="*/ 49 h 51"/>
                  <a:gd name="T20" fmla="*/ 46 w 48"/>
                  <a:gd name="T21" fmla="*/ 33 h 51"/>
                  <a:gd name="T22" fmla="*/ 47 w 48"/>
                  <a:gd name="T23" fmla="*/ 26 h 51"/>
                  <a:gd name="T24" fmla="*/ 23 w 48"/>
                  <a:gd name="T25" fmla="*/ 1 h 51"/>
                  <a:gd name="T26" fmla="*/ 2 w 48"/>
                  <a:gd name="T27" fmla="*/ 24 h 51"/>
                  <a:gd name="T28" fmla="*/ 1 w 48"/>
                  <a:gd name="T29" fmla="*/ 24 h 51"/>
                  <a:gd name="T30" fmla="*/ 2 w 48"/>
                  <a:gd name="T3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51">
                    <a:moveTo>
                      <a:pt x="25" y="51"/>
                    </a:moveTo>
                    <a:cubicBezTo>
                      <a:pt x="13" y="51"/>
                      <a:pt x="0" y="42"/>
                      <a:pt x="0" y="27"/>
                    </a:cubicBezTo>
                    <a:cubicBezTo>
                      <a:pt x="0" y="26"/>
                      <a:pt x="0" y="25"/>
                      <a:pt x="0" y="24"/>
                    </a:cubicBezTo>
                    <a:cubicBezTo>
                      <a:pt x="2" y="7"/>
                      <a:pt x="13" y="0"/>
                      <a:pt x="23" y="0"/>
                    </a:cubicBezTo>
                    <a:cubicBezTo>
                      <a:pt x="36" y="0"/>
                      <a:pt x="48" y="10"/>
                      <a:pt x="48" y="26"/>
                    </a:cubicBezTo>
                    <a:cubicBezTo>
                      <a:pt x="48" y="28"/>
                      <a:pt x="48" y="30"/>
                      <a:pt x="47" y="33"/>
                    </a:cubicBezTo>
                    <a:cubicBezTo>
                      <a:pt x="45" y="45"/>
                      <a:pt x="35" y="51"/>
                      <a:pt x="25" y="51"/>
                    </a:cubicBezTo>
                    <a:close/>
                    <a:moveTo>
                      <a:pt x="2" y="24"/>
                    </a:moveTo>
                    <a:cubicBezTo>
                      <a:pt x="2" y="25"/>
                      <a:pt x="1" y="26"/>
                      <a:pt x="1" y="27"/>
                    </a:cubicBezTo>
                    <a:cubicBezTo>
                      <a:pt x="1" y="41"/>
                      <a:pt x="13" y="49"/>
                      <a:pt x="25" y="49"/>
                    </a:cubicBezTo>
                    <a:cubicBezTo>
                      <a:pt x="34" y="49"/>
                      <a:pt x="43" y="44"/>
                      <a:pt x="46" y="33"/>
                    </a:cubicBezTo>
                    <a:cubicBezTo>
                      <a:pt x="46" y="30"/>
                      <a:pt x="47" y="28"/>
                      <a:pt x="47" y="26"/>
                    </a:cubicBezTo>
                    <a:cubicBezTo>
                      <a:pt x="47" y="10"/>
                      <a:pt x="35" y="1"/>
                      <a:pt x="23" y="1"/>
                    </a:cubicBezTo>
                    <a:cubicBezTo>
                      <a:pt x="13" y="1"/>
                      <a:pt x="4" y="8"/>
                      <a:pt x="2" y="24"/>
                    </a:cubicBezTo>
                    <a:cubicBezTo>
                      <a:pt x="1" y="24"/>
                      <a:pt x="1" y="24"/>
                      <a:pt x="1" y="24"/>
                    </a:cubicBezTo>
                    <a:lnTo>
                      <a:pt x="2"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5" name="Freeform 305"/>
              <p:cNvSpPr>
                <a:spLocks/>
              </p:cNvSpPr>
              <p:nvPr/>
            </p:nvSpPr>
            <p:spPr bwMode="auto">
              <a:xfrm>
                <a:off x="6199188" y="6573838"/>
                <a:ext cx="131763" cy="220663"/>
              </a:xfrm>
              <a:custGeom>
                <a:avLst/>
                <a:gdLst>
                  <a:gd name="T0" fmla="*/ 1 w 33"/>
                  <a:gd name="T1" fmla="*/ 23 h 55"/>
                  <a:gd name="T2" fmla="*/ 25 w 33"/>
                  <a:gd name="T3" fmla="*/ 40 h 55"/>
                  <a:gd name="T4" fmla="*/ 1 w 33"/>
                  <a:gd name="T5" fmla="*/ 23 h 55"/>
                </a:gdLst>
                <a:ahLst/>
                <a:cxnLst>
                  <a:cxn ang="0">
                    <a:pos x="T0" y="T1"/>
                  </a:cxn>
                  <a:cxn ang="0">
                    <a:pos x="T2" y="T3"/>
                  </a:cxn>
                  <a:cxn ang="0">
                    <a:pos x="T4" y="T5"/>
                  </a:cxn>
                </a:cxnLst>
                <a:rect l="0" t="0" r="r" b="b"/>
                <a:pathLst>
                  <a:path w="33" h="55">
                    <a:moveTo>
                      <a:pt x="1" y="23"/>
                    </a:moveTo>
                    <a:cubicBezTo>
                      <a:pt x="0" y="33"/>
                      <a:pt x="19" y="55"/>
                      <a:pt x="25" y="40"/>
                    </a:cubicBezTo>
                    <a:cubicBezTo>
                      <a:pt x="33" y="22"/>
                      <a:pt x="4" y="0"/>
                      <a:pt x="1" y="23"/>
                    </a:cubicBezTo>
                  </a:path>
                </a:pathLst>
              </a:custGeom>
              <a:solidFill>
                <a:srgbClr val="A17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6" name="Freeform 306"/>
              <p:cNvSpPr>
                <a:spLocks noEditPoints="1"/>
              </p:cNvSpPr>
              <p:nvPr/>
            </p:nvSpPr>
            <p:spPr bwMode="auto">
              <a:xfrm>
                <a:off x="6199188" y="6626226"/>
                <a:ext cx="107950" cy="131763"/>
              </a:xfrm>
              <a:custGeom>
                <a:avLst/>
                <a:gdLst>
                  <a:gd name="T0" fmla="*/ 19 w 27"/>
                  <a:gd name="T1" fmla="*/ 33 h 33"/>
                  <a:gd name="T2" fmla="*/ 7 w 27"/>
                  <a:gd name="T3" fmla="*/ 25 h 33"/>
                  <a:gd name="T4" fmla="*/ 0 w 27"/>
                  <a:gd name="T5" fmla="*/ 11 h 33"/>
                  <a:gd name="T6" fmla="*/ 0 w 27"/>
                  <a:gd name="T7" fmla="*/ 10 h 33"/>
                  <a:gd name="T8" fmla="*/ 9 w 27"/>
                  <a:gd name="T9" fmla="*/ 0 h 33"/>
                  <a:gd name="T10" fmla="*/ 27 w 27"/>
                  <a:gd name="T11" fmla="*/ 21 h 33"/>
                  <a:gd name="T12" fmla="*/ 26 w 27"/>
                  <a:gd name="T13" fmla="*/ 27 h 33"/>
                  <a:gd name="T14" fmla="*/ 19 w 27"/>
                  <a:gd name="T15" fmla="*/ 33 h 33"/>
                  <a:gd name="T16" fmla="*/ 2 w 27"/>
                  <a:gd name="T17" fmla="*/ 11 h 33"/>
                  <a:gd name="T18" fmla="*/ 2 w 27"/>
                  <a:gd name="T19" fmla="*/ 11 h 33"/>
                  <a:gd name="T20" fmla="*/ 8 w 27"/>
                  <a:gd name="T21" fmla="*/ 24 h 33"/>
                  <a:gd name="T22" fmla="*/ 19 w 27"/>
                  <a:gd name="T23" fmla="*/ 31 h 33"/>
                  <a:gd name="T24" fmla="*/ 25 w 27"/>
                  <a:gd name="T25" fmla="*/ 27 h 33"/>
                  <a:gd name="T26" fmla="*/ 26 w 27"/>
                  <a:gd name="T27" fmla="*/ 21 h 33"/>
                  <a:gd name="T28" fmla="*/ 20 w 27"/>
                  <a:gd name="T29" fmla="*/ 7 h 33"/>
                  <a:gd name="T30" fmla="*/ 9 w 27"/>
                  <a:gd name="T31" fmla="*/ 1 h 33"/>
                  <a:gd name="T32" fmla="*/ 2 w 27"/>
                  <a:gd name="T33" fmla="*/ 11 h 33"/>
                  <a:gd name="T34" fmla="*/ 0 w 27"/>
                  <a:gd name="T35" fmla="*/ 10 h 33"/>
                  <a:gd name="T36" fmla="*/ 2 w 27"/>
                  <a:gd name="T37" fmla="*/ 1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3">
                    <a:moveTo>
                      <a:pt x="19" y="33"/>
                    </a:moveTo>
                    <a:cubicBezTo>
                      <a:pt x="15" y="32"/>
                      <a:pt x="10" y="29"/>
                      <a:pt x="7" y="25"/>
                    </a:cubicBezTo>
                    <a:cubicBezTo>
                      <a:pt x="3" y="20"/>
                      <a:pt x="0" y="15"/>
                      <a:pt x="0" y="11"/>
                    </a:cubicBezTo>
                    <a:cubicBezTo>
                      <a:pt x="0" y="10"/>
                      <a:pt x="0" y="10"/>
                      <a:pt x="0" y="10"/>
                    </a:cubicBezTo>
                    <a:cubicBezTo>
                      <a:pt x="1" y="3"/>
                      <a:pt x="5" y="0"/>
                      <a:pt x="9" y="0"/>
                    </a:cubicBezTo>
                    <a:cubicBezTo>
                      <a:pt x="17" y="0"/>
                      <a:pt x="27" y="10"/>
                      <a:pt x="27" y="21"/>
                    </a:cubicBezTo>
                    <a:cubicBezTo>
                      <a:pt x="27" y="23"/>
                      <a:pt x="27" y="25"/>
                      <a:pt x="26" y="27"/>
                    </a:cubicBezTo>
                    <a:cubicBezTo>
                      <a:pt x="25" y="31"/>
                      <a:pt x="22" y="33"/>
                      <a:pt x="19" y="33"/>
                    </a:cubicBezTo>
                    <a:close/>
                    <a:moveTo>
                      <a:pt x="2" y="11"/>
                    </a:moveTo>
                    <a:cubicBezTo>
                      <a:pt x="2" y="11"/>
                      <a:pt x="2" y="11"/>
                      <a:pt x="2" y="11"/>
                    </a:cubicBezTo>
                    <a:cubicBezTo>
                      <a:pt x="2" y="15"/>
                      <a:pt x="4" y="20"/>
                      <a:pt x="8" y="24"/>
                    </a:cubicBezTo>
                    <a:cubicBezTo>
                      <a:pt x="11" y="28"/>
                      <a:pt x="16" y="31"/>
                      <a:pt x="19" y="31"/>
                    </a:cubicBezTo>
                    <a:cubicBezTo>
                      <a:pt x="21" y="31"/>
                      <a:pt x="23" y="30"/>
                      <a:pt x="25" y="27"/>
                    </a:cubicBezTo>
                    <a:cubicBezTo>
                      <a:pt x="26" y="25"/>
                      <a:pt x="26" y="23"/>
                      <a:pt x="26" y="21"/>
                    </a:cubicBezTo>
                    <a:cubicBezTo>
                      <a:pt x="26" y="16"/>
                      <a:pt x="24" y="11"/>
                      <a:pt x="20" y="7"/>
                    </a:cubicBezTo>
                    <a:cubicBezTo>
                      <a:pt x="17" y="3"/>
                      <a:pt x="13" y="1"/>
                      <a:pt x="9" y="1"/>
                    </a:cubicBezTo>
                    <a:cubicBezTo>
                      <a:pt x="6" y="1"/>
                      <a:pt x="3" y="3"/>
                      <a:pt x="2" y="11"/>
                    </a:cubicBezTo>
                    <a:cubicBezTo>
                      <a:pt x="0" y="10"/>
                      <a:pt x="0" y="10"/>
                      <a:pt x="0" y="10"/>
                    </a:cubicBez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7" name="Freeform 307"/>
              <p:cNvSpPr>
                <a:spLocks/>
              </p:cNvSpPr>
              <p:nvPr/>
            </p:nvSpPr>
            <p:spPr bwMode="auto">
              <a:xfrm>
                <a:off x="6230938" y="6642101"/>
                <a:ext cx="68263" cy="103188"/>
              </a:xfrm>
              <a:custGeom>
                <a:avLst/>
                <a:gdLst>
                  <a:gd name="T0" fmla="*/ 8 w 17"/>
                  <a:gd name="T1" fmla="*/ 0 h 26"/>
                  <a:gd name="T2" fmla="*/ 13 w 17"/>
                  <a:gd name="T3" fmla="*/ 17 h 26"/>
                  <a:gd name="T4" fmla="*/ 8 w 17"/>
                  <a:gd name="T5" fmla="*/ 0 h 26"/>
                </a:gdLst>
                <a:ahLst/>
                <a:cxnLst>
                  <a:cxn ang="0">
                    <a:pos x="T0" y="T1"/>
                  </a:cxn>
                  <a:cxn ang="0">
                    <a:pos x="T2" y="T3"/>
                  </a:cxn>
                  <a:cxn ang="0">
                    <a:pos x="T4" y="T5"/>
                  </a:cxn>
                </a:cxnLst>
                <a:rect l="0" t="0" r="r" b="b"/>
                <a:pathLst>
                  <a:path w="17" h="26">
                    <a:moveTo>
                      <a:pt x="8" y="0"/>
                    </a:moveTo>
                    <a:cubicBezTo>
                      <a:pt x="0" y="7"/>
                      <a:pt x="7" y="26"/>
                      <a:pt x="13" y="17"/>
                    </a:cubicBezTo>
                    <a:cubicBezTo>
                      <a:pt x="17" y="12"/>
                      <a:pt x="8" y="1"/>
                      <a:pt x="8" y="0"/>
                    </a:cubicBezTo>
                  </a:path>
                </a:pathLst>
              </a:custGeom>
              <a:solidFill>
                <a:srgbClr val="5E2E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8" name="Freeform 308"/>
              <p:cNvSpPr>
                <a:spLocks noEditPoints="1"/>
              </p:cNvSpPr>
              <p:nvPr/>
            </p:nvSpPr>
            <p:spPr bwMode="auto">
              <a:xfrm>
                <a:off x="6248400" y="6637338"/>
                <a:ext cx="42863" cy="84138"/>
              </a:xfrm>
              <a:custGeom>
                <a:avLst/>
                <a:gdLst>
                  <a:gd name="T0" fmla="*/ 1 w 11"/>
                  <a:gd name="T1" fmla="*/ 17 h 21"/>
                  <a:gd name="T2" fmla="*/ 0 w 11"/>
                  <a:gd name="T3" fmla="*/ 9 h 21"/>
                  <a:gd name="T4" fmla="*/ 3 w 11"/>
                  <a:gd name="T5" fmla="*/ 0 h 21"/>
                  <a:gd name="T6" fmla="*/ 4 w 11"/>
                  <a:gd name="T7" fmla="*/ 1 h 21"/>
                  <a:gd name="T8" fmla="*/ 4 w 11"/>
                  <a:gd name="T9" fmla="*/ 0 h 21"/>
                  <a:gd name="T10" fmla="*/ 8 w 11"/>
                  <a:gd name="T11" fmla="*/ 6 h 21"/>
                  <a:gd name="T12" fmla="*/ 11 w 11"/>
                  <a:gd name="T13" fmla="*/ 15 h 21"/>
                  <a:gd name="T14" fmla="*/ 10 w 11"/>
                  <a:gd name="T15" fmla="*/ 18 h 21"/>
                  <a:gd name="T16" fmla="*/ 6 w 11"/>
                  <a:gd name="T17" fmla="*/ 21 h 21"/>
                  <a:gd name="T18" fmla="*/ 1 w 11"/>
                  <a:gd name="T19" fmla="*/ 17 h 21"/>
                  <a:gd name="T20" fmla="*/ 1 w 11"/>
                  <a:gd name="T21" fmla="*/ 9 h 21"/>
                  <a:gd name="T22" fmla="*/ 3 w 11"/>
                  <a:gd name="T23" fmla="*/ 17 h 21"/>
                  <a:gd name="T24" fmla="*/ 6 w 11"/>
                  <a:gd name="T25" fmla="*/ 20 h 21"/>
                  <a:gd name="T26" fmla="*/ 9 w 11"/>
                  <a:gd name="T27" fmla="*/ 18 h 21"/>
                  <a:gd name="T28" fmla="*/ 9 w 11"/>
                  <a:gd name="T29" fmla="*/ 15 h 21"/>
                  <a:gd name="T30" fmla="*/ 6 w 11"/>
                  <a:gd name="T31" fmla="*/ 7 h 21"/>
                  <a:gd name="T32" fmla="*/ 3 w 11"/>
                  <a:gd name="T33" fmla="*/ 2 h 21"/>
                  <a:gd name="T34" fmla="*/ 1 w 11"/>
                  <a:gd name="T35"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21">
                    <a:moveTo>
                      <a:pt x="1" y="17"/>
                    </a:moveTo>
                    <a:cubicBezTo>
                      <a:pt x="0" y="15"/>
                      <a:pt x="0" y="12"/>
                      <a:pt x="0" y="9"/>
                    </a:cubicBezTo>
                    <a:cubicBezTo>
                      <a:pt x="0" y="6"/>
                      <a:pt x="1" y="2"/>
                      <a:pt x="3" y="0"/>
                    </a:cubicBezTo>
                    <a:cubicBezTo>
                      <a:pt x="4" y="1"/>
                      <a:pt x="4" y="1"/>
                      <a:pt x="4" y="1"/>
                    </a:cubicBezTo>
                    <a:cubicBezTo>
                      <a:pt x="4" y="0"/>
                      <a:pt x="4" y="0"/>
                      <a:pt x="4" y="0"/>
                    </a:cubicBezTo>
                    <a:cubicBezTo>
                      <a:pt x="4" y="1"/>
                      <a:pt x="6" y="3"/>
                      <a:pt x="8" y="6"/>
                    </a:cubicBezTo>
                    <a:cubicBezTo>
                      <a:pt x="9" y="9"/>
                      <a:pt x="11" y="12"/>
                      <a:pt x="11" y="15"/>
                    </a:cubicBezTo>
                    <a:cubicBezTo>
                      <a:pt x="11" y="16"/>
                      <a:pt x="11" y="17"/>
                      <a:pt x="10" y="18"/>
                    </a:cubicBezTo>
                    <a:cubicBezTo>
                      <a:pt x="9" y="20"/>
                      <a:pt x="7" y="21"/>
                      <a:pt x="6" y="21"/>
                    </a:cubicBezTo>
                    <a:cubicBezTo>
                      <a:pt x="4" y="21"/>
                      <a:pt x="2" y="19"/>
                      <a:pt x="1" y="17"/>
                    </a:cubicBezTo>
                    <a:close/>
                    <a:moveTo>
                      <a:pt x="1" y="9"/>
                    </a:moveTo>
                    <a:cubicBezTo>
                      <a:pt x="1" y="12"/>
                      <a:pt x="2" y="15"/>
                      <a:pt x="3" y="17"/>
                    </a:cubicBezTo>
                    <a:cubicBezTo>
                      <a:pt x="4" y="18"/>
                      <a:pt x="5" y="20"/>
                      <a:pt x="6" y="20"/>
                    </a:cubicBezTo>
                    <a:cubicBezTo>
                      <a:pt x="7" y="20"/>
                      <a:pt x="8" y="19"/>
                      <a:pt x="9" y="18"/>
                    </a:cubicBezTo>
                    <a:cubicBezTo>
                      <a:pt x="9" y="17"/>
                      <a:pt x="9" y="16"/>
                      <a:pt x="9" y="15"/>
                    </a:cubicBezTo>
                    <a:cubicBezTo>
                      <a:pt x="9" y="13"/>
                      <a:pt x="8" y="9"/>
                      <a:pt x="6" y="7"/>
                    </a:cubicBezTo>
                    <a:cubicBezTo>
                      <a:pt x="5" y="5"/>
                      <a:pt x="4" y="3"/>
                      <a:pt x="3" y="2"/>
                    </a:cubicBezTo>
                    <a:cubicBezTo>
                      <a:pt x="2" y="4"/>
                      <a:pt x="1" y="7"/>
                      <a:pt x="1"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89" name="Freeform 309"/>
              <p:cNvSpPr>
                <a:spLocks/>
              </p:cNvSpPr>
              <p:nvPr/>
            </p:nvSpPr>
            <p:spPr bwMode="auto">
              <a:xfrm>
                <a:off x="5684838" y="5900738"/>
                <a:ext cx="68263" cy="80963"/>
              </a:xfrm>
              <a:custGeom>
                <a:avLst/>
                <a:gdLst>
                  <a:gd name="T0" fmla="*/ 8 w 17"/>
                  <a:gd name="T1" fmla="*/ 2 h 20"/>
                  <a:gd name="T2" fmla="*/ 5 w 17"/>
                  <a:gd name="T3" fmla="*/ 15 h 20"/>
                  <a:gd name="T4" fmla="*/ 8 w 17"/>
                  <a:gd name="T5" fmla="*/ 2 h 20"/>
                </a:gdLst>
                <a:ahLst/>
                <a:cxnLst>
                  <a:cxn ang="0">
                    <a:pos x="T0" y="T1"/>
                  </a:cxn>
                  <a:cxn ang="0">
                    <a:pos x="T2" y="T3"/>
                  </a:cxn>
                  <a:cxn ang="0">
                    <a:pos x="T4" y="T5"/>
                  </a:cxn>
                </a:cxnLst>
                <a:rect l="0" t="0" r="r" b="b"/>
                <a:pathLst>
                  <a:path w="17" h="20">
                    <a:moveTo>
                      <a:pt x="8" y="2"/>
                    </a:moveTo>
                    <a:cubicBezTo>
                      <a:pt x="17" y="4"/>
                      <a:pt x="12" y="20"/>
                      <a:pt x="5" y="15"/>
                    </a:cubicBezTo>
                    <a:cubicBezTo>
                      <a:pt x="1" y="12"/>
                      <a:pt x="0" y="0"/>
                      <a:pt x="8" y="2"/>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0" name="Freeform 310"/>
              <p:cNvSpPr>
                <a:spLocks/>
              </p:cNvSpPr>
              <p:nvPr/>
            </p:nvSpPr>
            <p:spPr bwMode="auto">
              <a:xfrm>
                <a:off x="5453063" y="5724526"/>
                <a:ext cx="236538" cy="209550"/>
              </a:xfrm>
              <a:custGeom>
                <a:avLst/>
                <a:gdLst>
                  <a:gd name="T0" fmla="*/ 59 w 59"/>
                  <a:gd name="T1" fmla="*/ 47 h 52"/>
                  <a:gd name="T2" fmla="*/ 39 w 59"/>
                  <a:gd name="T3" fmla="*/ 40 h 52"/>
                  <a:gd name="T4" fmla="*/ 26 w 59"/>
                  <a:gd name="T5" fmla="*/ 25 h 52"/>
                  <a:gd name="T6" fmla="*/ 7 w 59"/>
                  <a:gd name="T7" fmla="*/ 14 h 52"/>
                  <a:gd name="T8" fmla="*/ 11 w 59"/>
                  <a:gd name="T9" fmla="*/ 5 h 52"/>
                  <a:gd name="T10" fmla="*/ 4 w 59"/>
                  <a:gd name="T11" fmla="*/ 12 h 52"/>
                  <a:gd name="T12" fmla="*/ 22 w 59"/>
                  <a:gd name="T13" fmla="*/ 30 h 52"/>
                  <a:gd name="T14" fmla="*/ 38 w 59"/>
                  <a:gd name="T15" fmla="*/ 45 h 52"/>
                  <a:gd name="T16" fmla="*/ 59 w 59"/>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2">
                    <a:moveTo>
                      <a:pt x="59" y="47"/>
                    </a:moveTo>
                    <a:cubicBezTo>
                      <a:pt x="54" y="48"/>
                      <a:pt x="35" y="51"/>
                      <a:pt x="39" y="40"/>
                    </a:cubicBezTo>
                    <a:cubicBezTo>
                      <a:pt x="36" y="49"/>
                      <a:pt x="22" y="26"/>
                      <a:pt x="26" y="25"/>
                    </a:cubicBezTo>
                    <a:cubicBezTo>
                      <a:pt x="28" y="32"/>
                      <a:pt x="9" y="21"/>
                      <a:pt x="7" y="14"/>
                    </a:cubicBezTo>
                    <a:cubicBezTo>
                      <a:pt x="5" y="7"/>
                      <a:pt x="12" y="0"/>
                      <a:pt x="11" y="5"/>
                    </a:cubicBezTo>
                    <a:cubicBezTo>
                      <a:pt x="12" y="5"/>
                      <a:pt x="0" y="0"/>
                      <a:pt x="4" y="12"/>
                    </a:cubicBezTo>
                    <a:cubicBezTo>
                      <a:pt x="5" y="16"/>
                      <a:pt x="23" y="36"/>
                      <a:pt x="22" y="30"/>
                    </a:cubicBezTo>
                    <a:cubicBezTo>
                      <a:pt x="18" y="31"/>
                      <a:pt x="39" y="46"/>
                      <a:pt x="38" y="45"/>
                    </a:cubicBezTo>
                    <a:cubicBezTo>
                      <a:pt x="44" y="52"/>
                      <a:pt x="54" y="52"/>
                      <a:pt x="59" y="47"/>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1" name="Freeform 311"/>
              <p:cNvSpPr>
                <a:spLocks/>
              </p:cNvSpPr>
              <p:nvPr/>
            </p:nvSpPr>
            <p:spPr bwMode="auto">
              <a:xfrm>
                <a:off x="5697538" y="5924551"/>
                <a:ext cx="39688" cy="28575"/>
              </a:xfrm>
              <a:custGeom>
                <a:avLst/>
                <a:gdLst>
                  <a:gd name="T0" fmla="*/ 3 w 10"/>
                  <a:gd name="T1" fmla="*/ 1 h 7"/>
                  <a:gd name="T2" fmla="*/ 8 w 10"/>
                  <a:gd name="T3" fmla="*/ 1 h 7"/>
                  <a:gd name="T4" fmla="*/ 3 w 10"/>
                  <a:gd name="T5" fmla="*/ 1 h 7"/>
                </a:gdLst>
                <a:ahLst/>
                <a:cxnLst>
                  <a:cxn ang="0">
                    <a:pos x="T0" y="T1"/>
                  </a:cxn>
                  <a:cxn ang="0">
                    <a:pos x="T2" y="T3"/>
                  </a:cxn>
                  <a:cxn ang="0">
                    <a:pos x="T4" y="T5"/>
                  </a:cxn>
                </a:cxnLst>
                <a:rect l="0" t="0" r="r" b="b"/>
                <a:pathLst>
                  <a:path w="10" h="7">
                    <a:moveTo>
                      <a:pt x="3" y="1"/>
                    </a:moveTo>
                    <a:cubicBezTo>
                      <a:pt x="0" y="7"/>
                      <a:pt x="10" y="4"/>
                      <a:pt x="8" y="1"/>
                    </a:cubicBezTo>
                    <a:cubicBezTo>
                      <a:pt x="6" y="0"/>
                      <a:pt x="5" y="0"/>
                      <a:pt x="3"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2" name="Freeform 312"/>
              <p:cNvSpPr>
                <a:spLocks/>
              </p:cNvSpPr>
              <p:nvPr/>
            </p:nvSpPr>
            <p:spPr bwMode="auto">
              <a:xfrm>
                <a:off x="5713413" y="5929313"/>
                <a:ext cx="7938" cy="20638"/>
              </a:xfrm>
              <a:custGeom>
                <a:avLst/>
                <a:gdLst>
                  <a:gd name="T0" fmla="*/ 1 w 2"/>
                  <a:gd name="T1" fmla="*/ 0 h 5"/>
                  <a:gd name="T2" fmla="*/ 1 w 2"/>
                  <a:gd name="T3" fmla="*/ 0 h 5"/>
                </a:gdLst>
                <a:ahLst/>
                <a:cxnLst>
                  <a:cxn ang="0">
                    <a:pos x="T0" y="T1"/>
                  </a:cxn>
                  <a:cxn ang="0">
                    <a:pos x="T2" y="T3"/>
                  </a:cxn>
                </a:cxnLst>
                <a:rect l="0" t="0" r="r" b="b"/>
                <a:pathLst>
                  <a:path w="2" h="5">
                    <a:moveTo>
                      <a:pt x="1" y="0"/>
                    </a:moveTo>
                    <a:cubicBezTo>
                      <a:pt x="0" y="0"/>
                      <a:pt x="2" y="5"/>
                      <a:pt x="1"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3" name="Freeform 313"/>
              <p:cNvSpPr>
                <a:spLocks/>
              </p:cNvSpPr>
              <p:nvPr/>
            </p:nvSpPr>
            <p:spPr bwMode="auto">
              <a:xfrm>
                <a:off x="5421313" y="6426201"/>
                <a:ext cx="68263" cy="47625"/>
              </a:xfrm>
              <a:custGeom>
                <a:avLst/>
                <a:gdLst>
                  <a:gd name="T0" fmla="*/ 5 w 17"/>
                  <a:gd name="T1" fmla="*/ 1 h 12"/>
                  <a:gd name="T2" fmla="*/ 13 w 17"/>
                  <a:gd name="T3" fmla="*/ 1 h 12"/>
                  <a:gd name="T4" fmla="*/ 5 w 17"/>
                  <a:gd name="T5" fmla="*/ 1 h 12"/>
                </a:gdLst>
                <a:ahLst/>
                <a:cxnLst>
                  <a:cxn ang="0">
                    <a:pos x="T0" y="T1"/>
                  </a:cxn>
                  <a:cxn ang="0">
                    <a:pos x="T2" y="T3"/>
                  </a:cxn>
                  <a:cxn ang="0">
                    <a:pos x="T4" y="T5"/>
                  </a:cxn>
                </a:cxnLst>
                <a:rect l="0" t="0" r="r" b="b"/>
                <a:pathLst>
                  <a:path w="17" h="12">
                    <a:moveTo>
                      <a:pt x="5" y="1"/>
                    </a:moveTo>
                    <a:cubicBezTo>
                      <a:pt x="0" y="12"/>
                      <a:pt x="17" y="8"/>
                      <a:pt x="13" y="1"/>
                    </a:cubicBezTo>
                    <a:cubicBezTo>
                      <a:pt x="11" y="0"/>
                      <a:pt x="8" y="0"/>
                      <a:pt x="5"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4" name="Freeform 314"/>
              <p:cNvSpPr>
                <a:spLocks/>
              </p:cNvSpPr>
              <p:nvPr/>
            </p:nvSpPr>
            <p:spPr bwMode="auto">
              <a:xfrm>
                <a:off x="5449888" y="6429376"/>
                <a:ext cx="19050" cy="31750"/>
              </a:xfrm>
              <a:custGeom>
                <a:avLst/>
                <a:gdLst>
                  <a:gd name="T0" fmla="*/ 1 w 5"/>
                  <a:gd name="T1" fmla="*/ 1 h 8"/>
                  <a:gd name="T2" fmla="*/ 1 w 5"/>
                  <a:gd name="T3" fmla="*/ 6 h 8"/>
                  <a:gd name="T4" fmla="*/ 1 w 5"/>
                  <a:gd name="T5" fmla="*/ 1 h 8"/>
                </a:gdLst>
                <a:ahLst/>
                <a:cxnLst>
                  <a:cxn ang="0">
                    <a:pos x="T0" y="T1"/>
                  </a:cxn>
                  <a:cxn ang="0">
                    <a:pos x="T2" y="T3"/>
                  </a:cxn>
                  <a:cxn ang="0">
                    <a:pos x="T4" y="T5"/>
                  </a:cxn>
                </a:cxnLst>
                <a:rect l="0" t="0" r="r" b="b"/>
                <a:pathLst>
                  <a:path w="5" h="8">
                    <a:moveTo>
                      <a:pt x="1" y="1"/>
                    </a:moveTo>
                    <a:cubicBezTo>
                      <a:pt x="0" y="2"/>
                      <a:pt x="0" y="4"/>
                      <a:pt x="1" y="6"/>
                    </a:cubicBezTo>
                    <a:cubicBezTo>
                      <a:pt x="5" y="8"/>
                      <a:pt x="1" y="0"/>
                      <a:pt x="1" y="1"/>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5" name="Freeform 315"/>
              <p:cNvSpPr>
                <a:spLocks/>
              </p:cNvSpPr>
              <p:nvPr/>
            </p:nvSpPr>
            <p:spPr bwMode="auto">
              <a:xfrm>
                <a:off x="5421313" y="6681788"/>
                <a:ext cx="68263" cy="47625"/>
              </a:xfrm>
              <a:custGeom>
                <a:avLst/>
                <a:gdLst>
                  <a:gd name="T0" fmla="*/ 5 w 17"/>
                  <a:gd name="T1" fmla="*/ 1 h 12"/>
                  <a:gd name="T2" fmla="*/ 13 w 17"/>
                  <a:gd name="T3" fmla="*/ 1 h 12"/>
                  <a:gd name="T4" fmla="*/ 5 w 17"/>
                  <a:gd name="T5" fmla="*/ 1 h 12"/>
                </a:gdLst>
                <a:ahLst/>
                <a:cxnLst>
                  <a:cxn ang="0">
                    <a:pos x="T0" y="T1"/>
                  </a:cxn>
                  <a:cxn ang="0">
                    <a:pos x="T2" y="T3"/>
                  </a:cxn>
                  <a:cxn ang="0">
                    <a:pos x="T4" y="T5"/>
                  </a:cxn>
                </a:cxnLst>
                <a:rect l="0" t="0" r="r" b="b"/>
                <a:pathLst>
                  <a:path w="17" h="12">
                    <a:moveTo>
                      <a:pt x="5" y="1"/>
                    </a:moveTo>
                    <a:cubicBezTo>
                      <a:pt x="0" y="12"/>
                      <a:pt x="17" y="8"/>
                      <a:pt x="13" y="1"/>
                    </a:cubicBezTo>
                    <a:cubicBezTo>
                      <a:pt x="10" y="0"/>
                      <a:pt x="7" y="0"/>
                      <a:pt x="5"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6" name="Freeform 316"/>
              <p:cNvSpPr>
                <a:spLocks/>
              </p:cNvSpPr>
              <p:nvPr/>
            </p:nvSpPr>
            <p:spPr bwMode="auto">
              <a:xfrm>
                <a:off x="5445125" y="6686551"/>
                <a:ext cx="20638" cy="26988"/>
              </a:xfrm>
              <a:custGeom>
                <a:avLst/>
                <a:gdLst>
                  <a:gd name="T0" fmla="*/ 2 w 5"/>
                  <a:gd name="T1" fmla="*/ 1 h 7"/>
                  <a:gd name="T2" fmla="*/ 1 w 5"/>
                  <a:gd name="T3" fmla="*/ 6 h 7"/>
                  <a:gd name="T4" fmla="*/ 2 w 5"/>
                  <a:gd name="T5" fmla="*/ 1 h 7"/>
                </a:gdLst>
                <a:ahLst/>
                <a:cxnLst>
                  <a:cxn ang="0">
                    <a:pos x="T0" y="T1"/>
                  </a:cxn>
                  <a:cxn ang="0">
                    <a:pos x="T2" y="T3"/>
                  </a:cxn>
                  <a:cxn ang="0">
                    <a:pos x="T4" y="T5"/>
                  </a:cxn>
                </a:cxnLst>
                <a:rect l="0" t="0" r="r" b="b"/>
                <a:pathLst>
                  <a:path w="5" h="7">
                    <a:moveTo>
                      <a:pt x="2" y="1"/>
                    </a:moveTo>
                    <a:cubicBezTo>
                      <a:pt x="0" y="2"/>
                      <a:pt x="0" y="4"/>
                      <a:pt x="1" y="6"/>
                    </a:cubicBezTo>
                    <a:cubicBezTo>
                      <a:pt x="5" y="7"/>
                      <a:pt x="2" y="0"/>
                      <a:pt x="2" y="1"/>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7" name="Freeform 317"/>
              <p:cNvSpPr>
                <a:spLocks/>
              </p:cNvSpPr>
              <p:nvPr/>
            </p:nvSpPr>
            <p:spPr bwMode="auto">
              <a:xfrm>
                <a:off x="6478588" y="6457951"/>
                <a:ext cx="68263" cy="47625"/>
              </a:xfrm>
              <a:custGeom>
                <a:avLst/>
                <a:gdLst>
                  <a:gd name="T0" fmla="*/ 5 w 17"/>
                  <a:gd name="T1" fmla="*/ 1 h 12"/>
                  <a:gd name="T2" fmla="*/ 13 w 17"/>
                  <a:gd name="T3" fmla="*/ 1 h 12"/>
                  <a:gd name="T4" fmla="*/ 5 w 17"/>
                  <a:gd name="T5" fmla="*/ 1 h 12"/>
                </a:gdLst>
                <a:ahLst/>
                <a:cxnLst>
                  <a:cxn ang="0">
                    <a:pos x="T0" y="T1"/>
                  </a:cxn>
                  <a:cxn ang="0">
                    <a:pos x="T2" y="T3"/>
                  </a:cxn>
                  <a:cxn ang="0">
                    <a:pos x="T4" y="T5"/>
                  </a:cxn>
                </a:cxnLst>
                <a:rect l="0" t="0" r="r" b="b"/>
                <a:pathLst>
                  <a:path w="17" h="12">
                    <a:moveTo>
                      <a:pt x="5" y="1"/>
                    </a:moveTo>
                    <a:cubicBezTo>
                      <a:pt x="0" y="12"/>
                      <a:pt x="17" y="8"/>
                      <a:pt x="13" y="1"/>
                    </a:cubicBezTo>
                    <a:cubicBezTo>
                      <a:pt x="10" y="0"/>
                      <a:pt x="8" y="0"/>
                      <a:pt x="5"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8" name="Freeform 318"/>
              <p:cNvSpPr>
                <a:spLocks/>
              </p:cNvSpPr>
              <p:nvPr/>
            </p:nvSpPr>
            <p:spPr bwMode="auto">
              <a:xfrm>
                <a:off x="6502400" y="6461126"/>
                <a:ext cx="25400" cy="28575"/>
              </a:xfrm>
              <a:custGeom>
                <a:avLst/>
                <a:gdLst>
                  <a:gd name="T0" fmla="*/ 2 w 6"/>
                  <a:gd name="T1" fmla="*/ 1 h 7"/>
                  <a:gd name="T2" fmla="*/ 2 w 6"/>
                  <a:gd name="T3" fmla="*/ 6 h 7"/>
                  <a:gd name="T4" fmla="*/ 2 w 6"/>
                  <a:gd name="T5" fmla="*/ 1 h 7"/>
                </a:gdLst>
                <a:ahLst/>
                <a:cxnLst>
                  <a:cxn ang="0">
                    <a:pos x="T0" y="T1"/>
                  </a:cxn>
                  <a:cxn ang="0">
                    <a:pos x="T2" y="T3"/>
                  </a:cxn>
                  <a:cxn ang="0">
                    <a:pos x="T4" y="T5"/>
                  </a:cxn>
                </a:cxnLst>
                <a:rect l="0" t="0" r="r" b="b"/>
                <a:pathLst>
                  <a:path w="6" h="7">
                    <a:moveTo>
                      <a:pt x="2" y="1"/>
                    </a:moveTo>
                    <a:cubicBezTo>
                      <a:pt x="0" y="2"/>
                      <a:pt x="0" y="4"/>
                      <a:pt x="2" y="6"/>
                    </a:cubicBezTo>
                    <a:cubicBezTo>
                      <a:pt x="6" y="7"/>
                      <a:pt x="2" y="0"/>
                      <a:pt x="2" y="1"/>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99" name="Freeform 319"/>
              <p:cNvSpPr>
                <a:spLocks/>
              </p:cNvSpPr>
              <p:nvPr/>
            </p:nvSpPr>
            <p:spPr bwMode="auto">
              <a:xfrm>
                <a:off x="6570663" y="6453188"/>
                <a:ext cx="60325" cy="52388"/>
              </a:xfrm>
              <a:custGeom>
                <a:avLst/>
                <a:gdLst>
                  <a:gd name="T0" fmla="*/ 11 w 15"/>
                  <a:gd name="T1" fmla="*/ 0 h 13"/>
                  <a:gd name="T2" fmla="*/ 15 w 15"/>
                  <a:gd name="T3" fmla="*/ 6 h 13"/>
                  <a:gd name="T4" fmla="*/ 11 w 15"/>
                  <a:gd name="T5" fmla="*/ 0 h 13"/>
                </a:gdLst>
                <a:ahLst/>
                <a:cxnLst>
                  <a:cxn ang="0">
                    <a:pos x="T0" y="T1"/>
                  </a:cxn>
                  <a:cxn ang="0">
                    <a:pos x="T2" y="T3"/>
                  </a:cxn>
                  <a:cxn ang="0">
                    <a:pos x="T4" y="T5"/>
                  </a:cxn>
                </a:cxnLst>
                <a:rect l="0" t="0" r="r" b="b"/>
                <a:pathLst>
                  <a:path w="15" h="13">
                    <a:moveTo>
                      <a:pt x="11" y="0"/>
                    </a:moveTo>
                    <a:cubicBezTo>
                      <a:pt x="0" y="0"/>
                      <a:pt x="11" y="13"/>
                      <a:pt x="15" y="6"/>
                    </a:cubicBezTo>
                    <a:cubicBezTo>
                      <a:pt x="15" y="4"/>
                      <a:pt x="13" y="1"/>
                      <a:pt x="11" y="0"/>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0" name="Freeform 320"/>
              <p:cNvSpPr>
                <a:spLocks/>
              </p:cNvSpPr>
              <p:nvPr/>
            </p:nvSpPr>
            <p:spPr bwMode="auto">
              <a:xfrm>
                <a:off x="6602413" y="6461126"/>
                <a:ext cx="20638" cy="28575"/>
              </a:xfrm>
              <a:custGeom>
                <a:avLst/>
                <a:gdLst>
                  <a:gd name="T0" fmla="*/ 4 w 5"/>
                  <a:gd name="T1" fmla="*/ 1 h 7"/>
                  <a:gd name="T2" fmla="*/ 0 w 5"/>
                  <a:gd name="T3" fmla="*/ 2 h 7"/>
                  <a:gd name="T4" fmla="*/ 4 w 5"/>
                  <a:gd name="T5" fmla="*/ 1 h 7"/>
                </a:gdLst>
                <a:ahLst/>
                <a:cxnLst>
                  <a:cxn ang="0">
                    <a:pos x="T0" y="T1"/>
                  </a:cxn>
                  <a:cxn ang="0">
                    <a:pos x="T2" y="T3"/>
                  </a:cxn>
                  <a:cxn ang="0">
                    <a:pos x="T4" y="T5"/>
                  </a:cxn>
                </a:cxnLst>
                <a:rect l="0" t="0" r="r" b="b"/>
                <a:pathLst>
                  <a:path w="5" h="7">
                    <a:moveTo>
                      <a:pt x="4" y="1"/>
                    </a:moveTo>
                    <a:cubicBezTo>
                      <a:pt x="2" y="0"/>
                      <a:pt x="1" y="0"/>
                      <a:pt x="0" y="2"/>
                    </a:cubicBezTo>
                    <a:cubicBezTo>
                      <a:pt x="0" y="7"/>
                      <a:pt x="5" y="0"/>
                      <a:pt x="4" y="1"/>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1" name="Freeform 321"/>
              <p:cNvSpPr>
                <a:spLocks/>
              </p:cNvSpPr>
              <p:nvPr/>
            </p:nvSpPr>
            <p:spPr bwMode="auto">
              <a:xfrm>
                <a:off x="6657975" y="6526213"/>
                <a:ext cx="60325" cy="39688"/>
              </a:xfrm>
              <a:custGeom>
                <a:avLst/>
                <a:gdLst>
                  <a:gd name="T0" fmla="*/ 11 w 15"/>
                  <a:gd name="T1" fmla="*/ 1 h 10"/>
                  <a:gd name="T2" fmla="*/ 4 w 15"/>
                  <a:gd name="T3" fmla="*/ 1 h 10"/>
                  <a:gd name="T4" fmla="*/ 11 w 15"/>
                  <a:gd name="T5" fmla="*/ 1 h 10"/>
                </a:gdLst>
                <a:ahLst/>
                <a:cxnLst>
                  <a:cxn ang="0">
                    <a:pos x="T0" y="T1"/>
                  </a:cxn>
                  <a:cxn ang="0">
                    <a:pos x="T2" y="T3"/>
                  </a:cxn>
                  <a:cxn ang="0">
                    <a:pos x="T4" y="T5"/>
                  </a:cxn>
                </a:cxnLst>
                <a:rect l="0" t="0" r="r" b="b"/>
                <a:pathLst>
                  <a:path w="15" h="10">
                    <a:moveTo>
                      <a:pt x="11" y="1"/>
                    </a:moveTo>
                    <a:cubicBezTo>
                      <a:pt x="15" y="10"/>
                      <a:pt x="0" y="7"/>
                      <a:pt x="4" y="1"/>
                    </a:cubicBezTo>
                    <a:cubicBezTo>
                      <a:pt x="6" y="0"/>
                      <a:pt x="8" y="0"/>
                      <a:pt x="11"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2" name="Freeform 322"/>
              <p:cNvSpPr>
                <a:spLocks/>
              </p:cNvSpPr>
              <p:nvPr/>
            </p:nvSpPr>
            <p:spPr bwMode="auto">
              <a:xfrm>
                <a:off x="6678613" y="6529388"/>
                <a:ext cx="20638" cy="28575"/>
              </a:xfrm>
              <a:custGeom>
                <a:avLst/>
                <a:gdLst>
                  <a:gd name="T0" fmla="*/ 3 w 5"/>
                  <a:gd name="T1" fmla="*/ 0 h 7"/>
                  <a:gd name="T2" fmla="*/ 3 w 5"/>
                  <a:gd name="T3" fmla="*/ 5 h 7"/>
                  <a:gd name="T4" fmla="*/ 3 w 5"/>
                  <a:gd name="T5" fmla="*/ 0 h 7"/>
                </a:gdLst>
                <a:ahLst/>
                <a:cxnLst>
                  <a:cxn ang="0">
                    <a:pos x="T0" y="T1"/>
                  </a:cxn>
                  <a:cxn ang="0">
                    <a:pos x="T2" y="T3"/>
                  </a:cxn>
                  <a:cxn ang="0">
                    <a:pos x="T4" y="T5"/>
                  </a:cxn>
                </a:cxnLst>
                <a:rect l="0" t="0" r="r" b="b"/>
                <a:pathLst>
                  <a:path w="5" h="7">
                    <a:moveTo>
                      <a:pt x="3" y="0"/>
                    </a:moveTo>
                    <a:cubicBezTo>
                      <a:pt x="4" y="2"/>
                      <a:pt x="5" y="3"/>
                      <a:pt x="3" y="5"/>
                    </a:cubicBezTo>
                    <a:cubicBezTo>
                      <a:pt x="0" y="7"/>
                      <a:pt x="3" y="0"/>
                      <a:pt x="3"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3" name="Freeform 323"/>
              <p:cNvSpPr>
                <a:spLocks/>
              </p:cNvSpPr>
              <p:nvPr/>
            </p:nvSpPr>
            <p:spPr bwMode="auto">
              <a:xfrm>
                <a:off x="6615113" y="6618288"/>
                <a:ext cx="63500" cy="39688"/>
              </a:xfrm>
              <a:custGeom>
                <a:avLst/>
                <a:gdLst>
                  <a:gd name="T0" fmla="*/ 11 w 16"/>
                  <a:gd name="T1" fmla="*/ 1 h 10"/>
                  <a:gd name="T2" fmla="*/ 4 w 16"/>
                  <a:gd name="T3" fmla="*/ 1 h 10"/>
                  <a:gd name="T4" fmla="*/ 11 w 16"/>
                  <a:gd name="T5" fmla="*/ 1 h 10"/>
                </a:gdLst>
                <a:ahLst/>
                <a:cxnLst>
                  <a:cxn ang="0">
                    <a:pos x="T0" y="T1"/>
                  </a:cxn>
                  <a:cxn ang="0">
                    <a:pos x="T2" y="T3"/>
                  </a:cxn>
                  <a:cxn ang="0">
                    <a:pos x="T4" y="T5"/>
                  </a:cxn>
                </a:cxnLst>
                <a:rect l="0" t="0" r="r" b="b"/>
                <a:pathLst>
                  <a:path w="16" h="10">
                    <a:moveTo>
                      <a:pt x="11" y="1"/>
                    </a:moveTo>
                    <a:cubicBezTo>
                      <a:pt x="16" y="10"/>
                      <a:pt x="0" y="7"/>
                      <a:pt x="4" y="1"/>
                    </a:cubicBezTo>
                    <a:cubicBezTo>
                      <a:pt x="6" y="0"/>
                      <a:pt x="9" y="0"/>
                      <a:pt x="11"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4" name="Freeform 324"/>
              <p:cNvSpPr>
                <a:spLocks/>
              </p:cNvSpPr>
              <p:nvPr/>
            </p:nvSpPr>
            <p:spPr bwMode="auto">
              <a:xfrm>
                <a:off x="6634163" y="6621463"/>
                <a:ext cx="20638" cy="23813"/>
              </a:xfrm>
              <a:custGeom>
                <a:avLst/>
                <a:gdLst>
                  <a:gd name="T0" fmla="*/ 3 w 5"/>
                  <a:gd name="T1" fmla="*/ 0 h 6"/>
                  <a:gd name="T2" fmla="*/ 4 w 5"/>
                  <a:gd name="T3" fmla="*/ 5 h 6"/>
                  <a:gd name="T4" fmla="*/ 3 w 5"/>
                  <a:gd name="T5" fmla="*/ 0 h 6"/>
                </a:gdLst>
                <a:ahLst/>
                <a:cxnLst>
                  <a:cxn ang="0">
                    <a:pos x="T0" y="T1"/>
                  </a:cxn>
                  <a:cxn ang="0">
                    <a:pos x="T2" y="T3"/>
                  </a:cxn>
                  <a:cxn ang="0">
                    <a:pos x="T4" y="T5"/>
                  </a:cxn>
                </a:cxnLst>
                <a:rect l="0" t="0" r="r" b="b"/>
                <a:pathLst>
                  <a:path w="5" h="6">
                    <a:moveTo>
                      <a:pt x="3" y="0"/>
                    </a:moveTo>
                    <a:cubicBezTo>
                      <a:pt x="5" y="2"/>
                      <a:pt x="5" y="3"/>
                      <a:pt x="4" y="5"/>
                    </a:cubicBezTo>
                    <a:cubicBezTo>
                      <a:pt x="0" y="6"/>
                      <a:pt x="3" y="0"/>
                      <a:pt x="3" y="0"/>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5" name="Freeform 325"/>
              <p:cNvSpPr>
                <a:spLocks/>
              </p:cNvSpPr>
              <p:nvPr/>
            </p:nvSpPr>
            <p:spPr bwMode="auto">
              <a:xfrm>
                <a:off x="6527800" y="6673851"/>
                <a:ext cx="50800" cy="36513"/>
              </a:xfrm>
              <a:custGeom>
                <a:avLst/>
                <a:gdLst>
                  <a:gd name="T0" fmla="*/ 9 w 13"/>
                  <a:gd name="T1" fmla="*/ 1 h 9"/>
                  <a:gd name="T2" fmla="*/ 3 w 13"/>
                  <a:gd name="T3" fmla="*/ 1 h 9"/>
                  <a:gd name="T4" fmla="*/ 9 w 13"/>
                  <a:gd name="T5" fmla="*/ 1 h 9"/>
                </a:gdLst>
                <a:ahLst/>
                <a:cxnLst>
                  <a:cxn ang="0">
                    <a:pos x="T0" y="T1"/>
                  </a:cxn>
                  <a:cxn ang="0">
                    <a:pos x="T2" y="T3"/>
                  </a:cxn>
                  <a:cxn ang="0">
                    <a:pos x="T4" y="T5"/>
                  </a:cxn>
                </a:cxnLst>
                <a:rect l="0" t="0" r="r" b="b"/>
                <a:pathLst>
                  <a:path w="13" h="9">
                    <a:moveTo>
                      <a:pt x="9" y="1"/>
                    </a:moveTo>
                    <a:cubicBezTo>
                      <a:pt x="13" y="9"/>
                      <a:pt x="0" y="6"/>
                      <a:pt x="3" y="1"/>
                    </a:cubicBezTo>
                    <a:cubicBezTo>
                      <a:pt x="5" y="0"/>
                      <a:pt x="7" y="0"/>
                      <a:pt x="9"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6" name="Freeform 326"/>
              <p:cNvSpPr>
                <a:spLocks/>
              </p:cNvSpPr>
              <p:nvPr/>
            </p:nvSpPr>
            <p:spPr bwMode="auto">
              <a:xfrm>
                <a:off x="6543675" y="6678613"/>
                <a:ext cx="15875" cy="23813"/>
              </a:xfrm>
              <a:custGeom>
                <a:avLst/>
                <a:gdLst>
                  <a:gd name="T0" fmla="*/ 3 w 4"/>
                  <a:gd name="T1" fmla="*/ 1 h 6"/>
                  <a:gd name="T2" fmla="*/ 3 w 4"/>
                  <a:gd name="T3" fmla="*/ 4 h 6"/>
                  <a:gd name="T4" fmla="*/ 3 w 4"/>
                  <a:gd name="T5" fmla="*/ 1 h 6"/>
                </a:gdLst>
                <a:ahLst/>
                <a:cxnLst>
                  <a:cxn ang="0">
                    <a:pos x="T0" y="T1"/>
                  </a:cxn>
                  <a:cxn ang="0">
                    <a:pos x="T2" y="T3"/>
                  </a:cxn>
                  <a:cxn ang="0">
                    <a:pos x="T4" y="T5"/>
                  </a:cxn>
                </a:cxnLst>
                <a:rect l="0" t="0" r="r" b="b"/>
                <a:pathLst>
                  <a:path w="4" h="6">
                    <a:moveTo>
                      <a:pt x="3" y="1"/>
                    </a:moveTo>
                    <a:cubicBezTo>
                      <a:pt x="4" y="2"/>
                      <a:pt x="4" y="3"/>
                      <a:pt x="3" y="4"/>
                    </a:cubicBezTo>
                    <a:cubicBezTo>
                      <a:pt x="0" y="6"/>
                      <a:pt x="3" y="0"/>
                      <a:pt x="3" y="1"/>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7" name="Freeform 327"/>
              <p:cNvSpPr>
                <a:spLocks/>
              </p:cNvSpPr>
              <p:nvPr/>
            </p:nvSpPr>
            <p:spPr bwMode="auto">
              <a:xfrm>
                <a:off x="6411913" y="6673851"/>
                <a:ext cx="66675" cy="44450"/>
              </a:xfrm>
              <a:custGeom>
                <a:avLst/>
                <a:gdLst>
                  <a:gd name="T0" fmla="*/ 6 w 17"/>
                  <a:gd name="T1" fmla="*/ 1 h 11"/>
                  <a:gd name="T2" fmla="*/ 13 w 17"/>
                  <a:gd name="T3" fmla="*/ 1 h 11"/>
                  <a:gd name="T4" fmla="*/ 6 w 17"/>
                  <a:gd name="T5" fmla="*/ 1 h 11"/>
                </a:gdLst>
                <a:ahLst/>
                <a:cxnLst>
                  <a:cxn ang="0">
                    <a:pos x="T0" y="T1"/>
                  </a:cxn>
                  <a:cxn ang="0">
                    <a:pos x="T2" y="T3"/>
                  </a:cxn>
                  <a:cxn ang="0">
                    <a:pos x="T4" y="T5"/>
                  </a:cxn>
                </a:cxnLst>
                <a:rect l="0" t="0" r="r" b="b"/>
                <a:pathLst>
                  <a:path w="17" h="11">
                    <a:moveTo>
                      <a:pt x="6" y="1"/>
                    </a:moveTo>
                    <a:cubicBezTo>
                      <a:pt x="0" y="11"/>
                      <a:pt x="17" y="7"/>
                      <a:pt x="13" y="1"/>
                    </a:cubicBezTo>
                    <a:cubicBezTo>
                      <a:pt x="11" y="0"/>
                      <a:pt x="8" y="0"/>
                      <a:pt x="6" y="1"/>
                    </a:cubicBezTo>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8" name="Freeform 328"/>
              <p:cNvSpPr>
                <a:spLocks/>
              </p:cNvSpPr>
              <p:nvPr/>
            </p:nvSpPr>
            <p:spPr bwMode="auto">
              <a:xfrm>
                <a:off x="6438900" y="6678613"/>
                <a:ext cx="20638" cy="26988"/>
              </a:xfrm>
              <a:custGeom>
                <a:avLst/>
                <a:gdLst>
                  <a:gd name="T0" fmla="*/ 2 w 5"/>
                  <a:gd name="T1" fmla="*/ 1 h 7"/>
                  <a:gd name="T2" fmla="*/ 1 w 5"/>
                  <a:gd name="T3" fmla="*/ 5 h 7"/>
                  <a:gd name="T4" fmla="*/ 2 w 5"/>
                  <a:gd name="T5" fmla="*/ 1 h 7"/>
                </a:gdLst>
                <a:ahLst/>
                <a:cxnLst>
                  <a:cxn ang="0">
                    <a:pos x="T0" y="T1"/>
                  </a:cxn>
                  <a:cxn ang="0">
                    <a:pos x="T2" y="T3"/>
                  </a:cxn>
                  <a:cxn ang="0">
                    <a:pos x="T4" y="T5"/>
                  </a:cxn>
                </a:cxnLst>
                <a:rect l="0" t="0" r="r" b="b"/>
                <a:pathLst>
                  <a:path w="5" h="7">
                    <a:moveTo>
                      <a:pt x="2" y="1"/>
                    </a:moveTo>
                    <a:cubicBezTo>
                      <a:pt x="0" y="2"/>
                      <a:pt x="0" y="3"/>
                      <a:pt x="1" y="5"/>
                    </a:cubicBezTo>
                    <a:cubicBezTo>
                      <a:pt x="5" y="7"/>
                      <a:pt x="2" y="0"/>
                      <a:pt x="2" y="1"/>
                    </a:cubicBezTo>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09" name="Freeform 329"/>
              <p:cNvSpPr>
                <a:spLocks/>
              </p:cNvSpPr>
              <p:nvPr/>
            </p:nvSpPr>
            <p:spPr bwMode="auto">
              <a:xfrm>
                <a:off x="5613400" y="6061076"/>
                <a:ext cx="658813" cy="333375"/>
              </a:xfrm>
              <a:custGeom>
                <a:avLst/>
                <a:gdLst>
                  <a:gd name="T0" fmla="*/ 18 w 165"/>
                  <a:gd name="T1" fmla="*/ 37 h 83"/>
                  <a:gd name="T2" fmla="*/ 44 w 165"/>
                  <a:gd name="T3" fmla="*/ 2 h 83"/>
                  <a:gd name="T4" fmla="*/ 87 w 165"/>
                  <a:gd name="T5" fmla="*/ 14 h 83"/>
                  <a:gd name="T6" fmla="*/ 136 w 165"/>
                  <a:gd name="T7" fmla="*/ 79 h 83"/>
                  <a:gd name="T8" fmla="*/ 100 w 165"/>
                  <a:gd name="T9" fmla="*/ 78 h 83"/>
                  <a:gd name="T10" fmla="*/ 57 w 165"/>
                  <a:gd name="T11" fmla="*/ 82 h 83"/>
                  <a:gd name="T12" fmla="*/ 14 w 165"/>
                  <a:gd name="T13" fmla="*/ 80 h 83"/>
                  <a:gd name="T14" fmla="*/ 16 w 165"/>
                  <a:gd name="T15" fmla="*/ 52 h 83"/>
                  <a:gd name="T16" fmla="*/ 18 w 165"/>
                  <a:gd name="T17"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83">
                    <a:moveTo>
                      <a:pt x="18" y="37"/>
                    </a:moveTo>
                    <a:cubicBezTo>
                      <a:pt x="26" y="20"/>
                      <a:pt x="20" y="6"/>
                      <a:pt x="44" y="2"/>
                    </a:cubicBezTo>
                    <a:cubicBezTo>
                      <a:pt x="60" y="0"/>
                      <a:pt x="73" y="6"/>
                      <a:pt x="87" y="14"/>
                    </a:cubicBezTo>
                    <a:cubicBezTo>
                      <a:pt x="97" y="18"/>
                      <a:pt x="165" y="72"/>
                      <a:pt x="136" y="79"/>
                    </a:cubicBezTo>
                    <a:cubicBezTo>
                      <a:pt x="124" y="82"/>
                      <a:pt x="112" y="76"/>
                      <a:pt x="100" y="78"/>
                    </a:cubicBezTo>
                    <a:cubicBezTo>
                      <a:pt x="85" y="81"/>
                      <a:pt x="72" y="82"/>
                      <a:pt x="57" y="82"/>
                    </a:cubicBezTo>
                    <a:cubicBezTo>
                      <a:pt x="43" y="82"/>
                      <a:pt x="27" y="83"/>
                      <a:pt x="14" y="80"/>
                    </a:cubicBezTo>
                    <a:cubicBezTo>
                      <a:pt x="0" y="78"/>
                      <a:pt x="14" y="61"/>
                      <a:pt x="16" y="52"/>
                    </a:cubicBezTo>
                    <a:cubicBezTo>
                      <a:pt x="18" y="46"/>
                      <a:pt x="21" y="36"/>
                      <a:pt x="18" y="37"/>
                    </a:cubicBezTo>
                  </a:path>
                </a:pathLst>
              </a:custGeom>
              <a:solidFill>
                <a:srgbClr val="A17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0" name="Freeform 330"/>
              <p:cNvSpPr>
                <a:spLocks/>
              </p:cNvSpPr>
              <p:nvPr/>
            </p:nvSpPr>
            <p:spPr bwMode="auto">
              <a:xfrm>
                <a:off x="5621338" y="6045201"/>
                <a:ext cx="263525" cy="331788"/>
              </a:xfrm>
              <a:custGeom>
                <a:avLst/>
                <a:gdLst>
                  <a:gd name="T0" fmla="*/ 19 w 66"/>
                  <a:gd name="T1" fmla="*/ 53 h 83"/>
                  <a:gd name="T2" fmla="*/ 39 w 66"/>
                  <a:gd name="T3" fmla="*/ 3 h 83"/>
                  <a:gd name="T4" fmla="*/ 54 w 66"/>
                  <a:gd name="T5" fmla="*/ 31 h 83"/>
                  <a:gd name="T6" fmla="*/ 52 w 66"/>
                  <a:gd name="T7" fmla="*/ 77 h 83"/>
                  <a:gd name="T8" fmla="*/ 20 w 66"/>
                  <a:gd name="T9" fmla="*/ 81 h 83"/>
                  <a:gd name="T10" fmla="*/ 19 w 66"/>
                  <a:gd name="T11" fmla="*/ 53 h 83"/>
                </a:gdLst>
                <a:ahLst/>
                <a:cxnLst>
                  <a:cxn ang="0">
                    <a:pos x="T0" y="T1"/>
                  </a:cxn>
                  <a:cxn ang="0">
                    <a:pos x="T2" y="T3"/>
                  </a:cxn>
                  <a:cxn ang="0">
                    <a:pos x="T4" y="T5"/>
                  </a:cxn>
                  <a:cxn ang="0">
                    <a:pos x="T6" y="T7"/>
                  </a:cxn>
                  <a:cxn ang="0">
                    <a:pos x="T8" y="T9"/>
                  </a:cxn>
                  <a:cxn ang="0">
                    <a:pos x="T10" y="T11"/>
                  </a:cxn>
                </a:cxnLst>
                <a:rect l="0" t="0" r="r" b="b"/>
                <a:pathLst>
                  <a:path w="66" h="83">
                    <a:moveTo>
                      <a:pt x="19" y="53"/>
                    </a:moveTo>
                    <a:cubicBezTo>
                      <a:pt x="24" y="40"/>
                      <a:pt x="23" y="7"/>
                      <a:pt x="39" y="3"/>
                    </a:cubicBezTo>
                    <a:cubicBezTo>
                      <a:pt x="54" y="0"/>
                      <a:pt x="54" y="21"/>
                      <a:pt x="54" y="31"/>
                    </a:cubicBezTo>
                    <a:cubicBezTo>
                      <a:pt x="54" y="42"/>
                      <a:pt x="66" y="71"/>
                      <a:pt x="52" y="77"/>
                    </a:cubicBezTo>
                    <a:cubicBezTo>
                      <a:pt x="43" y="81"/>
                      <a:pt x="30" y="81"/>
                      <a:pt x="20" y="81"/>
                    </a:cubicBezTo>
                    <a:cubicBezTo>
                      <a:pt x="0" y="83"/>
                      <a:pt x="17" y="63"/>
                      <a:pt x="19" y="53"/>
                    </a:cubicBezTo>
                  </a:path>
                </a:pathLst>
              </a:custGeom>
              <a:solidFill>
                <a:srgbClr val="E3E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1" name="Freeform 331"/>
              <p:cNvSpPr>
                <a:spLocks noEditPoints="1"/>
              </p:cNvSpPr>
              <p:nvPr/>
            </p:nvSpPr>
            <p:spPr bwMode="auto">
              <a:xfrm>
                <a:off x="5661025" y="6053138"/>
                <a:ext cx="195263" cy="320675"/>
              </a:xfrm>
              <a:custGeom>
                <a:avLst/>
                <a:gdLst>
                  <a:gd name="T0" fmla="*/ 2 w 49"/>
                  <a:gd name="T1" fmla="*/ 79 h 80"/>
                  <a:gd name="T2" fmla="*/ 0 w 49"/>
                  <a:gd name="T3" fmla="*/ 74 h 80"/>
                  <a:gd name="T4" fmla="*/ 9 w 49"/>
                  <a:gd name="T5" fmla="*/ 51 h 80"/>
                  <a:gd name="T6" fmla="*/ 14 w 49"/>
                  <a:gd name="T7" fmla="*/ 22 h 80"/>
                  <a:gd name="T8" fmla="*/ 29 w 49"/>
                  <a:gd name="T9" fmla="*/ 1 h 80"/>
                  <a:gd name="T10" fmla="*/ 32 w 49"/>
                  <a:gd name="T11" fmla="*/ 0 h 80"/>
                  <a:gd name="T12" fmla="*/ 43 w 49"/>
                  <a:gd name="T13" fmla="*/ 12 h 80"/>
                  <a:gd name="T14" fmla="*/ 45 w 49"/>
                  <a:gd name="T15" fmla="*/ 29 h 80"/>
                  <a:gd name="T16" fmla="*/ 49 w 49"/>
                  <a:gd name="T17" fmla="*/ 61 h 80"/>
                  <a:gd name="T18" fmla="*/ 42 w 49"/>
                  <a:gd name="T19" fmla="*/ 76 h 80"/>
                  <a:gd name="T20" fmla="*/ 10 w 49"/>
                  <a:gd name="T21" fmla="*/ 80 h 80"/>
                  <a:gd name="T22" fmla="*/ 8 w 49"/>
                  <a:gd name="T23" fmla="*/ 80 h 80"/>
                  <a:gd name="T24" fmla="*/ 2 w 49"/>
                  <a:gd name="T25" fmla="*/ 79 h 80"/>
                  <a:gd name="T26" fmla="*/ 1 w 49"/>
                  <a:gd name="T27" fmla="*/ 74 h 80"/>
                  <a:gd name="T28" fmla="*/ 8 w 49"/>
                  <a:gd name="T29" fmla="*/ 79 h 80"/>
                  <a:gd name="T30" fmla="*/ 10 w 49"/>
                  <a:gd name="T31" fmla="*/ 79 h 80"/>
                  <a:gd name="T32" fmla="*/ 42 w 49"/>
                  <a:gd name="T33" fmla="*/ 75 h 80"/>
                  <a:gd name="T34" fmla="*/ 48 w 49"/>
                  <a:gd name="T35" fmla="*/ 61 h 80"/>
                  <a:gd name="T36" fmla="*/ 43 w 49"/>
                  <a:gd name="T37" fmla="*/ 29 h 80"/>
                  <a:gd name="T38" fmla="*/ 42 w 49"/>
                  <a:gd name="T39" fmla="*/ 12 h 80"/>
                  <a:gd name="T40" fmla="*/ 32 w 49"/>
                  <a:gd name="T41" fmla="*/ 2 h 80"/>
                  <a:gd name="T42" fmla="*/ 29 w 49"/>
                  <a:gd name="T43" fmla="*/ 2 h 80"/>
                  <a:gd name="T44" fmla="*/ 15 w 49"/>
                  <a:gd name="T45" fmla="*/ 23 h 80"/>
                  <a:gd name="T46" fmla="*/ 10 w 49"/>
                  <a:gd name="T47" fmla="*/ 51 h 80"/>
                  <a:gd name="T48" fmla="*/ 1 w 49"/>
                  <a:gd name="T49" fmla="*/ 7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0">
                    <a:moveTo>
                      <a:pt x="2" y="79"/>
                    </a:moveTo>
                    <a:cubicBezTo>
                      <a:pt x="0" y="77"/>
                      <a:pt x="0" y="76"/>
                      <a:pt x="0" y="74"/>
                    </a:cubicBezTo>
                    <a:cubicBezTo>
                      <a:pt x="0" y="67"/>
                      <a:pt x="7" y="57"/>
                      <a:pt x="9" y="51"/>
                    </a:cubicBezTo>
                    <a:cubicBezTo>
                      <a:pt x="11" y="44"/>
                      <a:pt x="12" y="33"/>
                      <a:pt x="14" y="22"/>
                    </a:cubicBezTo>
                    <a:cubicBezTo>
                      <a:pt x="16" y="12"/>
                      <a:pt x="20" y="3"/>
                      <a:pt x="29" y="1"/>
                    </a:cubicBezTo>
                    <a:cubicBezTo>
                      <a:pt x="30" y="1"/>
                      <a:pt x="31" y="0"/>
                      <a:pt x="32" y="0"/>
                    </a:cubicBezTo>
                    <a:cubicBezTo>
                      <a:pt x="38" y="0"/>
                      <a:pt x="42" y="6"/>
                      <a:pt x="43" y="12"/>
                    </a:cubicBezTo>
                    <a:cubicBezTo>
                      <a:pt x="45" y="18"/>
                      <a:pt x="45" y="24"/>
                      <a:pt x="45" y="29"/>
                    </a:cubicBezTo>
                    <a:cubicBezTo>
                      <a:pt x="45" y="35"/>
                      <a:pt x="49" y="50"/>
                      <a:pt x="49" y="61"/>
                    </a:cubicBezTo>
                    <a:cubicBezTo>
                      <a:pt x="49" y="67"/>
                      <a:pt x="48" y="73"/>
                      <a:pt x="42" y="76"/>
                    </a:cubicBezTo>
                    <a:cubicBezTo>
                      <a:pt x="33" y="80"/>
                      <a:pt x="20" y="79"/>
                      <a:pt x="10" y="80"/>
                    </a:cubicBezTo>
                    <a:cubicBezTo>
                      <a:pt x="10" y="80"/>
                      <a:pt x="9" y="80"/>
                      <a:pt x="8" y="80"/>
                    </a:cubicBezTo>
                    <a:cubicBezTo>
                      <a:pt x="5" y="80"/>
                      <a:pt x="3" y="80"/>
                      <a:pt x="2" y="79"/>
                    </a:cubicBezTo>
                    <a:close/>
                    <a:moveTo>
                      <a:pt x="1" y="74"/>
                    </a:moveTo>
                    <a:cubicBezTo>
                      <a:pt x="1" y="77"/>
                      <a:pt x="3" y="79"/>
                      <a:pt x="8" y="79"/>
                    </a:cubicBezTo>
                    <a:cubicBezTo>
                      <a:pt x="9" y="79"/>
                      <a:pt x="10" y="79"/>
                      <a:pt x="10" y="79"/>
                    </a:cubicBezTo>
                    <a:cubicBezTo>
                      <a:pt x="20" y="78"/>
                      <a:pt x="33" y="78"/>
                      <a:pt x="42" y="75"/>
                    </a:cubicBezTo>
                    <a:cubicBezTo>
                      <a:pt x="46" y="72"/>
                      <a:pt x="48" y="67"/>
                      <a:pt x="48" y="61"/>
                    </a:cubicBezTo>
                    <a:cubicBezTo>
                      <a:pt x="48" y="50"/>
                      <a:pt x="44" y="36"/>
                      <a:pt x="43" y="29"/>
                    </a:cubicBezTo>
                    <a:cubicBezTo>
                      <a:pt x="43" y="25"/>
                      <a:pt x="43" y="18"/>
                      <a:pt x="42" y="12"/>
                    </a:cubicBezTo>
                    <a:cubicBezTo>
                      <a:pt x="40" y="6"/>
                      <a:pt x="37" y="2"/>
                      <a:pt x="32" y="2"/>
                    </a:cubicBezTo>
                    <a:cubicBezTo>
                      <a:pt x="31" y="2"/>
                      <a:pt x="30" y="2"/>
                      <a:pt x="29" y="2"/>
                    </a:cubicBezTo>
                    <a:cubicBezTo>
                      <a:pt x="21" y="4"/>
                      <a:pt x="18" y="13"/>
                      <a:pt x="15" y="23"/>
                    </a:cubicBezTo>
                    <a:cubicBezTo>
                      <a:pt x="13" y="33"/>
                      <a:pt x="12" y="44"/>
                      <a:pt x="10" y="51"/>
                    </a:cubicBezTo>
                    <a:cubicBezTo>
                      <a:pt x="8" y="58"/>
                      <a:pt x="1" y="68"/>
                      <a:pt x="1"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2" name="Freeform 332"/>
              <p:cNvSpPr>
                <a:spLocks/>
              </p:cNvSpPr>
              <p:nvPr/>
            </p:nvSpPr>
            <p:spPr bwMode="auto">
              <a:xfrm>
                <a:off x="5908675" y="6042026"/>
                <a:ext cx="327025" cy="347663"/>
              </a:xfrm>
              <a:custGeom>
                <a:avLst/>
                <a:gdLst>
                  <a:gd name="T0" fmla="*/ 6 w 82"/>
                  <a:gd name="T1" fmla="*/ 62 h 87"/>
                  <a:gd name="T2" fmla="*/ 3 w 82"/>
                  <a:gd name="T3" fmla="*/ 23 h 87"/>
                  <a:gd name="T4" fmla="*/ 35 w 82"/>
                  <a:gd name="T5" fmla="*/ 43 h 87"/>
                  <a:gd name="T6" fmla="*/ 51 w 82"/>
                  <a:gd name="T7" fmla="*/ 80 h 87"/>
                  <a:gd name="T8" fmla="*/ 6 w 82"/>
                  <a:gd name="T9" fmla="*/ 62 h 87"/>
                </a:gdLst>
                <a:ahLst/>
                <a:cxnLst>
                  <a:cxn ang="0">
                    <a:pos x="T0" y="T1"/>
                  </a:cxn>
                  <a:cxn ang="0">
                    <a:pos x="T2" y="T3"/>
                  </a:cxn>
                  <a:cxn ang="0">
                    <a:pos x="T4" y="T5"/>
                  </a:cxn>
                  <a:cxn ang="0">
                    <a:pos x="T6" y="T7"/>
                  </a:cxn>
                  <a:cxn ang="0">
                    <a:pos x="T8" y="T9"/>
                  </a:cxn>
                </a:cxnLst>
                <a:rect l="0" t="0" r="r" b="b"/>
                <a:pathLst>
                  <a:path w="82" h="87">
                    <a:moveTo>
                      <a:pt x="6" y="62"/>
                    </a:moveTo>
                    <a:cubicBezTo>
                      <a:pt x="6" y="51"/>
                      <a:pt x="0" y="33"/>
                      <a:pt x="3" y="23"/>
                    </a:cubicBezTo>
                    <a:cubicBezTo>
                      <a:pt x="10" y="0"/>
                      <a:pt x="30" y="38"/>
                      <a:pt x="35" y="43"/>
                    </a:cubicBezTo>
                    <a:cubicBezTo>
                      <a:pt x="41" y="50"/>
                      <a:pt x="82" y="80"/>
                      <a:pt x="51" y="80"/>
                    </a:cubicBezTo>
                    <a:cubicBezTo>
                      <a:pt x="33" y="80"/>
                      <a:pt x="6" y="87"/>
                      <a:pt x="6" y="62"/>
                    </a:cubicBezTo>
                  </a:path>
                </a:pathLst>
              </a:custGeom>
              <a:solidFill>
                <a:srgbClr val="DEED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3" name="Freeform 333"/>
              <p:cNvSpPr>
                <a:spLocks noEditPoints="1"/>
              </p:cNvSpPr>
              <p:nvPr/>
            </p:nvSpPr>
            <p:spPr bwMode="auto">
              <a:xfrm>
                <a:off x="5911850" y="6100763"/>
                <a:ext cx="247650" cy="268288"/>
              </a:xfrm>
              <a:custGeom>
                <a:avLst/>
                <a:gdLst>
                  <a:gd name="T0" fmla="*/ 12 w 62"/>
                  <a:gd name="T1" fmla="*/ 63 h 67"/>
                  <a:gd name="T2" fmla="*/ 4 w 62"/>
                  <a:gd name="T3" fmla="*/ 48 h 67"/>
                  <a:gd name="T4" fmla="*/ 4 w 62"/>
                  <a:gd name="T5" fmla="*/ 47 h 67"/>
                  <a:gd name="T6" fmla="*/ 4 w 62"/>
                  <a:gd name="T7" fmla="*/ 47 h 67"/>
                  <a:gd name="T8" fmla="*/ 0 w 62"/>
                  <a:gd name="T9" fmla="*/ 15 h 67"/>
                  <a:gd name="T10" fmla="*/ 1 w 62"/>
                  <a:gd name="T11" fmla="*/ 7 h 67"/>
                  <a:gd name="T12" fmla="*/ 9 w 62"/>
                  <a:gd name="T13" fmla="*/ 0 h 67"/>
                  <a:gd name="T14" fmla="*/ 23 w 62"/>
                  <a:gd name="T15" fmla="*/ 12 h 67"/>
                  <a:gd name="T16" fmla="*/ 34 w 62"/>
                  <a:gd name="T17" fmla="*/ 27 h 67"/>
                  <a:gd name="T18" fmla="*/ 50 w 62"/>
                  <a:gd name="T19" fmla="*/ 42 h 67"/>
                  <a:gd name="T20" fmla="*/ 62 w 62"/>
                  <a:gd name="T21" fmla="*/ 60 h 67"/>
                  <a:gd name="T22" fmla="*/ 59 w 62"/>
                  <a:gd name="T23" fmla="*/ 64 h 67"/>
                  <a:gd name="T24" fmla="*/ 50 w 62"/>
                  <a:gd name="T25" fmla="*/ 66 h 67"/>
                  <a:gd name="T26" fmla="*/ 29 w 62"/>
                  <a:gd name="T27" fmla="*/ 67 h 67"/>
                  <a:gd name="T28" fmla="*/ 12 w 62"/>
                  <a:gd name="T29" fmla="*/ 63 h 67"/>
                  <a:gd name="T30" fmla="*/ 6 w 62"/>
                  <a:gd name="T31" fmla="*/ 47 h 67"/>
                  <a:gd name="T32" fmla="*/ 6 w 62"/>
                  <a:gd name="T33" fmla="*/ 48 h 67"/>
                  <a:gd name="T34" fmla="*/ 13 w 62"/>
                  <a:gd name="T35" fmla="*/ 62 h 67"/>
                  <a:gd name="T36" fmla="*/ 29 w 62"/>
                  <a:gd name="T37" fmla="*/ 65 h 67"/>
                  <a:gd name="T38" fmla="*/ 50 w 62"/>
                  <a:gd name="T39" fmla="*/ 65 h 67"/>
                  <a:gd name="T40" fmla="*/ 59 w 62"/>
                  <a:gd name="T41" fmla="*/ 63 h 67"/>
                  <a:gd name="T42" fmla="*/ 61 w 62"/>
                  <a:gd name="T43" fmla="*/ 60 h 67"/>
                  <a:gd name="T44" fmla="*/ 49 w 62"/>
                  <a:gd name="T45" fmla="*/ 43 h 67"/>
                  <a:gd name="T46" fmla="*/ 33 w 62"/>
                  <a:gd name="T47" fmla="*/ 28 h 67"/>
                  <a:gd name="T48" fmla="*/ 22 w 62"/>
                  <a:gd name="T49" fmla="*/ 13 h 67"/>
                  <a:gd name="T50" fmla="*/ 9 w 62"/>
                  <a:gd name="T51" fmla="*/ 1 h 67"/>
                  <a:gd name="T52" fmla="*/ 3 w 62"/>
                  <a:gd name="T53" fmla="*/ 8 h 67"/>
                  <a:gd name="T54" fmla="*/ 2 w 62"/>
                  <a:gd name="T55" fmla="*/ 15 h 67"/>
                  <a:gd name="T56" fmla="*/ 6 w 62"/>
                  <a:gd name="T57" fmla="*/ 47 h 67"/>
                  <a:gd name="T58" fmla="*/ 6 w 62"/>
                  <a:gd name="T59" fmla="*/ 47 h 67"/>
                  <a:gd name="T60" fmla="*/ 5 w 62"/>
                  <a:gd name="T61" fmla="*/ 47 h 67"/>
                  <a:gd name="T62" fmla="*/ 6 w 62"/>
                  <a:gd name="T63"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67">
                    <a:moveTo>
                      <a:pt x="12" y="63"/>
                    </a:moveTo>
                    <a:cubicBezTo>
                      <a:pt x="7" y="61"/>
                      <a:pt x="4" y="56"/>
                      <a:pt x="4" y="48"/>
                    </a:cubicBezTo>
                    <a:cubicBezTo>
                      <a:pt x="4" y="47"/>
                      <a:pt x="4" y="47"/>
                      <a:pt x="4" y="47"/>
                    </a:cubicBezTo>
                    <a:cubicBezTo>
                      <a:pt x="4" y="47"/>
                      <a:pt x="4" y="47"/>
                      <a:pt x="4" y="47"/>
                    </a:cubicBezTo>
                    <a:cubicBezTo>
                      <a:pt x="5" y="38"/>
                      <a:pt x="0" y="25"/>
                      <a:pt x="0" y="15"/>
                    </a:cubicBezTo>
                    <a:cubicBezTo>
                      <a:pt x="0" y="12"/>
                      <a:pt x="1" y="10"/>
                      <a:pt x="1" y="7"/>
                    </a:cubicBezTo>
                    <a:cubicBezTo>
                      <a:pt x="3" y="2"/>
                      <a:pt x="6" y="0"/>
                      <a:pt x="9" y="0"/>
                    </a:cubicBezTo>
                    <a:cubicBezTo>
                      <a:pt x="14" y="0"/>
                      <a:pt x="19" y="6"/>
                      <a:pt x="23" y="12"/>
                    </a:cubicBezTo>
                    <a:cubicBezTo>
                      <a:pt x="28" y="19"/>
                      <a:pt x="32" y="26"/>
                      <a:pt x="34" y="27"/>
                    </a:cubicBezTo>
                    <a:cubicBezTo>
                      <a:pt x="36" y="30"/>
                      <a:pt x="43" y="35"/>
                      <a:pt x="50" y="42"/>
                    </a:cubicBezTo>
                    <a:cubicBezTo>
                      <a:pt x="56" y="48"/>
                      <a:pt x="62" y="55"/>
                      <a:pt x="62" y="60"/>
                    </a:cubicBezTo>
                    <a:cubicBezTo>
                      <a:pt x="62" y="62"/>
                      <a:pt x="61" y="63"/>
                      <a:pt x="59" y="64"/>
                    </a:cubicBezTo>
                    <a:cubicBezTo>
                      <a:pt x="57" y="65"/>
                      <a:pt x="54" y="66"/>
                      <a:pt x="50" y="66"/>
                    </a:cubicBezTo>
                    <a:cubicBezTo>
                      <a:pt x="44" y="66"/>
                      <a:pt x="37" y="67"/>
                      <a:pt x="29" y="67"/>
                    </a:cubicBezTo>
                    <a:cubicBezTo>
                      <a:pt x="23" y="67"/>
                      <a:pt x="17" y="66"/>
                      <a:pt x="12" y="63"/>
                    </a:cubicBezTo>
                    <a:close/>
                    <a:moveTo>
                      <a:pt x="6" y="47"/>
                    </a:moveTo>
                    <a:cubicBezTo>
                      <a:pt x="6" y="48"/>
                      <a:pt x="6" y="48"/>
                      <a:pt x="6" y="48"/>
                    </a:cubicBezTo>
                    <a:cubicBezTo>
                      <a:pt x="6" y="55"/>
                      <a:pt x="9" y="60"/>
                      <a:pt x="13" y="62"/>
                    </a:cubicBezTo>
                    <a:cubicBezTo>
                      <a:pt x="17" y="65"/>
                      <a:pt x="23" y="65"/>
                      <a:pt x="29" y="65"/>
                    </a:cubicBezTo>
                    <a:cubicBezTo>
                      <a:pt x="36" y="65"/>
                      <a:pt x="44" y="65"/>
                      <a:pt x="50" y="65"/>
                    </a:cubicBezTo>
                    <a:cubicBezTo>
                      <a:pt x="54" y="65"/>
                      <a:pt x="57" y="64"/>
                      <a:pt x="59" y="63"/>
                    </a:cubicBezTo>
                    <a:cubicBezTo>
                      <a:pt x="60" y="62"/>
                      <a:pt x="61" y="61"/>
                      <a:pt x="61" y="60"/>
                    </a:cubicBezTo>
                    <a:cubicBezTo>
                      <a:pt x="61" y="56"/>
                      <a:pt x="55" y="49"/>
                      <a:pt x="49" y="43"/>
                    </a:cubicBezTo>
                    <a:cubicBezTo>
                      <a:pt x="43" y="36"/>
                      <a:pt x="36" y="31"/>
                      <a:pt x="33" y="28"/>
                    </a:cubicBezTo>
                    <a:cubicBezTo>
                      <a:pt x="31" y="26"/>
                      <a:pt x="27" y="19"/>
                      <a:pt x="22" y="13"/>
                    </a:cubicBezTo>
                    <a:cubicBezTo>
                      <a:pt x="18" y="7"/>
                      <a:pt x="12" y="1"/>
                      <a:pt x="9" y="1"/>
                    </a:cubicBezTo>
                    <a:cubicBezTo>
                      <a:pt x="6" y="1"/>
                      <a:pt x="4" y="3"/>
                      <a:pt x="3" y="8"/>
                    </a:cubicBezTo>
                    <a:cubicBezTo>
                      <a:pt x="2" y="10"/>
                      <a:pt x="2" y="12"/>
                      <a:pt x="2" y="15"/>
                    </a:cubicBezTo>
                    <a:cubicBezTo>
                      <a:pt x="2" y="25"/>
                      <a:pt x="6" y="38"/>
                      <a:pt x="6" y="47"/>
                    </a:cubicBezTo>
                    <a:cubicBezTo>
                      <a:pt x="6" y="47"/>
                      <a:pt x="6" y="47"/>
                      <a:pt x="6" y="47"/>
                    </a:cubicBezTo>
                    <a:cubicBezTo>
                      <a:pt x="5" y="47"/>
                      <a:pt x="5" y="47"/>
                      <a:pt x="5" y="47"/>
                    </a:cubicBezTo>
                    <a:lnTo>
                      <a:pt x="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4" name="Freeform 334"/>
              <p:cNvSpPr>
                <a:spLocks/>
              </p:cNvSpPr>
              <p:nvPr/>
            </p:nvSpPr>
            <p:spPr bwMode="auto">
              <a:xfrm>
                <a:off x="5668963" y="6000751"/>
                <a:ext cx="163513" cy="376238"/>
              </a:xfrm>
              <a:custGeom>
                <a:avLst/>
                <a:gdLst>
                  <a:gd name="T0" fmla="*/ 13 w 41"/>
                  <a:gd name="T1" fmla="*/ 68 h 94"/>
                  <a:gd name="T2" fmla="*/ 23 w 41"/>
                  <a:gd name="T3" fmla="*/ 28 h 94"/>
                  <a:gd name="T4" fmla="*/ 37 w 41"/>
                  <a:gd name="T5" fmla="*/ 44 h 94"/>
                  <a:gd name="T6" fmla="*/ 40 w 41"/>
                  <a:gd name="T7" fmla="*/ 79 h 94"/>
                  <a:gd name="T8" fmla="*/ 2 w 41"/>
                  <a:gd name="T9" fmla="*/ 90 h 94"/>
                  <a:gd name="T10" fmla="*/ 13 w 41"/>
                  <a:gd name="T11" fmla="*/ 68 h 94"/>
                </a:gdLst>
                <a:ahLst/>
                <a:cxnLst>
                  <a:cxn ang="0">
                    <a:pos x="T0" y="T1"/>
                  </a:cxn>
                  <a:cxn ang="0">
                    <a:pos x="T2" y="T3"/>
                  </a:cxn>
                  <a:cxn ang="0">
                    <a:pos x="T4" y="T5"/>
                  </a:cxn>
                  <a:cxn ang="0">
                    <a:pos x="T6" y="T7"/>
                  </a:cxn>
                  <a:cxn ang="0">
                    <a:pos x="T8" y="T9"/>
                  </a:cxn>
                  <a:cxn ang="0">
                    <a:pos x="T10" y="T11"/>
                  </a:cxn>
                </a:cxnLst>
                <a:rect l="0" t="0" r="r" b="b"/>
                <a:pathLst>
                  <a:path w="41" h="94">
                    <a:moveTo>
                      <a:pt x="13" y="68"/>
                    </a:moveTo>
                    <a:cubicBezTo>
                      <a:pt x="18" y="54"/>
                      <a:pt x="20" y="42"/>
                      <a:pt x="23" y="28"/>
                    </a:cubicBezTo>
                    <a:cubicBezTo>
                      <a:pt x="28" y="0"/>
                      <a:pt x="35" y="34"/>
                      <a:pt x="37" y="44"/>
                    </a:cubicBezTo>
                    <a:cubicBezTo>
                      <a:pt x="39" y="56"/>
                      <a:pt x="39" y="68"/>
                      <a:pt x="40" y="79"/>
                    </a:cubicBezTo>
                    <a:cubicBezTo>
                      <a:pt x="41" y="86"/>
                      <a:pt x="8" y="94"/>
                      <a:pt x="2" y="90"/>
                    </a:cubicBezTo>
                    <a:cubicBezTo>
                      <a:pt x="0" y="88"/>
                      <a:pt x="12" y="70"/>
                      <a:pt x="13" y="68"/>
                    </a:cubicBezTo>
                  </a:path>
                </a:pathLst>
              </a:custGeom>
              <a:solidFill>
                <a:srgbClr val="2E1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5" name="Freeform 335"/>
              <p:cNvSpPr>
                <a:spLocks/>
              </p:cNvSpPr>
              <p:nvPr/>
            </p:nvSpPr>
            <p:spPr bwMode="auto">
              <a:xfrm>
                <a:off x="5935663" y="6121401"/>
                <a:ext cx="228600" cy="231775"/>
              </a:xfrm>
              <a:custGeom>
                <a:avLst/>
                <a:gdLst>
                  <a:gd name="T0" fmla="*/ 3 w 57"/>
                  <a:gd name="T1" fmla="*/ 34 h 58"/>
                  <a:gd name="T2" fmla="*/ 6 w 57"/>
                  <a:gd name="T3" fmla="*/ 0 h 58"/>
                  <a:gd name="T4" fmla="*/ 41 w 57"/>
                  <a:gd name="T5" fmla="*/ 57 h 58"/>
                  <a:gd name="T6" fmla="*/ 28 w 57"/>
                  <a:gd name="T7" fmla="*/ 56 h 58"/>
                  <a:gd name="T8" fmla="*/ 3 w 57"/>
                  <a:gd name="T9" fmla="*/ 34 h 58"/>
                </a:gdLst>
                <a:ahLst/>
                <a:cxnLst>
                  <a:cxn ang="0">
                    <a:pos x="T0" y="T1"/>
                  </a:cxn>
                  <a:cxn ang="0">
                    <a:pos x="T2" y="T3"/>
                  </a:cxn>
                  <a:cxn ang="0">
                    <a:pos x="T4" y="T5"/>
                  </a:cxn>
                  <a:cxn ang="0">
                    <a:pos x="T6" y="T7"/>
                  </a:cxn>
                  <a:cxn ang="0">
                    <a:pos x="T8" y="T9"/>
                  </a:cxn>
                </a:cxnLst>
                <a:rect l="0" t="0" r="r" b="b"/>
                <a:pathLst>
                  <a:path w="57" h="58">
                    <a:moveTo>
                      <a:pt x="3" y="34"/>
                    </a:moveTo>
                    <a:cubicBezTo>
                      <a:pt x="2" y="28"/>
                      <a:pt x="0" y="4"/>
                      <a:pt x="6" y="0"/>
                    </a:cubicBezTo>
                    <a:cubicBezTo>
                      <a:pt x="3" y="2"/>
                      <a:pt x="57" y="52"/>
                      <a:pt x="41" y="57"/>
                    </a:cubicBezTo>
                    <a:cubicBezTo>
                      <a:pt x="35" y="58"/>
                      <a:pt x="33" y="57"/>
                      <a:pt x="28" y="56"/>
                    </a:cubicBezTo>
                    <a:cubicBezTo>
                      <a:pt x="9" y="55"/>
                      <a:pt x="8" y="52"/>
                      <a:pt x="3" y="34"/>
                    </a:cubicBezTo>
                  </a:path>
                </a:pathLst>
              </a:custGeom>
              <a:solidFill>
                <a:srgbClr val="361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6" name="Freeform 336"/>
              <p:cNvSpPr>
                <a:spLocks noEditPoints="1"/>
              </p:cNvSpPr>
              <p:nvPr/>
            </p:nvSpPr>
            <p:spPr bwMode="auto">
              <a:xfrm>
                <a:off x="5516563" y="5897563"/>
                <a:ext cx="682625" cy="168275"/>
              </a:xfrm>
              <a:custGeom>
                <a:avLst/>
                <a:gdLst>
                  <a:gd name="T0" fmla="*/ 0 w 171"/>
                  <a:gd name="T1" fmla="*/ 25 h 42"/>
                  <a:gd name="T2" fmla="*/ 8 w 171"/>
                  <a:gd name="T3" fmla="*/ 14 h 42"/>
                  <a:gd name="T4" fmla="*/ 20 w 171"/>
                  <a:gd name="T5" fmla="*/ 23 h 42"/>
                  <a:gd name="T6" fmla="*/ 11 w 171"/>
                  <a:gd name="T7" fmla="*/ 28 h 42"/>
                  <a:gd name="T8" fmla="*/ 4 w 171"/>
                  <a:gd name="T9" fmla="*/ 21 h 42"/>
                  <a:gd name="T10" fmla="*/ 4 w 171"/>
                  <a:gd name="T11" fmla="*/ 18 h 42"/>
                  <a:gd name="T12" fmla="*/ 3 w 171"/>
                  <a:gd name="T13" fmla="*/ 29 h 42"/>
                  <a:gd name="T14" fmla="*/ 35 w 171"/>
                  <a:gd name="T15" fmla="*/ 29 h 42"/>
                  <a:gd name="T16" fmla="*/ 75 w 171"/>
                  <a:gd name="T17" fmla="*/ 12 h 42"/>
                  <a:gd name="T18" fmla="*/ 116 w 171"/>
                  <a:gd name="T19" fmla="*/ 20 h 42"/>
                  <a:gd name="T20" fmla="*/ 161 w 171"/>
                  <a:gd name="T21" fmla="*/ 25 h 42"/>
                  <a:gd name="T22" fmla="*/ 166 w 171"/>
                  <a:gd name="T23" fmla="*/ 5 h 42"/>
                  <a:gd name="T24" fmla="*/ 157 w 171"/>
                  <a:gd name="T25" fmla="*/ 3 h 42"/>
                  <a:gd name="T26" fmla="*/ 151 w 171"/>
                  <a:gd name="T27" fmla="*/ 12 h 42"/>
                  <a:gd name="T28" fmla="*/ 156 w 171"/>
                  <a:gd name="T29" fmla="*/ 17 h 42"/>
                  <a:gd name="T30" fmla="*/ 158 w 171"/>
                  <a:gd name="T31" fmla="*/ 15 h 42"/>
                  <a:gd name="T32" fmla="*/ 156 w 171"/>
                  <a:gd name="T33" fmla="*/ 14 h 42"/>
                  <a:gd name="T34" fmla="*/ 154 w 171"/>
                  <a:gd name="T35" fmla="*/ 12 h 42"/>
                  <a:gd name="T36" fmla="*/ 155 w 171"/>
                  <a:gd name="T37" fmla="*/ 9 h 42"/>
                  <a:gd name="T38" fmla="*/ 160 w 171"/>
                  <a:gd name="T39" fmla="*/ 11 h 42"/>
                  <a:gd name="T40" fmla="*/ 160 w 171"/>
                  <a:gd name="T41" fmla="*/ 18 h 42"/>
                  <a:gd name="T42" fmla="*/ 152 w 171"/>
                  <a:gd name="T43" fmla="*/ 19 h 42"/>
                  <a:gd name="T44" fmla="*/ 158 w 171"/>
                  <a:gd name="T45" fmla="*/ 0 h 42"/>
                  <a:gd name="T46" fmla="*/ 167 w 171"/>
                  <a:gd name="T47" fmla="*/ 3 h 42"/>
                  <a:gd name="T48" fmla="*/ 162 w 171"/>
                  <a:gd name="T49" fmla="*/ 27 h 42"/>
                  <a:gd name="T50" fmla="*/ 115 w 171"/>
                  <a:gd name="T51" fmla="*/ 22 h 42"/>
                  <a:gd name="T52" fmla="*/ 76 w 171"/>
                  <a:gd name="T53" fmla="*/ 14 h 42"/>
                  <a:gd name="T54" fmla="*/ 37 w 171"/>
                  <a:gd name="T55" fmla="*/ 31 h 42"/>
                  <a:gd name="T56" fmla="*/ 14 w 171"/>
                  <a:gd name="T57" fmla="*/ 42 h 42"/>
                  <a:gd name="T58" fmla="*/ 8 w 171"/>
                  <a:gd name="T59" fmla="*/ 18 h 42"/>
                  <a:gd name="T60" fmla="*/ 8 w 171"/>
                  <a:gd name="T61" fmla="*/ 24 h 42"/>
                  <a:gd name="T62" fmla="*/ 11 w 171"/>
                  <a:gd name="T63" fmla="*/ 25 h 42"/>
                  <a:gd name="T64" fmla="*/ 17 w 171"/>
                  <a:gd name="T65" fmla="*/ 23 h 42"/>
                  <a:gd name="T66" fmla="*/ 16 w 171"/>
                  <a:gd name="T67" fmla="*/ 20 h 42"/>
                  <a:gd name="T68" fmla="*/ 11 w 171"/>
                  <a:gd name="T69" fmla="*/ 23 h 42"/>
                  <a:gd name="T70" fmla="*/ 11 w 171"/>
                  <a:gd name="T71" fmla="*/ 23 h 42"/>
                  <a:gd name="T72" fmla="*/ 10 w 171"/>
                  <a:gd name="T73" fmla="*/ 19 h 42"/>
                  <a:gd name="T74" fmla="*/ 12 w 171"/>
                  <a:gd name="T75" fmla="*/ 18 h 42"/>
                  <a:gd name="T76" fmla="*/ 10 w 171"/>
                  <a:gd name="T77" fmla="*/ 17 h 42"/>
                  <a:gd name="T78" fmla="*/ 157 w 171"/>
                  <a:gd name="T79" fmla="*/ 11 h 42"/>
                  <a:gd name="T80" fmla="*/ 157 w 171"/>
                  <a:gd name="T81"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42">
                    <a:moveTo>
                      <a:pt x="0" y="29"/>
                    </a:moveTo>
                    <a:cubicBezTo>
                      <a:pt x="0" y="28"/>
                      <a:pt x="0" y="26"/>
                      <a:pt x="0" y="25"/>
                    </a:cubicBezTo>
                    <a:cubicBezTo>
                      <a:pt x="0" y="21"/>
                      <a:pt x="1" y="18"/>
                      <a:pt x="2" y="16"/>
                    </a:cubicBezTo>
                    <a:cubicBezTo>
                      <a:pt x="4" y="14"/>
                      <a:pt x="6" y="14"/>
                      <a:pt x="8" y="14"/>
                    </a:cubicBezTo>
                    <a:cubicBezTo>
                      <a:pt x="11" y="14"/>
                      <a:pt x="14" y="15"/>
                      <a:pt x="16" y="17"/>
                    </a:cubicBezTo>
                    <a:cubicBezTo>
                      <a:pt x="18" y="18"/>
                      <a:pt x="20" y="20"/>
                      <a:pt x="20" y="23"/>
                    </a:cubicBezTo>
                    <a:cubicBezTo>
                      <a:pt x="20" y="24"/>
                      <a:pt x="19" y="26"/>
                      <a:pt x="18" y="27"/>
                    </a:cubicBezTo>
                    <a:cubicBezTo>
                      <a:pt x="16" y="27"/>
                      <a:pt x="14" y="28"/>
                      <a:pt x="11" y="28"/>
                    </a:cubicBezTo>
                    <a:cubicBezTo>
                      <a:pt x="10" y="28"/>
                      <a:pt x="10" y="28"/>
                      <a:pt x="10" y="28"/>
                    </a:cubicBezTo>
                    <a:cubicBezTo>
                      <a:pt x="6" y="28"/>
                      <a:pt x="4" y="24"/>
                      <a:pt x="4" y="21"/>
                    </a:cubicBezTo>
                    <a:cubicBezTo>
                      <a:pt x="4" y="20"/>
                      <a:pt x="5" y="18"/>
                      <a:pt x="5" y="17"/>
                    </a:cubicBezTo>
                    <a:cubicBezTo>
                      <a:pt x="4" y="18"/>
                      <a:pt x="4" y="18"/>
                      <a:pt x="4" y="18"/>
                    </a:cubicBezTo>
                    <a:cubicBezTo>
                      <a:pt x="3" y="19"/>
                      <a:pt x="3" y="21"/>
                      <a:pt x="3" y="25"/>
                    </a:cubicBezTo>
                    <a:cubicBezTo>
                      <a:pt x="3" y="26"/>
                      <a:pt x="3" y="28"/>
                      <a:pt x="3" y="29"/>
                    </a:cubicBezTo>
                    <a:cubicBezTo>
                      <a:pt x="4" y="37"/>
                      <a:pt x="9" y="39"/>
                      <a:pt x="14" y="40"/>
                    </a:cubicBezTo>
                    <a:cubicBezTo>
                      <a:pt x="22" y="40"/>
                      <a:pt x="31" y="35"/>
                      <a:pt x="35" y="29"/>
                    </a:cubicBezTo>
                    <a:cubicBezTo>
                      <a:pt x="40" y="21"/>
                      <a:pt x="46" y="18"/>
                      <a:pt x="53" y="16"/>
                    </a:cubicBezTo>
                    <a:cubicBezTo>
                      <a:pt x="60" y="14"/>
                      <a:pt x="67" y="14"/>
                      <a:pt x="75" y="12"/>
                    </a:cubicBezTo>
                    <a:cubicBezTo>
                      <a:pt x="78" y="11"/>
                      <a:pt x="81" y="11"/>
                      <a:pt x="83" y="11"/>
                    </a:cubicBezTo>
                    <a:cubicBezTo>
                      <a:pt x="94" y="11"/>
                      <a:pt x="105" y="15"/>
                      <a:pt x="116" y="20"/>
                    </a:cubicBezTo>
                    <a:cubicBezTo>
                      <a:pt x="127" y="24"/>
                      <a:pt x="137" y="29"/>
                      <a:pt x="146" y="29"/>
                    </a:cubicBezTo>
                    <a:cubicBezTo>
                      <a:pt x="151" y="29"/>
                      <a:pt x="156" y="28"/>
                      <a:pt x="161" y="25"/>
                    </a:cubicBezTo>
                    <a:cubicBezTo>
                      <a:pt x="165" y="22"/>
                      <a:pt x="168" y="16"/>
                      <a:pt x="168" y="11"/>
                    </a:cubicBezTo>
                    <a:cubicBezTo>
                      <a:pt x="168" y="9"/>
                      <a:pt x="167" y="7"/>
                      <a:pt x="166" y="5"/>
                    </a:cubicBezTo>
                    <a:cubicBezTo>
                      <a:pt x="164" y="4"/>
                      <a:pt x="161" y="3"/>
                      <a:pt x="158" y="3"/>
                    </a:cubicBezTo>
                    <a:cubicBezTo>
                      <a:pt x="157" y="3"/>
                      <a:pt x="157" y="3"/>
                      <a:pt x="157" y="3"/>
                    </a:cubicBezTo>
                    <a:cubicBezTo>
                      <a:pt x="156" y="3"/>
                      <a:pt x="154" y="4"/>
                      <a:pt x="153" y="6"/>
                    </a:cubicBezTo>
                    <a:cubicBezTo>
                      <a:pt x="151" y="7"/>
                      <a:pt x="151" y="10"/>
                      <a:pt x="151" y="12"/>
                    </a:cubicBezTo>
                    <a:cubicBezTo>
                      <a:pt x="151" y="14"/>
                      <a:pt x="151" y="16"/>
                      <a:pt x="153" y="16"/>
                    </a:cubicBezTo>
                    <a:cubicBezTo>
                      <a:pt x="155" y="17"/>
                      <a:pt x="155" y="17"/>
                      <a:pt x="156" y="17"/>
                    </a:cubicBezTo>
                    <a:cubicBezTo>
                      <a:pt x="157" y="17"/>
                      <a:pt x="157" y="17"/>
                      <a:pt x="157" y="17"/>
                    </a:cubicBezTo>
                    <a:cubicBezTo>
                      <a:pt x="158" y="16"/>
                      <a:pt x="158" y="16"/>
                      <a:pt x="158" y="15"/>
                    </a:cubicBezTo>
                    <a:cubicBezTo>
                      <a:pt x="158" y="14"/>
                      <a:pt x="158" y="14"/>
                      <a:pt x="158" y="14"/>
                    </a:cubicBezTo>
                    <a:cubicBezTo>
                      <a:pt x="157" y="14"/>
                      <a:pt x="157" y="14"/>
                      <a:pt x="156" y="14"/>
                    </a:cubicBezTo>
                    <a:cubicBezTo>
                      <a:pt x="156" y="14"/>
                      <a:pt x="155" y="14"/>
                      <a:pt x="155" y="14"/>
                    </a:cubicBezTo>
                    <a:cubicBezTo>
                      <a:pt x="154" y="13"/>
                      <a:pt x="154" y="13"/>
                      <a:pt x="154" y="12"/>
                    </a:cubicBezTo>
                    <a:cubicBezTo>
                      <a:pt x="154" y="11"/>
                      <a:pt x="154" y="11"/>
                      <a:pt x="154" y="10"/>
                    </a:cubicBezTo>
                    <a:cubicBezTo>
                      <a:pt x="154" y="10"/>
                      <a:pt x="155" y="9"/>
                      <a:pt x="155" y="9"/>
                    </a:cubicBezTo>
                    <a:cubicBezTo>
                      <a:pt x="155" y="8"/>
                      <a:pt x="156" y="8"/>
                      <a:pt x="157" y="8"/>
                    </a:cubicBezTo>
                    <a:cubicBezTo>
                      <a:pt x="158" y="8"/>
                      <a:pt x="159" y="9"/>
                      <a:pt x="160" y="11"/>
                    </a:cubicBezTo>
                    <a:cubicBezTo>
                      <a:pt x="160" y="12"/>
                      <a:pt x="161" y="13"/>
                      <a:pt x="161" y="15"/>
                    </a:cubicBezTo>
                    <a:cubicBezTo>
                      <a:pt x="161" y="16"/>
                      <a:pt x="160" y="17"/>
                      <a:pt x="160" y="18"/>
                    </a:cubicBezTo>
                    <a:cubicBezTo>
                      <a:pt x="159" y="19"/>
                      <a:pt x="158" y="20"/>
                      <a:pt x="156" y="20"/>
                    </a:cubicBezTo>
                    <a:cubicBezTo>
                      <a:pt x="155" y="20"/>
                      <a:pt x="154" y="20"/>
                      <a:pt x="152" y="19"/>
                    </a:cubicBezTo>
                    <a:cubicBezTo>
                      <a:pt x="149" y="18"/>
                      <a:pt x="148" y="15"/>
                      <a:pt x="148" y="12"/>
                    </a:cubicBezTo>
                    <a:cubicBezTo>
                      <a:pt x="148" y="7"/>
                      <a:pt x="152" y="0"/>
                      <a:pt x="158" y="0"/>
                    </a:cubicBezTo>
                    <a:cubicBezTo>
                      <a:pt x="158" y="0"/>
                      <a:pt x="158" y="0"/>
                      <a:pt x="158" y="0"/>
                    </a:cubicBezTo>
                    <a:cubicBezTo>
                      <a:pt x="162" y="0"/>
                      <a:pt x="165" y="1"/>
                      <a:pt x="167" y="3"/>
                    </a:cubicBezTo>
                    <a:cubicBezTo>
                      <a:pt x="170" y="6"/>
                      <a:pt x="171" y="8"/>
                      <a:pt x="171" y="11"/>
                    </a:cubicBezTo>
                    <a:cubicBezTo>
                      <a:pt x="170" y="17"/>
                      <a:pt x="167" y="23"/>
                      <a:pt x="162" y="27"/>
                    </a:cubicBezTo>
                    <a:cubicBezTo>
                      <a:pt x="157" y="30"/>
                      <a:pt x="152" y="32"/>
                      <a:pt x="146" y="32"/>
                    </a:cubicBezTo>
                    <a:cubicBezTo>
                      <a:pt x="136" y="32"/>
                      <a:pt x="126" y="27"/>
                      <a:pt x="115" y="22"/>
                    </a:cubicBezTo>
                    <a:cubicBezTo>
                      <a:pt x="104" y="18"/>
                      <a:pt x="94" y="14"/>
                      <a:pt x="83" y="14"/>
                    </a:cubicBezTo>
                    <a:cubicBezTo>
                      <a:pt x="81" y="14"/>
                      <a:pt x="78" y="14"/>
                      <a:pt x="76" y="14"/>
                    </a:cubicBezTo>
                    <a:cubicBezTo>
                      <a:pt x="68" y="16"/>
                      <a:pt x="60" y="17"/>
                      <a:pt x="54" y="18"/>
                    </a:cubicBezTo>
                    <a:cubicBezTo>
                      <a:pt x="47" y="20"/>
                      <a:pt x="42" y="23"/>
                      <a:pt x="37" y="31"/>
                    </a:cubicBezTo>
                    <a:cubicBezTo>
                      <a:pt x="32" y="37"/>
                      <a:pt x="23" y="42"/>
                      <a:pt x="14" y="42"/>
                    </a:cubicBezTo>
                    <a:cubicBezTo>
                      <a:pt x="14" y="42"/>
                      <a:pt x="14" y="42"/>
                      <a:pt x="14" y="42"/>
                    </a:cubicBezTo>
                    <a:cubicBezTo>
                      <a:pt x="7" y="42"/>
                      <a:pt x="1" y="38"/>
                      <a:pt x="0" y="29"/>
                    </a:cubicBezTo>
                    <a:close/>
                    <a:moveTo>
                      <a:pt x="8" y="18"/>
                    </a:moveTo>
                    <a:cubicBezTo>
                      <a:pt x="8" y="19"/>
                      <a:pt x="7" y="20"/>
                      <a:pt x="7" y="21"/>
                    </a:cubicBezTo>
                    <a:cubicBezTo>
                      <a:pt x="7" y="22"/>
                      <a:pt x="7" y="23"/>
                      <a:pt x="8" y="24"/>
                    </a:cubicBezTo>
                    <a:cubicBezTo>
                      <a:pt x="8" y="24"/>
                      <a:pt x="9" y="25"/>
                      <a:pt x="10" y="25"/>
                    </a:cubicBezTo>
                    <a:cubicBezTo>
                      <a:pt x="11" y="25"/>
                      <a:pt x="11" y="25"/>
                      <a:pt x="11" y="25"/>
                    </a:cubicBezTo>
                    <a:cubicBezTo>
                      <a:pt x="14" y="25"/>
                      <a:pt x="16" y="25"/>
                      <a:pt x="16" y="24"/>
                    </a:cubicBezTo>
                    <a:cubicBezTo>
                      <a:pt x="17" y="24"/>
                      <a:pt x="17" y="23"/>
                      <a:pt x="17" y="23"/>
                    </a:cubicBezTo>
                    <a:cubicBezTo>
                      <a:pt x="17" y="22"/>
                      <a:pt x="17" y="21"/>
                      <a:pt x="16" y="20"/>
                    </a:cubicBezTo>
                    <a:cubicBezTo>
                      <a:pt x="16" y="20"/>
                      <a:pt x="16" y="20"/>
                      <a:pt x="16" y="20"/>
                    </a:cubicBezTo>
                    <a:cubicBezTo>
                      <a:pt x="16" y="22"/>
                      <a:pt x="15" y="24"/>
                      <a:pt x="13" y="24"/>
                    </a:cubicBezTo>
                    <a:cubicBezTo>
                      <a:pt x="12" y="24"/>
                      <a:pt x="11" y="24"/>
                      <a:pt x="11" y="23"/>
                    </a:cubicBezTo>
                    <a:cubicBezTo>
                      <a:pt x="11" y="23"/>
                      <a:pt x="11" y="23"/>
                      <a:pt x="11" y="23"/>
                    </a:cubicBezTo>
                    <a:cubicBezTo>
                      <a:pt x="11" y="23"/>
                      <a:pt x="11" y="23"/>
                      <a:pt x="11" y="23"/>
                    </a:cubicBezTo>
                    <a:cubicBezTo>
                      <a:pt x="10" y="21"/>
                      <a:pt x="10" y="21"/>
                      <a:pt x="10" y="20"/>
                    </a:cubicBezTo>
                    <a:cubicBezTo>
                      <a:pt x="10" y="19"/>
                      <a:pt x="10" y="19"/>
                      <a:pt x="10" y="19"/>
                    </a:cubicBezTo>
                    <a:cubicBezTo>
                      <a:pt x="10" y="18"/>
                      <a:pt x="11" y="18"/>
                      <a:pt x="11" y="18"/>
                    </a:cubicBezTo>
                    <a:cubicBezTo>
                      <a:pt x="12" y="18"/>
                      <a:pt x="12" y="18"/>
                      <a:pt x="12" y="18"/>
                    </a:cubicBezTo>
                    <a:cubicBezTo>
                      <a:pt x="11" y="18"/>
                      <a:pt x="11" y="17"/>
                      <a:pt x="10" y="17"/>
                    </a:cubicBezTo>
                    <a:cubicBezTo>
                      <a:pt x="10" y="17"/>
                      <a:pt x="10" y="17"/>
                      <a:pt x="10" y="17"/>
                    </a:cubicBezTo>
                    <a:cubicBezTo>
                      <a:pt x="9" y="17"/>
                      <a:pt x="9" y="17"/>
                      <a:pt x="8" y="18"/>
                    </a:cubicBezTo>
                    <a:close/>
                    <a:moveTo>
                      <a:pt x="157" y="11"/>
                    </a:moveTo>
                    <a:cubicBezTo>
                      <a:pt x="157" y="12"/>
                      <a:pt x="157" y="12"/>
                      <a:pt x="157" y="12"/>
                    </a:cubicBezTo>
                    <a:cubicBezTo>
                      <a:pt x="157" y="11"/>
                      <a:pt x="157" y="11"/>
                      <a:pt x="157" y="11"/>
                    </a:cubicBezTo>
                    <a:cubicBezTo>
                      <a:pt x="157" y="11"/>
                      <a:pt x="157" y="11"/>
                      <a:pt x="157" y="11"/>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7" name="Freeform 337"/>
              <p:cNvSpPr>
                <a:spLocks noEditPoints="1"/>
              </p:cNvSpPr>
              <p:nvPr/>
            </p:nvSpPr>
            <p:spPr bwMode="auto">
              <a:xfrm>
                <a:off x="5073650" y="6521451"/>
                <a:ext cx="1720850" cy="249238"/>
              </a:xfrm>
              <a:custGeom>
                <a:avLst/>
                <a:gdLst>
                  <a:gd name="T0" fmla="*/ 318 w 431"/>
                  <a:gd name="T1" fmla="*/ 38 h 62"/>
                  <a:gd name="T2" fmla="*/ 290 w 431"/>
                  <a:gd name="T3" fmla="*/ 17 h 62"/>
                  <a:gd name="T4" fmla="*/ 261 w 431"/>
                  <a:gd name="T5" fmla="*/ 47 h 62"/>
                  <a:gd name="T6" fmla="*/ 172 w 431"/>
                  <a:gd name="T7" fmla="*/ 47 h 62"/>
                  <a:gd name="T8" fmla="*/ 148 w 431"/>
                  <a:gd name="T9" fmla="*/ 20 h 62"/>
                  <a:gd name="T10" fmla="*/ 103 w 431"/>
                  <a:gd name="T11" fmla="*/ 41 h 62"/>
                  <a:gd name="T12" fmla="*/ 51 w 431"/>
                  <a:gd name="T13" fmla="*/ 52 h 62"/>
                  <a:gd name="T14" fmla="*/ 15 w 431"/>
                  <a:gd name="T15" fmla="*/ 0 h 62"/>
                  <a:gd name="T16" fmla="*/ 25 w 431"/>
                  <a:gd name="T17" fmla="*/ 6 h 62"/>
                  <a:gd name="T18" fmla="*/ 6 w 431"/>
                  <a:gd name="T19" fmla="*/ 24 h 62"/>
                  <a:gd name="T20" fmla="*/ 8 w 431"/>
                  <a:gd name="T21" fmla="*/ 6 h 62"/>
                  <a:gd name="T22" fmla="*/ 7 w 431"/>
                  <a:gd name="T23" fmla="*/ 28 h 62"/>
                  <a:gd name="T24" fmla="*/ 79 w 431"/>
                  <a:gd name="T25" fmla="*/ 53 h 62"/>
                  <a:gd name="T26" fmla="*/ 131 w 431"/>
                  <a:gd name="T27" fmla="*/ 15 h 62"/>
                  <a:gd name="T28" fmla="*/ 165 w 431"/>
                  <a:gd name="T29" fmla="*/ 33 h 62"/>
                  <a:gd name="T30" fmla="*/ 231 w 431"/>
                  <a:gd name="T31" fmla="*/ 51 h 62"/>
                  <a:gd name="T32" fmla="*/ 278 w 431"/>
                  <a:gd name="T33" fmla="*/ 16 h 62"/>
                  <a:gd name="T34" fmla="*/ 320 w 431"/>
                  <a:gd name="T35" fmla="*/ 38 h 62"/>
                  <a:gd name="T36" fmla="*/ 333 w 431"/>
                  <a:gd name="T37" fmla="*/ 55 h 62"/>
                  <a:gd name="T38" fmla="*/ 412 w 431"/>
                  <a:gd name="T39" fmla="*/ 46 h 62"/>
                  <a:gd name="T40" fmla="*/ 424 w 431"/>
                  <a:gd name="T41" fmla="*/ 18 h 62"/>
                  <a:gd name="T42" fmla="*/ 420 w 431"/>
                  <a:gd name="T43" fmla="*/ 25 h 62"/>
                  <a:gd name="T44" fmla="*/ 425 w 431"/>
                  <a:gd name="T45" fmla="*/ 23 h 62"/>
                  <a:gd name="T46" fmla="*/ 426 w 431"/>
                  <a:gd name="T47" fmla="*/ 26 h 62"/>
                  <a:gd name="T48" fmla="*/ 417 w 431"/>
                  <a:gd name="T49" fmla="*/ 21 h 62"/>
                  <a:gd name="T50" fmla="*/ 431 w 431"/>
                  <a:gd name="T51" fmla="*/ 27 h 62"/>
                  <a:gd name="T52" fmla="*/ 361 w 431"/>
                  <a:gd name="T53" fmla="*/ 62 h 62"/>
                  <a:gd name="T54" fmla="*/ 423 w 431"/>
                  <a:gd name="T55" fmla="*/ 26 h 62"/>
                  <a:gd name="T56" fmla="*/ 422 w 431"/>
                  <a:gd name="T57" fmla="*/ 25 h 62"/>
                  <a:gd name="T58" fmla="*/ 420 w 431"/>
                  <a:gd name="T59" fmla="*/ 26 h 62"/>
                  <a:gd name="T60" fmla="*/ 11 w 431"/>
                  <a:gd name="T61" fmla="*/ 8 h 62"/>
                  <a:gd name="T62" fmla="*/ 8 w 431"/>
                  <a:gd name="T63" fmla="*/ 22 h 62"/>
                  <a:gd name="T64" fmla="*/ 14 w 431"/>
                  <a:gd name="T65" fmla="*/ 18 h 62"/>
                  <a:gd name="T66" fmla="*/ 13 w 431"/>
                  <a:gd name="T67" fmla="*/ 12 h 62"/>
                  <a:gd name="T68" fmla="*/ 12 w 431"/>
                  <a:gd name="T69" fmla="*/ 6 h 62"/>
                  <a:gd name="T70" fmla="*/ 17 w 431"/>
                  <a:gd name="T71" fmla="*/ 17 h 62"/>
                  <a:gd name="T72" fmla="*/ 17 w 431"/>
                  <a:gd name="T73" fmla="*/ 15 h 62"/>
                  <a:gd name="T74" fmla="*/ 23 w 431"/>
                  <a:gd name="T75" fmla="*/ 6 h 62"/>
                  <a:gd name="T76" fmla="*/ 15 w 431"/>
                  <a:gd name="T77" fmla="*/ 3 h 62"/>
                  <a:gd name="T78" fmla="*/ 16 w 431"/>
                  <a:gd name="T79" fmla="*/ 9 h 62"/>
                  <a:gd name="T80" fmla="*/ 18 w 431"/>
                  <a:gd name="T81" fmla="*/ 13 h 62"/>
                  <a:gd name="T82" fmla="*/ 18 w 431"/>
                  <a:gd name="T8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1" h="62">
                    <a:moveTo>
                      <a:pt x="332" y="57"/>
                    </a:moveTo>
                    <a:cubicBezTo>
                      <a:pt x="324" y="54"/>
                      <a:pt x="318" y="48"/>
                      <a:pt x="318" y="38"/>
                    </a:cubicBezTo>
                    <a:cubicBezTo>
                      <a:pt x="318" y="38"/>
                      <a:pt x="318" y="38"/>
                      <a:pt x="318" y="38"/>
                    </a:cubicBezTo>
                    <a:cubicBezTo>
                      <a:pt x="318" y="38"/>
                      <a:pt x="318" y="38"/>
                      <a:pt x="318" y="38"/>
                    </a:cubicBezTo>
                    <a:cubicBezTo>
                      <a:pt x="318" y="31"/>
                      <a:pt x="314" y="26"/>
                      <a:pt x="309" y="22"/>
                    </a:cubicBezTo>
                    <a:cubicBezTo>
                      <a:pt x="303" y="19"/>
                      <a:pt x="296" y="17"/>
                      <a:pt x="290" y="17"/>
                    </a:cubicBezTo>
                    <a:cubicBezTo>
                      <a:pt x="286" y="17"/>
                      <a:pt x="282" y="17"/>
                      <a:pt x="279" y="19"/>
                    </a:cubicBezTo>
                    <a:cubicBezTo>
                      <a:pt x="274" y="21"/>
                      <a:pt x="272" y="27"/>
                      <a:pt x="270" y="32"/>
                    </a:cubicBezTo>
                    <a:cubicBezTo>
                      <a:pt x="268" y="38"/>
                      <a:pt x="267" y="44"/>
                      <a:pt x="261" y="47"/>
                    </a:cubicBezTo>
                    <a:cubicBezTo>
                      <a:pt x="253" y="52"/>
                      <a:pt x="242" y="53"/>
                      <a:pt x="231" y="53"/>
                    </a:cubicBezTo>
                    <a:cubicBezTo>
                      <a:pt x="216" y="53"/>
                      <a:pt x="199" y="51"/>
                      <a:pt x="188" y="50"/>
                    </a:cubicBezTo>
                    <a:cubicBezTo>
                      <a:pt x="183" y="50"/>
                      <a:pt x="177" y="49"/>
                      <a:pt x="172" y="47"/>
                    </a:cubicBezTo>
                    <a:cubicBezTo>
                      <a:pt x="167" y="45"/>
                      <a:pt x="163" y="40"/>
                      <a:pt x="162" y="33"/>
                    </a:cubicBezTo>
                    <a:cubicBezTo>
                      <a:pt x="162" y="31"/>
                      <a:pt x="160" y="28"/>
                      <a:pt x="157" y="25"/>
                    </a:cubicBezTo>
                    <a:cubicBezTo>
                      <a:pt x="154" y="22"/>
                      <a:pt x="150" y="20"/>
                      <a:pt x="148" y="20"/>
                    </a:cubicBezTo>
                    <a:cubicBezTo>
                      <a:pt x="143" y="19"/>
                      <a:pt x="137" y="18"/>
                      <a:pt x="131" y="18"/>
                    </a:cubicBezTo>
                    <a:cubicBezTo>
                      <a:pt x="126" y="18"/>
                      <a:pt x="122" y="18"/>
                      <a:pt x="119" y="21"/>
                    </a:cubicBezTo>
                    <a:cubicBezTo>
                      <a:pt x="111" y="28"/>
                      <a:pt x="108" y="35"/>
                      <a:pt x="103" y="41"/>
                    </a:cubicBezTo>
                    <a:cubicBezTo>
                      <a:pt x="99" y="48"/>
                      <a:pt x="93" y="53"/>
                      <a:pt x="79" y="55"/>
                    </a:cubicBezTo>
                    <a:cubicBezTo>
                      <a:pt x="77" y="56"/>
                      <a:pt x="75" y="56"/>
                      <a:pt x="73" y="56"/>
                    </a:cubicBezTo>
                    <a:cubicBezTo>
                      <a:pt x="66" y="56"/>
                      <a:pt x="59" y="53"/>
                      <a:pt x="51" y="52"/>
                    </a:cubicBezTo>
                    <a:cubicBezTo>
                      <a:pt x="36" y="48"/>
                      <a:pt x="16" y="42"/>
                      <a:pt x="5" y="29"/>
                    </a:cubicBezTo>
                    <a:cubicBezTo>
                      <a:pt x="2" y="26"/>
                      <a:pt x="0" y="21"/>
                      <a:pt x="0" y="17"/>
                    </a:cubicBezTo>
                    <a:cubicBezTo>
                      <a:pt x="0" y="9"/>
                      <a:pt x="5" y="2"/>
                      <a:pt x="15" y="0"/>
                    </a:cubicBezTo>
                    <a:cubicBezTo>
                      <a:pt x="16" y="0"/>
                      <a:pt x="17" y="0"/>
                      <a:pt x="18" y="0"/>
                    </a:cubicBezTo>
                    <a:cubicBezTo>
                      <a:pt x="20" y="0"/>
                      <a:pt x="22" y="1"/>
                      <a:pt x="23" y="2"/>
                    </a:cubicBezTo>
                    <a:cubicBezTo>
                      <a:pt x="25" y="3"/>
                      <a:pt x="25" y="5"/>
                      <a:pt x="25" y="6"/>
                    </a:cubicBezTo>
                    <a:cubicBezTo>
                      <a:pt x="25" y="10"/>
                      <a:pt x="23" y="15"/>
                      <a:pt x="19" y="19"/>
                    </a:cubicBezTo>
                    <a:cubicBezTo>
                      <a:pt x="16" y="22"/>
                      <a:pt x="13" y="25"/>
                      <a:pt x="9" y="26"/>
                    </a:cubicBezTo>
                    <a:cubicBezTo>
                      <a:pt x="8" y="26"/>
                      <a:pt x="7" y="25"/>
                      <a:pt x="6" y="24"/>
                    </a:cubicBezTo>
                    <a:cubicBezTo>
                      <a:pt x="5" y="23"/>
                      <a:pt x="5" y="22"/>
                      <a:pt x="5" y="20"/>
                    </a:cubicBezTo>
                    <a:cubicBezTo>
                      <a:pt x="5" y="18"/>
                      <a:pt x="5" y="16"/>
                      <a:pt x="6" y="13"/>
                    </a:cubicBezTo>
                    <a:cubicBezTo>
                      <a:pt x="7" y="10"/>
                      <a:pt x="8" y="8"/>
                      <a:pt x="8" y="6"/>
                    </a:cubicBezTo>
                    <a:cubicBezTo>
                      <a:pt x="9" y="5"/>
                      <a:pt x="9" y="5"/>
                      <a:pt x="9" y="5"/>
                    </a:cubicBezTo>
                    <a:cubicBezTo>
                      <a:pt x="5" y="8"/>
                      <a:pt x="3" y="12"/>
                      <a:pt x="3" y="17"/>
                    </a:cubicBezTo>
                    <a:cubicBezTo>
                      <a:pt x="3" y="21"/>
                      <a:pt x="4" y="25"/>
                      <a:pt x="7" y="28"/>
                    </a:cubicBezTo>
                    <a:cubicBezTo>
                      <a:pt x="17" y="39"/>
                      <a:pt x="37" y="46"/>
                      <a:pt x="52" y="49"/>
                    </a:cubicBezTo>
                    <a:cubicBezTo>
                      <a:pt x="59" y="51"/>
                      <a:pt x="66" y="53"/>
                      <a:pt x="73" y="53"/>
                    </a:cubicBezTo>
                    <a:cubicBezTo>
                      <a:pt x="75" y="53"/>
                      <a:pt x="77" y="53"/>
                      <a:pt x="79" y="53"/>
                    </a:cubicBezTo>
                    <a:cubicBezTo>
                      <a:pt x="92" y="50"/>
                      <a:pt x="97" y="46"/>
                      <a:pt x="101" y="40"/>
                    </a:cubicBezTo>
                    <a:cubicBezTo>
                      <a:pt x="105" y="34"/>
                      <a:pt x="108" y="26"/>
                      <a:pt x="117" y="19"/>
                    </a:cubicBezTo>
                    <a:cubicBezTo>
                      <a:pt x="121" y="16"/>
                      <a:pt x="126" y="15"/>
                      <a:pt x="131" y="15"/>
                    </a:cubicBezTo>
                    <a:cubicBezTo>
                      <a:pt x="137" y="15"/>
                      <a:pt x="144" y="16"/>
                      <a:pt x="148" y="17"/>
                    </a:cubicBezTo>
                    <a:cubicBezTo>
                      <a:pt x="152" y="17"/>
                      <a:pt x="155" y="20"/>
                      <a:pt x="159" y="23"/>
                    </a:cubicBezTo>
                    <a:cubicBezTo>
                      <a:pt x="162" y="26"/>
                      <a:pt x="164" y="30"/>
                      <a:pt x="165" y="33"/>
                    </a:cubicBezTo>
                    <a:cubicBezTo>
                      <a:pt x="165" y="39"/>
                      <a:pt x="168" y="42"/>
                      <a:pt x="173" y="44"/>
                    </a:cubicBezTo>
                    <a:cubicBezTo>
                      <a:pt x="177" y="47"/>
                      <a:pt x="183" y="47"/>
                      <a:pt x="188" y="48"/>
                    </a:cubicBezTo>
                    <a:cubicBezTo>
                      <a:pt x="200" y="48"/>
                      <a:pt x="216" y="51"/>
                      <a:pt x="231" y="51"/>
                    </a:cubicBezTo>
                    <a:cubicBezTo>
                      <a:pt x="242" y="51"/>
                      <a:pt x="253" y="49"/>
                      <a:pt x="260" y="45"/>
                    </a:cubicBezTo>
                    <a:cubicBezTo>
                      <a:pt x="264" y="42"/>
                      <a:pt x="266" y="37"/>
                      <a:pt x="267" y="31"/>
                    </a:cubicBezTo>
                    <a:cubicBezTo>
                      <a:pt x="269" y="26"/>
                      <a:pt x="271" y="20"/>
                      <a:pt x="278" y="16"/>
                    </a:cubicBezTo>
                    <a:cubicBezTo>
                      <a:pt x="281" y="15"/>
                      <a:pt x="285" y="14"/>
                      <a:pt x="290" y="14"/>
                    </a:cubicBezTo>
                    <a:cubicBezTo>
                      <a:pt x="297" y="14"/>
                      <a:pt x="304" y="16"/>
                      <a:pt x="310" y="20"/>
                    </a:cubicBezTo>
                    <a:cubicBezTo>
                      <a:pt x="316" y="24"/>
                      <a:pt x="320" y="30"/>
                      <a:pt x="320" y="38"/>
                    </a:cubicBezTo>
                    <a:cubicBezTo>
                      <a:pt x="320" y="38"/>
                      <a:pt x="320" y="38"/>
                      <a:pt x="320" y="38"/>
                    </a:cubicBezTo>
                    <a:cubicBezTo>
                      <a:pt x="320" y="38"/>
                      <a:pt x="320" y="38"/>
                      <a:pt x="320" y="38"/>
                    </a:cubicBezTo>
                    <a:cubicBezTo>
                      <a:pt x="320" y="46"/>
                      <a:pt x="325" y="51"/>
                      <a:pt x="333" y="55"/>
                    </a:cubicBezTo>
                    <a:cubicBezTo>
                      <a:pt x="340" y="58"/>
                      <a:pt x="351" y="59"/>
                      <a:pt x="361" y="59"/>
                    </a:cubicBezTo>
                    <a:cubicBezTo>
                      <a:pt x="371" y="59"/>
                      <a:pt x="381" y="58"/>
                      <a:pt x="388" y="56"/>
                    </a:cubicBezTo>
                    <a:cubicBezTo>
                      <a:pt x="393" y="54"/>
                      <a:pt x="403" y="51"/>
                      <a:pt x="412" y="46"/>
                    </a:cubicBezTo>
                    <a:cubicBezTo>
                      <a:pt x="421" y="41"/>
                      <a:pt x="428" y="34"/>
                      <a:pt x="428" y="27"/>
                    </a:cubicBezTo>
                    <a:cubicBezTo>
                      <a:pt x="428" y="25"/>
                      <a:pt x="428" y="23"/>
                      <a:pt x="427" y="21"/>
                    </a:cubicBezTo>
                    <a:cubicBezTo>
                      <a:pt x="426" y="19"/>
                      <a:pt x="425" y="18"/>
                      <a:pt x="424" y="18"/>
                    </a:cubicBezTo>
                    <a:cubicBezTo>
                      <a:pt x="422" y="18"/>
                      <a:pt x="421" y="19"/>
                      <a:pt x="420" y="21"/>
                    </a:cubicBezTo>
                    <a:cubicBezTo>
                      <a:pt x="419" y="22"/>
                      <a:pt x="419" y="23"/>
                      <a:pt x="419" y="24"/>
                    </a:cubicBezTo>
                    <a:cubicBezTo>
                      <a:pt x="419" y="24"/>
                      <a:pt x="420" y="25"/>
                      <a:pt x="420" y="25"/>
                    </a:cubicBezTo>
                    <a:cubicBezTo>
                      <a:pt x="421" y="24"/>
                      <a:pt x="421" y="24"/>
                      <a:pt x="421" y="24"/>
                    </a:cubicBezTo>
                    <a:cubicBezTo>
                      <a:pt x="421" y="23"/>
                      <a:pt x="422" y="22"/>
                      <a:pt x="423" y="22"/>
                    </a:cubicBezTo>
                    <a:cubicBezTo>
                      <a:pt x="424" y="22"/>
                      <a:pt x="425" y="23"/>
                      <a:pt x="425" y="23"/>
                    </a:cubicBezTo>
                    <a:cubicBezTo>
                      <a:pt x="426" y="24"/>
                      <a:pt x="426" y="24"/>
                      <a:pt x="426" y="25"/>
                    </a:cubicBezTo>
                    <a:cubicBezTo>
                      <a:pt x="426" y="25"/>
                      <a:pt x="426" y="25"/>
                      <a:pt x="426" y="25"/>
                    </a:cubicBezTo>
                    <a:cubicBezTo>
                      <a:pt x="426" y="26"/>
                      <a:pt x="426" y="26"/>
                      <a:pt x="426" y="26"/>
                    </a:cubicBezTo>
                    <a:cubicBezTo>
                      <a:pt x="426" y="28"/>
                      <a:pt x="424" y="30"/>
                      <a:pt x="422" y="30"/>
                    </a:cubicBezTo>
                    <a:cubicBezTo>
                      <a:pt x="419" y="30"/>
                      <a:pt x="417" y="27"/>
                      <a:pt x="417" y="24"/>
                    </a:cubicBezTo>
                    <a:cubicBezTo>
                      <a:pt x="417" y="23"/>
                      <a:pt x="417" y="22"/>
                      <a:pt x="417" y="21"/>
                    </a:cubicBezTo>
                    <a:cubicBezTo>
                      <a:pt x="418" y="17"/>
                      <a:pt x="421" y="16"/>
                      <a:pt x="424" y="16"/>
                    </a:cubicBezTo>
                    <a:cubicBezTo>
                      <a:pt x="426" y="15"/>
                      <a:pt x="428" y="17"/>
                      <a:pt x="430" y="20"/>
                    </a:cubicBezTo>
                    <a:cubicBezTo>
                      <a:pt x="431" y="22"/>
                      <a:pt x="431" y="24"/>
                      <a:pt x="431" y="27"/>
                    </a:cubicBezTo>
                    <a:cubicBezTo>
                      <a:pt x="431" y="36"/>
                      <a:pt x="423" y="43"/>
                      <a:pt x="414" y="48"/>
                    </a:cubicBezTo>
                    <a:cubicBezTo>
                      <a:pt x="404" y="53"/>
                      <a:pt x="394" y="57"/>
                      <a:pt x="388" y="58"/>
                    </a:cubicBezTo>
                    <a:cubicBezTo>
                      <a:pt x="382" y="60"/>
                      <a:pt x="371" y="62"/>
                      <a:pt x="361" y="62"/>
                    </a:cubicBezTo>
                    <a:cubicBezTo>
                      <a:pt x="350" y="62"/>
                      <a:pt x="340" y="61"/>
                      <a:pt x="332" y="57"/>
                    </a:cubicBezTo>
                    <a:close/>
                    <a:moveTo>
                      <a:pt x="422" y="27"/>
                    </a:moveTo>
                    <a:cubicBezTo>
                      <a:pt x="423" y="27"/>
                      <a:pt x="423" y="27"/>
                      <a:pt x="423" y="26"/>
                    </a:cubicBezTo>
                    <a:cubicBezTo>
                      <a:pt x="423" y="25"/>
                      <a:pt x="423" y="25"/>
                      <a:pt x="423" y="25"/>
                    </a:cubicBezTo>
                    <a:cubicBezTo>
                      <a:pt x="423" y="25"/>
                      <a:pt x="423" y="25"/>
                      <a:pt x="423" y="25"/>
                    </a:cubicBezTo>
                    <a:cubicBezTo>
                      <a:pt x="422" y="25"/>
                      <a:pt x="422" y="25"/>
                      <a:pt x="422" y="25"/>
                    </a:cubicBezTo>
                    <a:cubicBezTo>
                      <a:pt x="422" y="26"/>
                      <a:pt x="422" y="26"/>
                      <a:pt x="422" y="26"/>
                    </a:cubicBezTo>
                    <a:cubicBezTo>
                      <a:pt x="421" y="26"/>
                      <a:pt x="421" y="26"/>
                      <a:pt x="421" y="26"/>
                    </a:cubicBezTo>
                    <a:cubicBezTo>
                      <a:pt x="420" y="26"/>
                      <a:pt x="420" y="26"/>
                      <a:pt x="420" y="26"/>
                    </a:cubicBezTo>
                    <a:cubicBezTo>
                      <a:pt x="420" y="26"/>
                      <a:pt x="421" y="27"/>
                      <a:pt x="422" y="27"/>
                    </a:cubicBezTo>
                    <a:close/>
                    <a:moveTo>
                      <a:pt x="12" y="6"/>
                    </a:moveTo>
                    <a:cubicBezTo>
                      <a:pt x="11" y="7"/>
                      <a:pt x="11" y="7"/>
                      <a:pt x="11" y="8"/>
                    </a:cubicBezTo>
                    <a:cubicBezTo>
                      <a:pt x="10" y="9"/>
                      <a:pt x="9" y="11"/>
                      <a:pt x="9" y="14"/>
                    </a:cubicBezTo>
                    <a:cubicBezTo>
                      <a:pt x="8" y="16"/>
                      <a:pt x="8" y="18"/>
                      <a:pt x="8" y="20"/>
                    </a:cubicBezTo>
                    <a:cubicBezTo>
                      <a:pt x="8" y="21"/>
                      <a:pt x="8" y="22"/>
                      <a:pt x="8" y="22"/>
                    </a:cubicBezTo>
                    <a:cubicBezTo>
                      <a:pt x="8" y="23"/>
                      <a:pt x="9" y="23"/>
                      <a:pt x="9" y="23"/>
                    </a:cubicBezTo>
                    <a:cubicBezTo>
                      <a:pt x="10" y="23"/>
                      <a:pt x="13" y="21"/>
                      <a:pt x="15" y="19"/>
                    </a:cubicBezTo>
                    <a:cubicBezTo>
                      <a:pt x="14" y="19"/>
                      <a:pt x="14" y="19"/>
                      <a:pt x="14" y="18"/>
                    </a:cubicBezTo>
                    <a:cubicBezTo>
                      <a:pt x="13" y="18"/>
                      <a:pt x="13" y="17"/>
                      <a:pt x="13" y="16"/>
                    </a:cubicBezTo>
                    <a:cubicBezTo>
                      <a:pt x="12" y="16"/>
                      <a:pt x="12" y="15"/>
                      <a:pt x="12" y="14"/>
                    </a:cubicBezTo>
                    <a:cubicBezTo>
                      <a:pt x="12" y="14"/>
                      <a:pt x="12" y="13"/>
                      <a:pt x="13" y="12"/>
                    </a:cubicBezTo>
                    <a:cubicBezTo>
                      <a:pt x="14" y="12"/>
                      <a:pt x="14" y="12"/>
                      <a:pt x="14" y="12"/>
                    </a:cubicBezTo>
                    <a:cubicBezTo>
                      <a:pt x="14" y="10"/>
                      <a:pt x="13" y="9"/>
                      <a:pt x="12" y="7"/>
                    </a:cubicBezTo>
                    <a:cubicBezTo>
                      <a:pt x="12" y="7"/>
                      <a:pt x="12" y="6"/>
                      <a:pt x="12" y="6"/>
                    </a:cubicBezTo>
                    <a:close/>
                    <a:moveTo>
                      <a:pt x="17" y="16"/>
                    </a:moveTo>
                    <a:cubicBezTo>
                      <a:pt x="17" y="17"/>
                      <a:pt x="17" y="17"/>
                      <a:pt x="17" y="17"/>
                    </a:cubicBezTo>
                    <a:cubicBezTo>
                      <a:pt x="17" y="17"/>
                      <a:pt x="17" y="17"/>
                      <a:pt x="17" y="17"/>
                    </a:cubicBezTo>
                    <a:cubicBezTo>
                      <a:pt x="18" y="16"/>
                      <a:pt x="18" y="16"/>
                      <a:pt x="19" y="16"/>
                    </a:cubicBezTo>
                    <a:cubicBezTo>
                      <a:pt x="18" y="16"/>
                      <a:pt x="18" y="16"/>
                      <a:pt x="18" y="16"/>
                    </a:cubicBezTo>
                    <a:cubicBezTo>
                      <a:pt x="17" y="15"/>
                      <a:pt x="17" y="15"/>
                      <a:pt x="17" y="15"/>
                    </a:cubicBezTo>
                    <a:lnTo>
                      <a:pt x="17" y="16"/>
                    </a:lnTo>
                    <a:close/>
                    <a:moveTo>
                      <a:pt x="19" y="15"/>
                    </a:moveTo>
                    <a:cubicBezTo>
                      <a:pt x="21" y="12"/>
                      <a:pt x="23" y="9"/>
                      <a:pt x="23" y="6"/>
                    </a:cubicBezTo>
                    <a:cubicBezTo>
                      <a:pt x="23" y="5"/>
                      <a:pt x="22" y="5"/>
                      <a:pt x="22" y="4"/>
                    </a:cubicBezTo>
                    <a:cubicBezTo>
                      <a:pt x="21" y="3"/>
                      <a:pt x="20" y="3"/>
                      <a:pt x="18" y="3"/>
                    </a:cubicBezTo>
                    <a:cubicBezTo>
                      <a:pt x="17" y="3"/>
                      <a:pt x="16" y="3"/>
                      <a:pt x="15" y="3"/>
                    </a:cubicBezTo>
                    <a:cubicBezTo>
                      <a:pt x="14" y="3"/>
                      <a:pt x="13" y="3"/>
                      <a:pt x="12" y="4"/>
                    </a:cubicBezTo>
                    <a:cubicBezTo>
                      <a:pt x="13" y="4"/>
                      <a:pt x="14" y="5"/>
                      <a:pt x="15" y="6"/>
                    </a:cubicBezTo>
                    <a:cubicBezTo>
                      <a:pt x="15" y="6"/>
                      <a:pt x="16" y="8"/>
                      <a:pt x="16" y="9"/>
                    </a:cubicBezTo>
                    <a:cubicBezTo>
                      <a:pt x="16" y="10"/>
                      <a:pt x="17" y="11"/>
                      <a:pt x="17" y="12"/>
                    </a:cubicBezTo>
                    <a:cubicBezTo>
                      <a:pt x="18" y="13"/>
                      <a:pt x="18" y="13"/>
                      <a:pt x="18" y="13"/>
                    </a:cubicBezTo>
                    <a:cubicBezTo>
                      <a:pt x="18" y="13"/>
                      <a:pt x="18" y="13"/>
                      <a:pt x="18" y="13"/>
                    </a:cubicBezTo>
                    <a:cubicBezTo>
                      <a:pt x="18" y="13"/>
                      <a:pt x="18" y="13"/>
                      <a:pt x="18" y="13"/>
                    </a:cubicBezTo>
                    <a:cubicBezTo>
                      <a:pt x="18" y="13"/>
                      <a:pt x="18" y="13"/>
                      <a:pt x="18" y="13"/>
                    </a:cubicBezTo>
                    <a:cubicBezTo>
                      <a:pt x="18" y="14"/>
                      <a:pt x="18" y="14"/>
                      <a:pt x="18" y="14"/>
                    </a:cubicBezTo>
                    <a:cubicBezTo>
                      <a:pt x="18" y="13"/>
                      <a:pt x="18" y="13"/>
                      <a:pt x="18" y="13"/>
                    </a:cubicBezTo>
                    <a:lnTo>
                      <a:pt x="19" y="15"/>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8" name="Freeform 338"/>
              <p:cNvSpPr>
                <a:spLocks/>
              </p:cNvSpPr>
              <p:nvPr/>
            </p:nvSpPr>
            <p:spPr bwMode="auto">
              <a:xfrm>
                <a:off x="5532438" y="6518276"/>
                <a:ext cx="28575" cy="23813"/>
              </a:xfrm>
              <a:custGeom>
                <a:avLst/>
                <a:gdLst>
                  <a:gd name="T0" fmla="*/ 0 w 7"/>
                  <a:gd name="T1" fmla="*/ 4 h 6"/>
                  <a:gd name="T2" fmla="*/ 6 w 7"/>
                  <a:gd name="T3" fmla="*/ 0 h 6"/>
                  <a:gd name="T4" fmla="*/ 7 w 7"/>
                  <a:gd name="T5" fmla="*/ 2 h 6"/>
                  <a:gd name="T6" fmla="*/ 2 w 7"/>
                  <a:gd name="T7" fmla="*/ 6 h 6"/>
                  <a:gd name="T8" fmla="*/ 0 w 7"/>
                  <a:gd name="T9" fmla="*/ 4 h 6"/>
                </a:gdLst>
                <a:ahLst/>
                <a:cxnLst>
                  <a:cxn ang="0">
                    <a:pos x="T0" y="T1"/>
                  </a:cxn>
                  <a:cxn ang="0">
                    <a:pos x="T2" y="T3"/>
                  </a:cxn>
                  <a:cxn ang="0">
                    <a:pos x="T4" y="T5"/>
                  </a:cxn>
                  <a:cxn ang="0">
                    <a:pos x="T6" y="T7"/>
                  </a:cxn>
                  <a:cxn ang="0">
                    <a:pos x="T8" y="T9"/>
                  </a:cxn>
                </a:cxnLst>
                <a:rect l="0" t="0" r="r" b="b"/>
                <a:pathLst>
                  <a:path w="7" h="6">
                    <a:moveTo>
                      <a:pt x="0" y="4"/>
                    </a:moveTo>
                    <a:cubicBezTo>
                      <a:pt x="2" y="2"/>
                      <a:pt x="4" y="1"/>
                      <a:pt x="6" y="0"/>
                    </a:cubicBezTo>
                    <a:cubicBezTo>
                      <a:pt x="7" y="2"/>
                      <a:pt x="7" y="2"/>
                      <a:pt x="7" y="2"/>
                    </a:cubicBezTo>
                    <a:cubicBezTo>
                      <a:pt x="5" y="3"/>
                      <a:pt x="3" y="4"/>
                      <a:pt x="2" y="6"/>
                    </a:cubicBezTo>
                    <a:lnTo>
                      <a:pt x="0" y="4"/>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19" name="Freeform 339"/>
              <p:cNvSpPr>
                <a:spLocks/>
              </p:cNvSpPr>
              <p:nvPr/>
            </p:nvSpPr>
            <p:spPr bwMode="auto">
              <a:xfrm>
                <a:off x="5473700" y="6626226"/>
                <a:ext cx="15875" cy="23813"/>
              </a:xfrm>
              <a:custGeom>
                <a:avLst/>
                <a:gdLst>
                  <a:gd name="T0" fmla="*/ 0 w 4"/>
                  <a:gd name="T1" fmla="*/ 5 h 6"/>
                  <a:gd name="T2" fmla="*/ 1 w 4"/>
                  <a:gd name="T3" fmla="*/ 0 h 6"/>
                  <a:gd name="T4" fmla="*/ 4 w 4"/>
                  <a:gd name="T5" fmla="*/ 0 h 6"/>
                  <a:gd name="T6" fmla="*/ 3 w 4"/>
                  <a:gd name="T7" fmla="*/ 5 h 6"/>
                  <a:gd name="T8" fmla="*/ 3 w 4"/>
                  <a:gd name="T9" fmla="*/ 5 h 6"/>
                  <a:gd name="T10" fmla="*/ 3 w 4"/>
                  <a:gd name="T11" fmla="*/ 5 h 6"/>
                  <a:gd name="T12" fmla="*/ 0 w 4"/>
                  <a:gd name="T13" fmla="*/ 6 h 6"/>
                  <a:gd name="T14" fmla="*/ 0 w 4"/>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0" y="5"/>
                    </a:moveTo>
                    <a:cubicBezTo>
                      <a:pt x="0" y="3"/>
                      <a:pt x="1" y="1"/>
                      <a:pt x="1" y="0"/>
                    </a:cubicBezTo>
                    <a:cubicBezTo>
                      <a:pt x="4" y="0"/>
                      <a:pt x="4" y="0"/>
                      <a:pt x="4" y="0"/>
                    </a:cubicBezTo>
                    <a:cubicBezTo>
                      <a:pt x="3" y="2"/>
                      <a:pt x="2" y="4"/>
                      <a:pt x="3" y="5"/>
                    </a:cubicBezTo>
                    <a:cubicBezTo>
                      <a:pt x="3" y="5"/>
                      <a:pt x="3" y="5"/>
                      <a:pt x="3" y="5"/>
                    </a:cubicBezTo>
                    <a:cubicBezTo>
                      <a:pt x="3" y="5"/>
                      <a:pt x="3" y="5"/>
                      <a:pt x="3" y="5"/>
                    </a:cubicBezTo>
                    <a:cubicBezTo>
                      <a:pt x="0" y="6"/>
                      <a:pt x="0" y="6"/>
                      <a:pt x="0" y="6"/>
                    </a:cubicBezTo>
                    <a:lnTo>
                      <a:pt x="0" y="5"/>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0" name="Freeform 340"/>
              <p:cNvSpPr>
                <a:spLocks/>
              </p:cNvSpPr>
              <p:nvPr/>
            </p:nvSpPr>
            <p:spPr bwMode="auto">
              <a:xfrm>
                <a:off x="5581650" y="6510338"/>
                <a:ext cx="26988" cy="15875"/>
              </a:xfrm>
              <a:custGeom>
                <a:avLst/>
                <a:gdLst>
                  <a:gd name="T0" fmla="*/ 0 w 7"/>
                  <a:gd name="T1" fmla="*/ 1 h 4"/>
                  <a:gd name="T2" fmla="*/ 7 w 7"/>
                  <a:gd name="T3" fmla="*/ 0 h 4"/>
                  <a:gd name="T4" fmla="*/ 7 w 7"/>
                  <a:gd name="T5" fmla="*/ 3 h 4"/>
                  <a:gd name="T6" fmla="*/ 1 w 7"/>
                  <a:gd name="T7" fmla="*/ 4 h 4"/>
                  <a:gd name="T8" fmla="*/ 0 w 7"/>
                  <a:gd name="T9" fmla="*/ 1 h 4"/>
                </a:gdLst>
                <a:ahLst/>
                <a:cxnLst>
                  <a:cxn ang="0">
                    <a:pos x="T0" y="T1"/>
                  </a:cxn>
                  <a:cxn ang="0">
                    <a:pos x="T2" y="T3"/>
                  </a:cxn>
                  <a:cxn ang="0">
                    <a:pos x="T4" y="T5"/>
                  </a:cxn>
                  <a:cxn ang="0">
                    <a:pos x="T6" y="T7"/>
                  </a:cxn>
                  <a:cxn ang="0">
                    <a:pos x="T8" y="T9"/>
                  </a:cxn>
                </a:cxnLst>
                <a:rect l="0" t="0" r="r" b="b"/>
                <a:pathLst>
                  <a:path w="7" h="4">
                    <a:moveTo>
                      <a:pt x="0" y="1"/>
                    </a:moveTo>
                    <a:cubicBezTo>
                      <a:pt x="2" y="0"/>
                      <a:pt x="5" y="0"/>
                      <a:pt x="7" y="0"/>
                    </a:cubicBezTo>
                    <a:cubicBezTo>
                      <a:pt x="7" y="3"/>
                      <a:pt x="7" y="3"/>
                      <a:pt x="7" y="3"/>
                    </a:cubicBezTo>
                    <a:cubicBezTo>
                      <a:pt x="5" y="3"/>
                      <a:pt x="2" y="3"/>
                      <a:pt x="1" y="4"/>
                    </a:cubicBezTo>
                    <a:lnTo>
                      <a:pt x="0" y="1"/>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1" name="Freeform 341"/>
              <p:cNvSpPr>
                <a:spLocks/>
              </p:cNvSpPr>
              <p:nvPr/>
            </p:nvSpPr>
            <p:spPr bwMode="auto">
              <a:xfrm>
                <a:off x="5648325" y="6513513"/>
                <a:ext cx="23813" cy="15875"/>
              </a:xfrm>
              <a:custGeom>
                <a:avLst/>
                <a:gdLst>
                  <a:gd name="T0" fmla="*/ 0 w 6"/>
                  <a:gd name="T1" fmla="*/ 3 h 4"/>
                  <a:gd name="T2" fmla="*/ 1 w 6"/>
                  <a:gd name="T3" fmla="*/ 0 h 4"/>
                  <a:gd name="T4" fmla="*/ 6 w 6"/>
                  <a:gd name="T5" fmla="*/ 1 h 4"/>
                  <a:gd name="T6" fmla="*/ 5 w 6"/>
                  <a:gd name="T7" fmla="*/ 4 h 4"/>
                  <a:gd name="T8" fmla="*/ 0 w 6"/>
                  <a:gd name="T9" fmla="*/ 3 h 4"/>
                </a:gdLst>
                <a:ahLst/>
                <a:cxnLst>
                  <a:cxn ang="0">
                    <a:pos x="T0" y="T1"/>
                  </a:cxn>
                  <a:cxn ang="0">
                    <a:pos x="T2" y="T3"/>
                  </a:cxn>
                  <a:cxn ang="0">
                    <a:pos x="T4" y="T5"/>
                  </a:cxn>
                  <a:cxn ang="0">
                    <a:pos x="T6" y="T7"/>
                  </a:cxn>
                  <a:cxn ang="0">
                    <a:pos x="T8" y="T9"/>
                  </a:cxn>
                </a:cxnLst>
                <a:rect l="0" t="0" r="r" b="b"/>
                <a:pathLst>
                  <a:path w="6" h="4">
                    <a:moveTo>
                      <a:pt x="0" y="3"/>
                    </a:moveTo>
                    <a:cubicBezTo>
                      <a:pt x="1" y="0"/>
                      <a:pt x="1" y="0"/>
                      <a:pt x="1" y="0"/>
                    </a:cubicBezTo>
                    <a:cubicBezTo>
                      <a:pt x="3" y="1"/>
                      <a:pt x="4" y="1"/>
                      <a:pt x="6" y="1"/>
                    </a:cubicBezTo>
                    <a:cubicBezTo>
                      <a:pt x="5" y="4"/>
                      <a:pt x="5" y="4"/>
                      <a:pt x="5" y="4"/>
                    </a:cubicBezTo>
                    <a:cubicBezTo>
                      <a:pt x="4" y="4"/>
                      <a:pt x="2" y="3"/>
                      <a:pt x="0" y="3"/>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2" name="Freeform 342"/>
              <p:cNvSpPr>
                <a:spLocks/>
              </p:cNvSpPr>
              <p:nvPr/>
            </p:nvSpPr>
            <p:spPr bwMode="auto">
              <a:xfrm>
                <a:off x="5700713" y="6537326"/>
                <a:ext cx="28575" cy="23813"/>
              </a:xfrm>
              <a:custGeom>
                <a:avLst/>
                <a:gdLst>
                  <a:gd name="T0" fmla="*/ 0 w 7"/>
                  <a:gd name="T1" fmla="*/ 2 h 6"/>
                  <a:gd name="T2" fmla="*/ 1 w 7"/>
                  <a:gd name="T3" fmla="*/ 0 h 6"/>
                  <a:gd name="T4" fmla="*/ 7 w 7"/>
                  <a:gd name="T5" fmla="*/ 4 h 6"/>
                  <a:gd name="T6" fmla="*/ 5 w 7"/>
                  <a:gd name="T7" fmla="*/ 6 h 6"/>
                  <a:gd name="T8" fmla="*/ 0 w 7"/>
                  <a:gd name="T9" fmla="*/ 2 h 6"/>
                </a:gdLst>
                <a:ahLst/>
                <a:cxnLst>
                  <a:cxn ang="0">
                    <a:pos x="T0" y="T1"/>
                  </a:cxn>
                  <a:cxn ang="0">
                    <a:pos x="T2" y="T3"/>
                  </a:cxn>
                  <a:cxn ang="0">
                    <a:pos x="T4" y="T5"/>
                  </a:cxn>
                  <a:cxn ang="0">
                    <a:pos x="T6" y="T7"/>
                  </a:cxn>
                  <a:cxn ang="0">
                    <a:pos x="T8" y="T9"/>
                  </a:cxn>
                </a:cxnLst>
                <a:rect l="0" t="0" r="r" b="b"/>
                <a:pathLst>
                  <a:path w="7" h="6">
                    <a:moveTo>
                      <a:pt x="0" y="2"/>
                    </a:moveTo>
                    <a:cubicBezTo>
                      <a:pt x="1" y="0"/>
                      <a:pt x="1" y="0"/>
                      <a:pt x="1" y="0"/>
                    </a:cubicBezTo>
                    <a:cubicBezTo>
                      <a:pt x="3" y="1"/>
                      <a:pt x="5" y="3"/>
                      <a:pt x="7" y="4"/>
                    </a:cubicBezTo>
                    <a:cubicBezTo>
                      <a:pt x="5" y="6"/>
                      <a:pt x="5" y="6"/>
                      <a:pt x="5" y="6"/>
                    </a:cubicBezTo>
                    <a:cubicBezTo>
                      <a:pt x="3" y="5"/>
                      <a:pt x="2" y="3"/>
                      <a:pt x="0"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3" name="Freeform 343"/>
              <p:cNvSpPr>
                <a:spLocks/>
              </p:cNvSpPr>
              <p:nvPr/>
            </p:nvSpPr>
            <p:spPr bwMode="auto">
              <a:xfrm>
                <a:off x="5740400" y="6573838"/>
                <a:ext cx="20638" cy="36513"/>
              </a:xfrm>
              <a:custGeom>
                <a:avLst/>
                <a:gdLst>
                  <a:gd name="T0" fmla="*/ 2 w 5"/>
                  <a:gd name="T1" fmla="*/ 7 h 9"/>
                  <a:gd name="T2" fmla="*/ 1 w 5"/>
                  <a:gd name="T3" fmla="*/ 4 h 9"/>
                  <a:gd name="T4" fmla="*/ 0 w 5"/>
                  <a:gd name="T5" fmla="*/ 1 h 9"/>
                  <a:gd name="T6" fmla="*/ 2 w 5"/>
                  <a:gd name="T7" fmla="*/ 0 h 9"/>
                  <a:gd name="T8" fmla="*/ 3 w 5"/>
                  <a:gd name="T9" fmla="*/ 3 h 9"/>
                  <a:gd name="T10" fmla="*/ 5 w 5"/>
                  <a:gd name="T11" fmla="*/ 6 h 9"/>
                  <a:gd name="T12" fmla="*/ 5 w 5"/>
                  <a:gd name="T13" fmla="*/ 6 h 9"/>
                  <a:gd name="T14" fmla="*/ 4 w 5"/>
                  <a:gd name="T15" fmla="*/ 6 h 9"/>
                  <a:gd name="T16" fmla="*/ 4 w 5"/>
                  <a:gd name="T17" fmla="*/ 9 h 9"/>
                  <a:gd name="T18" fmla="*/ 2 w 5"/>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2" y="7"/>
                    </a:moveTo>
                    <a:cubicBezTo>
                      <a:pt x="1" y="6"/>
                      <a:pt x="1" y="5"/>
                      <a:pt x="1" y="4"/>
                    </a:cubicBezTo>
                    <a:cubicBezTo>
                      <a:pt x="0" y="3"/>
                      <a:pt x="0" y="1"/>
                      <a:pt x="0" y="1"/>
                    </a:cubicBezTo>
                    <a:cubicBezTo>
                      <a:pt x="2" y="0"/>
                      <a:pt x="2" y="0"/>
                      <a:pt x="2" y="0"/>
                    </a:cubicBezTo>
                    <a:cubicBezTo>
                      <a:pt x="3" y="1"/>
                      <a:pt x="3" y="2"/>
                      <a:pt x="3" y="3"/>
                    </a:cubicBezTo>
                    <a:cubicBezTo>
                      <a:pt x="4" y="4"/>
                      <a:pt x="4" y="6"/>
                      <a:pt x="5" y="6"/>
                    </a:cubicBezTo>
                    <a:cubicBezTo>
                      <a:pt x="5" y="6"/>
                      <a:pt x="5" y="6"/>
                      <a:pt x="5" y="6"/>
                    </a:cubicBezTo>
                    <a:cubicBezTo>
                      <a:pt x="4" y="6"/>
                      <a:pt x="4" y="6"/>
                      <a:pt x="4" y="6"/>
                    </a:cubicBezTo>
                    <a:cubicBezTo>
                      <a:pt x="4" y="9"/>
                      <a:pt x="4" y="9"/>
                      <a:pt x="4" y="9"/>
                    </a:cubicBezTo>
                    <a:cubicBezTo>
                      <a:pt x="3" y="8"/>
                      <a:pt x="2" y="7"/>
                      <a:pt x="2" y="7"/>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4" name="Freeform 344"/>
              <p:cNvSpPr>
                <a:spLocks noEditPoints="1"/>
              </p:cNvSpPr>
              <p:nvPr/>
            </p:nvSpPr>
            <p:spPr bwMode="auto">
              <a:xfrm>
                <a:off x="5484813" y="6581776"/>
                <a:ext cx="20638" cy="28575"/>
              </a:xfrm>
              <a:custGeom>
                <a:avLst/>
                <a:gdLst>
                  <a:gd name="T0" fmla="*/ 1 w 5"/>
                  <a:gd name="T1" fmla="*/ 4 h 7"/>
                  <a:gd name="T2" fmla="*/ 1 w 5"/>
                  <a:gd name="T3" fmla="*/ 5 h 7"/>
                  <a:gd name="T4" fmla="*/ 0 w 5"/>
                  <a:gd name="T5" fmla="*/ 4 h 7"/>
                  <a:gd name="T6" fmla="*/ 1 w 5"/>
                  <a:gd name="T7" fmla="*/ 5 h 7"/>
                  <a:gd name="T8" fmla="*/ 0 w 5"/>
                  <a:gd name="T9" fmla="*/ 4 h 7"/>
                  <a:gd name="T10" fmla="*/ 0 w 5"/>
                  <a:gd name="T11" fmla="*/ 4 h 7"/>
                  <a:gd name="T12" fmla="*/ 0 w 5"/>
                  <a:gd name="T13" fmla="*/ 4 h 7"/>
                  <a:gd name="T14" fmla="*/ 0 w 5"/>
                  <a:gd name="T15" fmla="*/ 4 h 7"/>
                  <a:gd name="T16" fmla="*/ 1 w 5"/>
                  <a:gd name="T17" fmla="*/ 3 h 7"/>
                  <a:gd name="T18" fmla="*/ 2 w 5"/>
                  <a:gd name="T19" fmla="*/ 0 h 7"/>
                  <a:gd name="T20" fmla="*/ 3 w 5"/>
                  <a:gd name="T21" fmla="*/ 0 h 7"/>
                  <a:gd name="T22" fmla="*/ 3 w 5"/>
                  <a:gd name="T23" fmla="*/ 0 h 7"/>
                  <a:gd name="T24" fmla="*/ 5 w 5"/>
                  <a:gd name="T25" fmla="*/ 0 h 7"/>
                  <a:gd name="T26" fmla="*/ 5 w 5"/>
                  <a:gd name="T27" fmla="*/ 0 h 7"/>
                  <a:gd name="T28" fmla="*/ 4 w 5"/>
                  <a:gd name="T29" fmla="*/ 1 h 7"/>
                  <a:gd name="T30" fmla="*/ 4 w 5"/>
                  <a:gd name="T31" fmla="*/ 3 h 7"/>
                  <a:gd name="T32" fmla="*/ 3 w 5"/>
                  <a:gd name="T33" fmla="*/ 6 h 7"/>
                  <a:gd name="T34" fmla="*/ 2 w 5"/>
                  <a:gd name="T35" fmla="*/ 6 h 7"/>
                  <a:gd name="T36" fmla="*/ 1 w 5"/>
                  <a:gd name="T37" fmla="*/ 7 h 7"/>
                  <a:gd name="T38" fmla="*/ 1 w 5"/>
                  <a:gd name="T39" fmla="*/ 4 h 7"/>
                  <a:gd name="T40" fmla="*/ 2 w 5"/>
                  <a:gd name="T41" fmla="*/ 0 h 7"/>
                  <a:gd name="T42" fmla="*/ 2 w 5"/>
                  <a:gd name="T4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7">
                    <a:moveTo>
                      <a:pt x="1" y="4"/>
                    </a:moveTo>
                    <a:cubicBezTo>
                      <a:pt x="1" y="5"/>
                      <a:pt x="1" y="5"/>
                      <a:pt x="1" y="5"/>
                    </a:cubicBezTo>
                    <a:cubicBezTo>
                      <a:pt x="0" y="4"/>
                      <a:pt x="0" y="4"/>
                      <a:pt x="0" y="4"/>
                    </a:cubicBezTo>
                    <a:cubicBezTo>
                      <a:pt x="1" y="5"/>
                      <a:pt x="1" y="5"/>
                      <a:pt x="1" y="5"/>
                    </a:cubicBezTo>
                    <a:cubicBezTo>
                      <a:pt x="0" y="4"/>
                      <a:pt x="0" y="4"/>
                      <a:pt x="0" y="4"/>
                    </a:cubicBezTo>
                    <a:cubicBezTo>
                      <a:pt x="0" y="4"/>
                      <a:pt x="0" y="4"/>
                      <a:pt x="0" y="4"/>
                    </a:cubicBezTo>
                    <a:cubicBezTo>
                      <a:pt x="0" y="4"/>
                      <a:pt x="0" y="4"/>
                      <a:pt x="0" y="4"/>
                    </a:cubicBezTo>
                    <a:cubicBezTo>
                      <a:pt x="0" y="4"/>
                      <a:pt x="0" y="4"/>
                      <a:pt x="0" y="4"/>
                    </a:cubicBezTo>
                    <a:cubicBezTo>
                      <a:pt x="1" y="4"/>
                      <a:pt x="1" y="3"/>
                      <a:pt x="1" y="3"/>
                    </a:cubicBezTo>
                    <a:cubicBezTo>
                      <a:pt x="1" y="2"/>
                      <a:pt x="2" y="0"/>
                      <a:pt x="2" y="0"/>
                    </a:cubicBezTo>
                    <a:cubicBezTo>
                      <a:pt x="3" y="0"/>
                      <a:pt x="3" y="0"/>
                      <a:pt x="3" y="0"/>
                    </a:cubicBezTo>
                    <a:cubicBezTo>
                      <a:pt x="3" y="0"/>
                      <a:pt x="3" y="0"/>
                      <a:pt x="3" y="0"/>
                    </a:cubicBezTo>
                    <a:cubicBezTo>
                      <a:pt x="5" y="0"/>
                      <a:pt x="5" y="0"/>
                      <a:pt x="5" y="0"/>
                    </a:cubicBezTo>
                    <a:cubicBezTo>
                      <a:pt x="5" y="0"/>
                      <a:pt x="5" y="0"/>
                      <a:pt x="5" y="0"/>
                    </a:cubicBezTo>
                    <a:cubicBezTo>
                      <a:pt x="5" y="1"/>
                      <a:pt x="5" y="1"/>
                      <a:pt x="4" y="1"/>
                    </a:cubicBezTo>
                    <a:cubicBezTo>
                      <a:pt x="4" y="2"/>
                      <a:pt x="4" y="3"/>
                      <a:pt x="4" y="3"/>
                    </a:cubicBezTo>
                    <a:cubicBezTo>
                      <a:pt x="3" y="4"/>
                      <a:pt x="3" y="5"/>
                      <a:pt x="3" y="6"/>
                    </a:cubicBezTo>
                    <a:cubicBezTo>
                      <a:pt x="2" y="6"/>
                      <a:pt x="2" y="6"/>
                      <a:pt x="2" y="6"/>
                    </a:cubicBezTo>
                    <a:cubicBezTo>
                      <a:pt x="2" y="6"/>
                      <a:pt x="2" y="6"/>
                      <a:pt x="1" y="7"/>
                    </a:cubicBezTo>
                    <a:lnTo>
                      <a:pt x="1" y="4"/>
                    </a:lnTo>
                    <a:close/>
                    <a:moveTo>
                      <a:pt x="2" y="0"/>
                    </a:moveTo>
                    <a:cubicBezTo>
                      <a:pt x="2" y="0"/>
                      <a:pt x="2" y="0"/>
                      <a:pt x="2" y="0"/>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5" name="Freeform 345"/>
              <p:cNvSpPr>
                <a:spLocks/>
              </p:cNvSpPr>
              <p:nvPr/>
            </p:nvSpPr>
            <p:spPr bwMode="auto">
              <a:xfrm>
                <a:off x="5505450" y="6537326"/>
                <a:ext cx="26988" cy="23813"/>
              </a:xfrm>
              <a:custGeom>
                <a:avLst/>
                <a:gdLst>
                  <a:gd name="T0" fmla="*/ 3 w 7"/>
                  <a:gd name="T1" fmla="*/ 6 h 6"/>
                  <a:gd name="T2" fmla="*/ 3 w 7"/>
                  <a:gd name="T3" fmla="*/ 6 h 6"/>
                  <a:gd name="T4" fmla="*/ 0 w 7"/>
                  <a:gd name="T5" fmla="*/ 5 h 6"/>
                  <a:gd name="T6" fmla="*/ 2 w 7"/>
                  <a:gd name="T7" fmla="*/ 2 h 6"/>
                  <a:gd name="T8" fmla="*/ 6 w 7"/>
                  <a:gd name="T9" fmla="*/ 0 h 6"/>
                  <a:gd name="T10" fmla="*/ 7 w 7"/>
                  <a:gd name="T11" fmla="*/ 0 h 6"/>
                  <a:gd name="T12" fmla="*/ 6 w 7"/>
                  <a:gd name="T13" fmla="*/ 3 h 6"/>
                  <a:gd name="T14" fmla="*/ 6 w 7"/>
                  <a:gd name="T15" fmla="*/ 2 h 6"/>
                  <a:gd name="T16" fmla="*/ 6 w 7"/>
                  <a:gd name="T17" fmla="*/ 3 h 6"/>
                  <a:gd name="T18" fmla="*/ 6 w 7"/>
                  <a:gd name="T19" fmla="*/ 3 h 6"/>
                  <a:gd name="T20" fmla="*/ 6 w 7"/>
                  <a:gd name="T21" fmla="*/ 3 h 6"/>
                  <a:gd name="T22" fmla="*/ 5 w 7"/>
                  <a:gd name="T23" fmla="*/ 3 h 6"/>
                  <a:gd name="T24" fmla="*/ 4 w 7"/>
                  <a:gd name="T25" fmla="*/ 4 h 6"/>
                  <a:gd name="T26" fmla="*/ 3 w 7"/>
                  <a:gd name="T27" fmla="*/ 6 h 6"/>
                  <a:gd name="T28" fmla="*/ 3 w 7"/>
                  <a:gd name="T29" fmla="*/ 6 h 6"/>
                  <a:gd name="T30" fmla="*/ 3 w 7"/>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6">
                    <a:moveTo>
                      <a:pt x="3" y="6"/>
                    </a:moveTo>
                    <a:cubicBezTo>
                      <a:pt x="3" y="6"/>
                      <a:pt x="3" y="6"/>
                      <a:pt x="3" y="6"/>
                    </a:cubicBezTo>
                    <a:cubicBezTo>
                      <a:pt x="0" y="5"/>
                      <a:pt x="0" y="5"/>
                      <a:pt x="0" y="5"/>
                    </a:cubicBezTo>
                    <a:cubicBezTo>
                      <a:pt x="0" y="4"/>
                      <a:pt x="1" y="3"/>
                      <a:pt x="2" y="2"/>
                    </a:cubicBezTo>
                    <a:cubicBezTo>
                      <a:pt x="4" y="1"/>
                      <a:pt x="5" y="0"/>
                      <a:pt x="6" y="0"/>
                    </a:cubicBezTo>
                    <a:cubicBezTo>
                      <a:pt x="7" y="0"/>
                      <a:pt x="7" y="0"/>
                      <a:pt x="7" y="0"/>
                    </a:cubicBezTo>
                    <a:cubicBezTo>
                      <a:pt x="6" y="3"/>
                      <a:pt x="6" y="3"/>
                      <a:pt x="6" y="3"/>
                    </a:cubicBezTo>
                    <a:cubicBezTo>
                      <a:pt x="6" y="2"/>
                      <a:pt x="6" y="2"/>
                      <a:pt x="6" y="2"/>
                    </a:cubicBezTo>
                    <a:cubicBezTo>
                      <a:pt x="6" y="3"/>
                      <a:pt x="6" y="3"/>
                      <a:pt x="6" y="3"/>
                    </a:cubicBezTo>
                    <a:cubicBezTo>
                      <a:pt x="6" y="3"/>
                      <a:pt x="6" y="3"/>
                      <a:pt x="6" y="3"/>
                    </a:cubicBezTo>
                    <a:cubicBezTo>
                      <a:pt x="6" y="3"/>
                      <a:pt x="6" y="3"/>
                      <a:pt x="6" y="3"/>
                    </a:cubicBezTo>
                    <a:cubicBezTo>
                      <a:pt x="5" y="3"/>
                      <a:pt x="5" y="3"/>
                      <a:pt x="5" y="3"/>
                    </a:cubicBezTo>
                    <a:cubicBezTo>
                      <a:pt x="5" y="3"/>
                      <a:pt x="5" y="4"/>
                      <a:pt x="4" y="4"/>
                    </a:cubicBezTo>
                    <a:cubicBezTo>
                      <a:pt x="4" y="5"/>
                      <a:pt x="3" y="5"/>
                      <a:pt x="3" y="6"/>
                    </a:cubicBezTo>
                    <a:cubicBezTo>
                      <a:pt x="3" y="6"/>
                      <a:pt x="3" y="6"/>
                      <a:pt x="3" y="6"/>
                    </a:cubicBezTo>
                    <a:cubicBezTo>
                      <a:pt x="3" y="6"/>
                      <a:pt x="3" y="6"/>
                      <a:pt x="3" y="6"/>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6" name="Freeform 346"/>
              <p:cNvSpPr>
                <a:spLocks/>
              </p:cNvSpPr>
              <p:nvPr/>
            </p:nvSpPr>
            <p:spPr bwMode="auto">
              <a:xfrm>
                <a:off x="5756275" y="6626226"/>
                <a:ext cx="20638" cy="23813"/>
              </a:xfrm>
              <a:custGeom>
                <a:avLst/>
                <a:gdLst>
                  <a:gd name="T0" fmla="*/ 0 w 5"/>
                  <a:gd name="T1" fmla="*/ 0 h 6"/>
                  <a:gd name="T2" fmla="*/ 3 w 5"/>
                  <a:gd name="T3" fmla="*/ 0 h 6"/>
                  <a:gd name="T4" fmla="*/ 5 w 5"/>
                  <a:gd name="T5" fmla="*/ 5 h 6"/>
                  <a:gd name="T6" fmla="*/ 3 w 5"/>
                  <a:gd name="T7" fmla="*/ 6 h 6"/>
                  <a:gd name="T8" fmla="*/ 0 w 5"/>
                  <a:gd name="T9" fmla="*/ 0 h 6"/>
                </a:gdLst>
                <a:ahLst/>
                <a:cxnLst>
                  <a:cxn ang="0">
                    <a:pos x="T0" y="T1"/>
                  </a:cxn>
                  <a:cxn ang="0">
                    <a:pos x="T2" y="T3"/>
                  </a:cxn>
                  <a:cxn ang="0">
                    <a:pos x="T4" y="T5"/>
                  </a:cxn>
                  <a:cxn ang="0">
                    <a:pos x="T6" y="T7"/>
                  </a:cxn>
                  <a:cxn ang="0">
                    <a:pos x="T8" y="T9"/>
                  </a:cxn>
                </a:cxnLst>
                <a:rect l="0" t="0" r="r" b="b"/>
                <a:pathLst>
                  <a:path w="5" h="6">
                    <a:moveTo>
                      <a:pt x="0" y="0"/>
                    </a:moveTo>
                    <a:cubicBezTo>
                      <a:pt x="3" y="0"/>
                      <a:pt x="3" y="0"/>
                      <a:pt x="3" y="0"/>
                    </a:cubicBezTo>
                    <a:cubicBezTo>
                      <a:pt x="3" y="1"/>
                      <a:pt x="4" y="3"/>
                      <a:pt x="5" y="5"/>
                    </a:cubicBezTo>
                    <a:cubicBezTo>
                      <a:pt x="3" y="6"/>
                      <a:pt x="3" y="6"/>
                      <a:pt x="3" y="6"/>
                    </a:cubicBezTo>
                    <a:cubicBezTo>
                      <a:pt x="1" y="4"/>
                      <a:pt x="0" y="2"/>
                      <a:pt x="0" y="0"/>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7" name="Freeform 347"/>
              <p:cNvSpPr>
                <a:spLocks noEditPoints="1"/>
              </p:cNvSpPr>
              <p:nvPr/>
            </p:nvSpPr>
            <p:spPr bwMode="auto">
              <a:xfrm>
                <a:off x="5792788" y="6665913"/>
                <a:ext cx="39688" cy="20638"/>
              </a:xfrm>
              <a:custGeom>
                <a:avLst/>
                <a:gdLst>
                  <a:gd name="T0" fmla="*/ 0 w 10"/>
                  <a:gd name="T1" fmla="*/ 2 h 5"/>
                  <a:gd name="T2" fmla="*/ 2 w 10"/>
                  <a:gd name="T3" fmla="*/ 0 h 5"/>
                  <a:gd name="T4" fmla="*/ 9 w 10"/>
                  <a:gd name="T5" fmla="*/ 2 h 5"/>
                  <a:gd name="T6" fmla="*/ 9 w 10"/>
                  <a:gd name="T7" fmla="*/ 2 h 5"/>
                  <a:gd name="T8" fmla="*/ 10 w 10"/>
                  <a:gd name="T9" fmla="*/ 5 h 5"/>
                  <a:gd name="T10" fmla="*/ 9 w 10"/>
                  <a:gd name="T11" fmla="*/ 5 h 5"/>
                  <a:gd name="T12" fmla="*/ 0 w 10"/>
                  <a:gd name="T13" fmla="*/ 2 h 5"/>
                  <a:gd name="T14" fmla="*/ 0 w 10"/>
                  <a:gd name="T15" fmla="*/ 2 h 5"/>
                  <a:gd name="T16" fmla="*/ 0 w 10"/>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0" y="2"/>
                    </a:moveTo>
                    <a:cubicBezTo>
                      <a:pt x="2" y="0"/>
                      <a:pt x="2" y="0"/>
                      <a:pt x="2" y="0"/>
                    </a:cubicBezTo>
                    <a:cubicBezTo>
                      <a:pt x="3" y="0"/>
                      <a:pt x="7" y="3"/>
                      <a:pt x="9" y="2"/>
                    </a:cubicBezTo>
                    <a:cubicBezTo>
                      <a:pt x="9" y="2"/>
                      <a:pt x="9" y="2"/>
                      <a:pt x="9" y="2"/>
                    </a:cubicBezTo>
                    <a:cubicBezTo>
                      <a:pt x="10" y="5"/>
                      <a:pt x="10" y="5"/>
                      <a:pt x="10" y="5"/>
                    </a:cubicBezTo>
                    <a:cubicBezTo>
                      <a:pt x="9" y="5"/>
                      <a:pt x="9" y="5"/>
                      <a:pt x="9" y="5"/>
                    </a:cubicBezTo>
                    <a:cubicBezTo>
                      <a:pt x="6" y="5"/>
                      <a:pt x="2" y="3"/>
                      <a:pt x="0" y="2"/>
                    </a:cubicBezTo>
                    <a:close/>
                    <a:moveTo>
                      <a:pt x="0" y="2"/>
                    </a:moveTo>
                    <a:cubicBezTo>
                      <a:pt x="0" y="2"/>
                      <a:pt x="0" y="2"/>
                      <a:pt x="0"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8" name="Freeform 348"/>
              <p:cNvSpPr>
                <a:spLocks/>
              </p:cNvSpPr>
              <p:nvPr/>
            </p:nvSpPr>
            <p:spPr bwMode="auto">
              <a:xfrm>
                <a:off x="5856288" y="6681788"/>
                <a:ext cx="36513" cy="15875"/>
              </a:xfrm>
              <a:custGeom>
                <a:avLst/>
                <a:gdLst>
                  <a:gd name="T0" fmla="*/ 0 w 9"/>
                  <a:gd name="T1" fmla="*/ 3 h 4"/>
                  <a:gd name="T2" fmla="*/ 0 w 9"/>
                  <a:gd name="T3" fmla="*/ 0 h 4"/>
                  <a:gd name="T4" fmla="*/ 8 w 9"/>
                  <a:gd name="T5" fmla="*/ 1 h 4"/>
                  <a:gd name="T6" fmla="*/ 8 w 9"/>
                  <a:gd name="T7" fmla="*/ 1 h 4"/>
                  <a:gd name="T8" fmla="*/ 9 w 9"/>
                  <a:gd name="T9" fmla="*/ 4 h 4"/>
                  <a:gd name="T10" fmla="*/ 8 w 9"/>
                  <a:gd name="T11" fmla="*/ 4 h 4"/>
                  <a:gd name="T12" fmla="*/ 0 w 9"/>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0" y="3"/>
                    </a:moveTo>
                    <a:cubicBezTo>
                      <a:pt x="0" y="0"/>
                      <a:pt x="0" y="0"/>
                      <a:pt x="0" y="0"/>
                    </a:cubicBezTo>
                    <a:cubicBezTo>
                      <a:pt x="2" y="0"/>
                      <a:pt x="6" y="1"/>
                      <a:pt x="8" y="1"/>
                    </a:cubicBezTo>
                    <a:cubicBezTo>
                      <a:pt x="8" y="1"/>
                      <a:pt x="8" y="1"/>
                      <a:pt x="8" y="1"/>
                    </a:cubicBezTo>
                    <a:cubicBezTo>
                      <a:pt x="9" y="4"/>
                      <a:pt x="9" y="4"/>
                      <a:pt x="9" y="4"/>
                    </a:cubicBezTo>
                    <a:cubicBezTo>
                      <a:pt x="8" y="4"/>
                      <a:pt x="8" y="4"/>
                      <a:pt x="8" y="4"/>
                    </a:cubicBezTo>
                    <a:cubicBezTo>
                      <a:pt x="5" y="4"/>
                      <a:pt x="1" y="3"/>
                      <a:pt x="0" y="3"/>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9" name="Freeform 349"/>
              <p:cNvSpPr>
                <a:spLocks/>
              </p:cNvSpPr>
              <p:nvPr/>
            </p:nvSpPr>
            <p:spPr bwMode="auto">
              <a:xfrm>
                <a:off x="5927725" y="6686551"/>
                <a:ext cx="36513" cy="15875"/>
              </a:xfrm>
              <a:custGeom>
                <a:avLst/>
                <a:gdLst>
                  <a:gd name="T0" fmla="*/ 0 w 9"/>
                  <a:gd name="T1" fmla="*/ 4 h 4"/>
                  <a:gd name="T2" fmla="*/ 0 w 9"/>
                  <a:gd name="T3" fmla="*/ 4 h 4"/>
                  <a:gd name="T4" fmla="*/ 0 w 9"/>
                  <a:gd name="T5" fmla="*/ 1 h 4"/>
                  <a:gd name="T6" fmla="*/ 1 w 9"/>
                  <a:gd name="T7" fmla="*/ 1 h 4"/>
                  <a:gd name="T8" fmla="*/ 9 w 9"/>
                  <a:gd name="T9" fmla="*/ 0 h 4"/>
                  <a:gd name="T10" fmla="*/ 9 w 9"/>
                  <a:gd name="T11" fmla="*/ 3 h 4"/>
                  <a:gd name="T12" fmla="*/ 1 w 9"/>
                  <a:gd name="T13" fmla="*/ 4 h 4"/>
                  <a:gd name="T14" fmla="*/ 0 w 9"/>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0" y="4"/>
                    </a:moveTo>
                    <a:cubicBezTo>
                      <a:pt x="0" y="4"/>
                      <a:pt x="0" y="4"/>
                      <a:pt x="0" y="4"/>
                    </a:cubicBezTo>
                    <a:cubicBezTo>
                      <a:pt x="0" y="1"/>
                      <a:pt x="0" y="1"/>
                      <a:pt x="0" y="1"/>
                    </a:cubicBezTo>
                    <a:cubicBezTo>
                      <a:pt x="1" y="1"/>
                      <a:pt x="1" y="1"/>
                      <a:pt x="1" y="1"/>
                    </a:cubicBezTo>
                    <a:cubicBezTo>
                      <a:pt x="3" y="1"/>
                      <a:pt x="8" y="0"/>
                      <a:pt x="9" y="0"/>
                    </a:cubicBezTo>
                    <a:cubicBezTo>
                      <a:pt x="9" y="3"/>
                      <a:pt x="9" y="3"/>
                      <a:pt x="9" y="3"/>
                    </a:cubicBezTo>
                    <a:cubicBezTo>
                      <a:pt x="8" y="3"/>
                      <a:pt x="4" y="4"/>
                      <a:pt x="1" y="4"/>
                    </a:cubicBezTo>
                    <a:cubicBezTo>
                      <a:pt x="1" y="4"/>
                      <a:pt x="0" y="4"/>
                      <a:pt x="0" y="4"/>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0" name="Freeform 350"/>
              <p:cNvSpPr>
                <a:spLocks/>
              </p:cNvSpPr>
              <p:nvPr/>
            </p:nvSpPr>
            <p:spPr bwMode="auto">
              <a:xfrm>
                <a:off x="6003925" y="6686551"/>
                <a:ext cx="39688" cy="15875"/>
              </a:xfrm>
              <a:custGeom>
                <a:avLst/>
                <a:gdLst>
                  <a:gd name="T0" fmla="*/ 0 w 10"/>
                  <a:gd name="T1" fmla="*/ 1 h 4"/>
                  <a:gd name="T2" fmla="*/ 10 w 10"/>
                  <a:gd name="T3" fmla="*/ 0 h 4"/>
                  <a:gd name="T4" fmla="*/ 10 w 10"/>
                  <a:gd name="T5" fmla="*/ 0 h 4"/>
                  <a:gd name="T6" fmla="*/ 10 w 10"/>
                  <a:gd name="T7" fmla="*/ 3 h 4"/>
                  <a:gd name="T8" fmla="*/ 10 w 10"/>
                  <a:gd name="T9" fmla="*/ 3 h 4"/>
                  <a:gd name="T10" fmla="*/ 0 w 10"/>
                  <a:gd name="T11" fmla="*/ 4 h 4"/>
                  <a:gd name="T12" fmla="*/ 0 w 10"/>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0" y="1"/>
                    </a:moveTo>
                    <a:cubicBezTo>
                      <a:pt x="3" y="1"/>
                      <a:pt x="6" y="0"/>
                      <a:pt x="10" y="0"/>
                    </a:cubicBezTo>
                    <a:cubicBezTo>
                      <a:pt x="10" y="0"/>
                      <a:pt x="10" y="0"/>
                      <a:pt x="10" y="0"/>
                    </a:cubicBezTo>
                    <a:cubicBezTo>
                      <a:pt x="10" y="3"/>
                      <a:pt x="10" y="3"/>
                      <a:pt x="10" y="3"/>
                    </a:cubicBezTo>
                    <a:cubicBezTo>
                      <a:pt x="10" y="3"/>
                      <a:pt x="10" y="3"/>
                      <a:pt x="10" y="3"/>
                    </a:cubicBezTo>
                    <a:cubicBezTo>
                      <a:pt x="7" y="3"/>
                      <a:pt x="3" y="4"/>
                      <a:pt x="0" y="4"/>
                    </a:cubicBezTo>
                    <a:lnTo>
                      <a:pt x="0" y="1"/>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1" name="Freeform 351"/>
              <p:cNvSpPr>
                <a:spLocks/>
              </p:cNvSpPr>
              <p:nvPr/>
            </p:nvSpPr>
            <p:spPr bwMode="auto">
              <a:xfrm>
                <a:off x="6059488" y="6670676"/>
                <a:ext cx="31750" cy="19050"/>
              </a:xfrm>
              <a:custGeom>
                <a:avLst/>
                <a:gdLst>
                  <a:gd name="T0" fmla="*/ 0 w 8"/>
                  <a:gd name="T1" fmla="*/ 2 h 5"/>
                  <a:gd name="T2" fmla="*/ 7 w 8"/>
                  <a:gd name="T3" fmla="*/ 0 h 5"/>
                  <a:gd name="T4" fmla="*/ 8 w 8"/>
                  <a:gd name="T5" fmla="*/ 2 h 5"/>
                  <a:gd name="T6" fmla="*/ 1 w 8"/>
                  <a:gd name="T7" fmla="*/ 5 h 5"/>
                  <a:gd name="T8" fmla="*/ 0 w 8"/>
                  <a:gd name="T9" fmla="*/ 2 h 5"/>
                </a:gdLst>
                <a:ahLst/>
                <a:cxnLst>
                  <a:cxn ang="0">
                    <a:pos x="T0" y="T1"/>
                  </a:cxn>
                  <a:cxn ang="0">
                    <a:pos x="T2" y="T3"/>
                  </a:cxn>
                  <a:cxn ang="0">
                    <a:pos x="T4" y="T5"/>
                  </a:cxn>
                  <a:cxn ang="0">
                    <a:pos x="T6" y="T7"/>
                  </a:cxn>
                  <a:cxn ang="0">
                    <a:pos x="T8" y="T9"/>
                  </a:cxn>
                </a:cxnLst>
                <a:rect l="0" t="0" r="r" b="b"/>
                <a:pathLst>
                  <a:path w="8" h="5">
                    <a:moveTo>
                      <a:pt x="0" y="2"/>
                    </a:moveTo>
                    <a:cubicBezTo>
                      <a:pt x="3" y="2"/>
                      <a:pt x="5" y="1"/>
                      <a:pt x="7" y="0"/>
                    </a:cubicBezTo>
                    <a:cubicBezTo>
                      <a:pt x="8" y="2"/>
                      <a:pt x="8" y="2"/>
                      <a:pt x="8" y="2"/>
                    </a:cubicBezTo>
                    <a:cubicBezTo>
                      <a:pt x="6" y="3"/>
                      <a:pt x="4" y="4"/>
                      <a:pt x="1" y="5"/>
                    </a:cubicBezTo>
                    <a:lnTo>
                      <a:pt x="0" y="2"/>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2" name="Freeform 352"/>
              <p:cNvSpPr>
                <a:spLocks/>
              </p:cNvSpPr>
              <p:nvPr/>
            </p:nvSpPr>
            <p:spPr bwMode="auto">
              <a:xfrm>
                <a:off x="6099175" y="6626226"/>
                <a:ext cx="28575" cy="36513"/>
              </a:xfrm>
              <a:custGeom>
                <a:avLst/>
                <a:gdLst>
                  <a:gd name="T0" fmla="*/ 0 w 7"/>
                  <a:gd name="T1" fmla="*/ 8 h 9"/>
                  <a:gd name="T2" fmla="*/ 5 w 7"/>
                  <a:gd name="T3" fmla="*/ 0 h 9"/>
                  <a:gd name="T4" fmla="*/ 7 w 7"/>
                  <a:gd name="T5" fmla="*/ 2 h 9"/>
                  <a:gd name="T6" fmla="*/ 2 w 7"/>
                  <a:gd name="T7" fmla="*/ 9 h 9"/>
                  <a:gd name="T8" fmla="*/ 0 w 7"/>
                  <a:gd name="T9" fmla="*/ 8 h 9"/>
                </a:gdLst>
                <a:ahLst/>
                <a:cxnLst>
                  <a:cxn ang="0">
                    <a:pos x="T0" y="T1"/>
                  </a:cxn>
                  <a:cxn ang="0">
                    <a:pos x="T2" y="T3"/>
                  </a:cxn>
                  <a:cxn ang="0">
                    <a:pos x="T4" y="T5"/>
                  </a:cxn>
                  <a:cxn ang="0">
                    <a:pos x="T6" y="T7"/>
                  </a:cxn>
                  <a:cxn ang="0">
                    <a:pos x="T8" y="T9"/>
                  </a:cxn>
                </a:cxnLst>
                <a:rect l="0" t="0" r="r" b="b"/>
                <a:pathLst>
                  <a:path w="7" h="9">
                    <a:moveTo>
                      <a:pt x="0" y="8"/>
                    </a:moveTo>
                    <a:cubicBezTo>
                      <a:pt x="1" y="5"/>
                      <a:pt x="3" y="3"/>
                      <a:pt x="5" y="0"/>
                    </a:cubicBezTo>
                    <a:cubicBezTo>
                      <a:pt x="7" y="2"/>
                      <a:pt x="7" y="2"/>
                      <a:pt x="7" y="2"/>
                    </a:cubicBezTo>
                    <a:cubicBezTo>
                      <a:pt x="5" y="4"/>
                      <a:pt x="4" y="7"/>
                      <a:pt x="2" y="9"/>
                    </a:cubicBezTo>
                    <a:lnTo>
                      <a:pt x="0" y="8"/>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3" name="Freeform 353"/>
              <p:cNvSpPr>
                <a:spLocks/>
              </p:cNvSpPr>
              <p:nvPr/>
            </p:nvSpPr>
            <p:spPr bwMode="auto">
              <a:xfrm>
                <a:off x="6135688" y="6570663"/>
                <a:ext cx="20638" cy="23813"/>
              </a:xfrm>
              <a:custGeom>
                <a:avLst/>
                <a:gdLst>
                  <a:gd name="T0" fmla="*/ 0 w 5"/>
                  <a:gd name="T1" fmla="*/ 5 h 6"/>
                  <a:gd name="T2" fmla="*/ 2 w 5"/>
                  <a:gd name="T3" fmla="*/ 2 h 6"/>
                  <a:gd name="T4" fmla="*/ 3 w 5"/>
                  <a:gd name="T5" fmla="*/ 0 h 6"/>
                  <a:gd name="T6" fmla="*/ 5 w 5"/>
                  <a:gd name="T7" fmla="*/ 0 h 6"/>
                  <a:gd name="T8" fmla="*/ 4 w 5"/>
                  <a:gd name="T9" fmla="*/ 3 h 6"/>
                  <a:gd name="T10" fmla="*/ 2 w 5"/>
                  <a:gd name="T11" fmla="*/ 6 h 6"/>
                  <a:gd name="T12" fmla="*/ 0 w 5"/>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0" y="5"/>
                    </a:moveTo>
                    <a:cubicBezTo>
                      <a:pt x="0" y="3"/>
                      <a:pt x="1" y="3"/>
                      <a:pt x="2" y="2"/>
                    </a:cubicBezTo>
                    <a:cubicBezTo>
                      <a:pt x="2" y="1"/>
                      <a:pt x="3" y="0"/>
                      <a:pt x="3" y="0"/>
                    </a:cubicBezTo>
                    <a:cubicBezTo>
                      <a:pt x="5" y="0"/>
                      <a:pt x="5" y="0"/>
                      <a:pt x="5" y="0"/>
                    </a:cubicBezTo>
                    <a:cubicBezTo>
                      <a:pt x="5" y="2"/>
                      <a:pt x="4" y="3"/>
                      <a:pt x="4" y="3"/>
                    </a:cubicBezTo>
                    <a:cubicBezTo>
                      <a:pt x="3" y="4"/>
                      <a:pt x="2" y="5"/>
                      <a:pt x="2" y="6"/>
                    </a:cubicBezTo>
                    <a:lnTo>
                      <a:pt x="0" y="5"/>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4" name="Freeform 354"/>
              <p:cNvSpPr>
                <a:spLocks/>
              </p:cNvSpPr>
              <p:nvPr/>
            </p:nvSpPr>
            <p:spPr bwMode="auto">
              <a:xfrm>
                <a:off x="6172200" y="6529388"/>
                <a:ext cx="31750" cy="23813"/>
              </a:xfrm>
              <a:custGeom>
                <a:avLst/>
                <a:gdLst>
                  <a:gd name="T0" fmla="*/ 0 w 8"/>
                  <a:gd name="T1" fmla="*/ 4 h 6"/>
                  <a:gd name="T2" fmla="*/ 7 w 8"/>
                  <a:gd name="T3" fmla="*/ 0 h 6"/>
                  <a:gd name="T4" fmla="*/ 8 w 8"/>
                  <a:gd name="T5" fmla="*/ 3 h 6"/>
                  <a:gd name="T6" fmla="*/ 1 w 8"/>
                  <a:gd name="T7" fmla="*/ 6 h 6"/>
                  <a:gd name="T8" fmla="*/ 0 w 8"/>
                  <a:gd name="T9" fmla="*/ 4 h 6"/>
                </a:gdLst>
                <a:ahLst/>
                <a:cxnLst>
                  <a:cxn ang="0">
                    <a:pos x="T0" y="T1"/>
                  </a:cxn>
                  <a:cxn ang="0">
                    <a:pos x="T2" y="T3"/>
                  </a:cxn>
                  <a:cxn ang="0">
                    <a:pos x="T4" y="T5"/>
                  </a:cxn>
                  <a:cxn ang="0">
                    <a:pos x="T6" y="T7"/>
                  </a:cxn>
                  <a:cxn ang="0">
                    <a:pos x="T8" y="T9"/>
                  </a:cxn>
                </a:cxnLst>
                <a:rect l="0" t="0" r="r" b="b"/>
                <a:pathLst>
                  <a:path w="8" h="6">
                    <a:moveTo>
                      <a:pt x="0" y="4"/>
                    </a:moveTo>
                    <a:cubicBezTo>
                      <a:pt x="2" y="2"/>
                      <a:pt x="4" y="1"/>
                      <a:pt x="7" y="0"/>
                    </a:cubicBezTo>
                    <a:cubicBezTo>
                      <a:pt x="8" y="3"/>
                      <a:pt x="8" y="3"/>
                      <a:pt x="8" y="3"/>
                    </a:cubicBezTo>
                    <a:cubicBezTo>
                      <a:pt x="5" y="4"/>
                      <a:pt x="3" y="5"/>
                      <a:pt x="1" y="6"/>
                    </a:cubicBezTo>
                    <a:lnTo>
                      <a:pt x="0" y="4"/>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5" name="Freeform 355"/>
              <p:cNvSpPr>
                <a:spLocks/>
              </p:cNvSpPr>
              <p:nvPr/>
            </p:nvSpPr>
            <p:spPr bwMode="auto">
              <a:xfrm>
                <a:off x="6211888" y="6513513"/>
                <a:ext cx="36513" cy="20638"/>
              </a:xfrm>
              <a:custGeom>
                <a:avLst/>
                <a:gdLst>
                  <a:gd name="T0" fmla="*/ 0 w 9"/>
                  <a:gd name="T1" fmla="*/ 4 h 5"/>
                  <a:gd name="T2" fmla="*/ 1 w 9"/>
                  <a:gd name="T3" fmla="*/ 2 h 5"/>
                  <a:gd name="T4" fmla="*/ 1 w 9"/>
                  <a:gd name="T5" fmla="*/ 2 h 5"/>
                  <a:gd name="T6" fmla="*/ 8 w 9"/>
                  <a:gd name="T7" fmla="*/ 0 h 5"/>
                  <a:gd name="T8" fmla="*/ 9 w 9"/>
                  <a:gd name="T9" fmla="*/ 0 h 5"/>
                  <a:gd name="T10" fmla="*/ 8 w 9"/>
                  <a:gd name="T11" fmla="*/ 3 h 5"/>
                  <a:gd name="T12" fmla="*/ 8 w 9"/>
                  <a:gd name="T13" fmla="*/ 3 h 5"/>
                  <a:gd name="T14" fmla="*/ 8 w 9"/>
                  <a:gd name="T15" fmla="*/ 3 h 5"/>
                  <a:gd name="T16" fmla="*/ 1 w 9"/>
                  <a:gd name="T17" fmla="*/ 5 h 5"/>
                  <a:gd name="T18" fmla="*/ 0 w 9"/>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4"/>
                    </a:moveTo>
                    <a:cubicBezTo>
                      <a:pt x="1" y="2"/>
                      <a:pt x="1" y="2"/>
                      <a:pt x="1" y="2"/>
                    </a:cubicBezTo>
                    <a:cubicBezTo>
                      <a:pt x="1" y="2"/>
                      <a:pt x="1" y="2"/>
                      <a:pt x="1" y="2"/>
                    </a:cubicBezTo>
                    <a:cubicBezTo>
                      <a:pt x="3" y="2"/>
                      <a:pt x="6" y="0"/>
                      <a:pt x="8" y="0"/>
                    </a:cubicBezTo>
                    <a:cubicBezTo>
                      <a:pt x="9" y="0"/>
                      <a:pt x="9" y="0"/>
                      <a:pt x="9" y="0"/>
                    </a:cubicBezTo>
                    <a:cubicBezTo>
                      <a:pt x="8" y="3"/>
                      <a:pt x="8" y="3"/>
                      <a:pt x="8" y="3"/>
                    </a:cubicBezTo>
                    <a:cubicBezTo>
                      <a:pt x="8" y="3"/>
                      <a:pt x="8" y="3"/>
                      <a:pt x="8" y="3"/>
                    </a:cubicBezTo>
                    <a:cubicBezTo>
                      <a:pt x="8" y="3"/>
                      <a:pt x="8" y="3"/>
                      <a:pt x="8" y="3"/>
                    </a:cubicBezTo>
                    <a:cubicBezTo>
                      <a:pt x="7" y="3"/>
                      <a:pt x="4" y="4"/>
                      <a:pt x="1" y="5"/>
                    </a:cubicBezTo>
                    <a:lnTo>
                      <a:pt x="0" y="4"/>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6" name="Freeform 356"/>
              <p:cNvSpPr>
                <a:spLocks/>
              </p:cNvSpPr>
              <p:nvPr/>
            </p:nvSpPr>
            <p:spPr bwMode="auto">
              <a:xfrm>
                <a:off x="6283325" y="6518276"/>
                <a:ext cx="28575" cy="23813"/>
              </a:xfrm>
              <a:custGeom>
                <a:avLst/>
                <a:gdLst>
                  <a:gd name="T0" fmla="*/ 2 w 7"/>
                  <a:gd name="T1" fmla="*/ 2 h 6"/>
                  <a:gd name="T2" fmla="*/ 2 w 7"/>
                  <a:gd name="T3" fmla="*/ 2 h 6"/>
                  <a:gd name="T4" fmla="*/ 0 w 7"/>
                  <a:gd name="T5" fmla="*/ 2 h 6"/>
                  <a:gd name="T6" fmla="*/ 0 w 7"/>
                  <a:gd name="T7" fmla="*/ 2 h 6"/>
                  <a:gd name="T8" fmla="*/ 0 w 7"/>
                  <a:gd name="T9" fmla="*/ 0 h 6"/>
                  <a:gd name="T10" fmla="*/ 2 w 7"/>
                  <a:gd name="T11" fmla="*/ 0 h 6"/>
                  <a:gd name="T12" fmla="*/ 4 w 7"/>
                  <a:gd name="T13" fmla="*/ 1 h 6"/>
                  <a:gd name="T14" fmla="*/ 7 w 7"/>
                  <a:gd name="T15" fmla="*/ 4 h 6"/>
                  <a:gd name="T16" fmla="*/ 5 w 7"/>
                  <a:gd name="T17" fmla="*/ 6 h 6"/>
                  <a:gd name="T18" fmla="*/ 2 w 7"/>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2" y="2"/>
                    </a:moveTo>
                    <a:cubicBezTo>
                      <a:pt x="2" y="2"/>
                      <a:pt x="2" y="2"/>
                      <a:pt x="2" y="2"/>
                    </a:cubicBezTo>
                    <a:cubicBezTo>
                      <a:pt x="0" y="2"/>
                      <a:pt x="0" y="2"/>
                      <a:pt x="0" y="2"/>
                    </a:cubicBezTo>
                    <a:cubicBezTo>
                      <a:pt x="0" y="2"/>
                      <a:pt x="0" y="2"/>
                      <a:pt x="0" y="2"/>
                    </a:cubicBezTo>
                    <a:cubicBezTo>
                      <a:pt x="0" y="1"/>
                      <a:pt x="0" y="1"/>
                      <a:pt x="0" y="0"/>
                    </a:cubicBezTo>
                    <a:cubicBezTo>
                      <a:pt x="1" y="0"/>
                      <a:pt x="1" y="0"/>
                      <a:pt x="2" y="0"/>
                    </a:cubicBezTo>
                    <a:cubicBezTo>
                      <a:pt x="3" y="0"/>
                      <a:pt x="3" y="0"/>
                      <a:pt x="4" y="1"/>
                    </a:cubicBezTo>
                    <a:cubicBezTo>
                      <a:pt x="5" y="2"/>
                      <a:pt x="6" y="2"/>
                      <a:pt x="7" y="4"/>
                    </a:cubicBezTo>
                    <a:cubicBezTo>
                      <a:pt x="5" y="6"/>
                      <a:pt x="5" y="6"/>
                      <a:pt x="5" y="6"/>
                    </a:cubicBezTo>
                    <a:cubicBezTo>
                      <a:pt x="3" y="3"/>
                      <a:pt x="2" y="2"/>
                      <a:pt x="2"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7" name="Freeform 357"/>
              <p:cNvSpPr>
                <a:spLocks/>
              </p:cNvSpPr>
              <p:nvPr/>
            </p:nvSpPr>
            <p:spPr bwMode="auto">
              <a:xfrm>
                <a:off x="6319838" y="6542088"/>
                <a:ext cx="23813" cy="23813"/>
              </a:xfrm>
              <a:custGeom>
                <a:avLst/>
                <a:gdLst>
                  <a:gd name="T0" fmla="*/ 3 w 6"/>
                  <a:gd name="T1" fmla="*/ 5 h 6"/>
                  <a:gd name="T2" fmla="*/ 4 w 6"/>
                  <a:gd name="T3" fmla="*/ 5 h 6"/>
                  <a:gd name="T4" fmla="*/ 3 w 6"/>
                  <a:gd name="T5" fmla="*/ 5 h 6"/>
                  <a:gd name="T6" fmla="*/ 3 w 6"/>
                  <a:gd name="T7" fmla="*/ 5 h 6"/>
                  <a:gd name="T8" fmla="*/ 3 w 6"/>
                  <a:gd name="T9" fmla="*/ 5 h 6"/>
                  <a:gd name="T10" fmla="*/ 2 w 6"/>
                  <a:gd name="T11" fmla="*/ 4 h 6"/>
                  <a:gd name="T12" fmla="*/ 0 w 6"/>
                  <a:gd name="T13" fmla="*/ 2 h 6"/>
                  <a:gd name="T14" fmla="*/ 0 w 6"/>
                  <a:gd name="T15" fmla="*/ 2 h 6"/>
                  <a:gd name="T16" fmla="*/ 2 w 6"/>
                  <a:gd name="T17" fmla="*/ 0 h 6"/>
                  <a:gd name="T18" fmla="*/ 4 w 6"/>
                  <a:gd name="T19" fmla="*/ 2 h 6"/>
                  <a:gd name="T20" fmla="*/ 6 w 6"/>
                  <a:gd name="T21" fmla="*/ 5 h 6"/>
                  <a:gd name="T22" fmla="*/ 6 w 6"/>
                  <a:gd name="T23" fmla="*/ 6 h 6"/>
                  <a:gd name="T24" fmla="*/ 3 w 6"/>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6">
                    <a:moveTo>
                      <a:pt x="3" y="5"/>
                    </a:moveTo>
                    <a:cubicBezTo>
                      <a:pt x="4" y="5"/>
                      <a:pt x="4" y="5"/>
                      <a:pt x="4" y="5"/>
                    </a:cubicBezTo>
                    <a:cubicBezTo>
                      <a:pt x="3" y="5"/>
                      <a:pt x="3" y="5"/>
                      <a:pt x="3" y="5"/>
                    </a:cubicBezTo>
                    <a:cubicBezTo>
                      <a:pt x="3" y="5"/>
                      <a:pt x="3" y="5"/>
                      <a:pt x="3" y="5"/>
                    </a:cubicBezTo>
                    <a:cubicBezTo>
                      <a:pt x="3" y="5"/>
                      <a:pt x="3" y="5"/>
                      <a:pt x="3" y="5"/>
                    </a:cubicBezTo>
                    <a:cubicBezTo>
                      <a:pt x="3" y="5"/>
                      <a:pt x="3" y="4"/>
                      <a:pt x="2" y="4"/>
                    </a:cubicBezTo>
                    <a:cubicBezTo>
                      <a:pt x="2" y="3"/>
                      <a:pt x="1" y="3"/>
                      <a:pt x="0" y="2"/>
                    </a:cubicBezTo>
                    <a:cubicBezTo>
                      <a:pt x="0" y="2"/>
                      <a:pt x="0" y="2"/>
                      <a:pt x="0" y="2"/>
                    </a:cubicBezTo>
                    <a:cubicBezTo>
                      <a:pt x="2" y="0"/>
                      <a:pt x="2" y="0"/>
                      <a:pt x="2" y="0"/>
                    </a:cubicBezTo>
                    <a:cubicBezTo>
                      <a:pt x="2" y="1"/>
                      <a:pt x="3" y="1"/>
                      <a:pt x="4" y="2"/>
                    </a:cubicBezTo>
                    <a:cubicBezTo>
                      <a:pt x="5" y="3"/>
                      <a:pt x="6" y="3"/>
                      <a:pt x="6" y="5"/>
                    </a:cubicBezTo>
                    <a:cubicBezTo>
                      <a:pt x="6" y="6"/>
                      <a:pt x="6" y="6"/>
                      <a:pt x="6" y="6"/>
                    </a:cubicBezTo>
                    <a:lnTo>
                      <a:pt x="3" y="5"/>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8" name="Freeform 358"/>
              <p:cNvSpPr>
                <a:spLocks/>
              </p:cNvSpPr>
              <p:nvPr/>
            </p:nvSpPr>
            <p:spPr bwMode="auto">
              <a:xfrm>
                <a:off x="6343650" y="6573838"/>
                <a:ext cx="23813" cy="23813"/>
              </a:xfrm>
              <a:custGeom>
                <a:avLst/>
                <a:gdLst>
                  <a:gd name="T0" fmla="*/ 3 w 6"/>
                  <a:gd name="T1" fmla="*/ 4 h 6"/>
                  <a:gd name="T2" fmla="*/ 0 w 6"/>
                  <a:gd name="T3" fmla="*/ 1 h 6"/>
                  <a:gd name="T4" fmla="*/ 3 w 6"/>
                  <a:gd name="T5" fmla="*/ 0 h 6"/>
                  <a:gd name="T6" fmla="*/ 3 w 6"/>
                  <a:gd name="T7" fmla="*/ 0 h 6"/>
                  <a:gd name="T8" fmla="*/ 4 w 6"/>
                  <a:gd name="T9" fmla="*/ 1 h 6"/>
                  <a:gd name="T10" fmla="*/ 5 w 6"/>
                  <a:gd name="T11" fmla="*/ 2 h 6"/>
                  <a:gd name="T12" fmla="*/ 6 w 6"/>
                  <a:gd name="T13" fmla="*/ 4 h 6"/>
                  <a:gd name="T14" fmla="*/ 5 w 6"/>
                  <a:gd name="T15" fmla="*/ 6 h 6"/>
                  <a:gd name="T16" fmla="*/ 3 w 6"/>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4"/>
                    </a:moveTo>
                    <a:cubicBezTo>
                      <a:pt x="2" y="3"/>
                      <a:pt x="1" y="2"/>
                      <a:pt x="0" y="1"/>
                    </a:cubicBezTo>
                    <a:cubicBezTo>
                      <a:pt x="3" y="0"/>
                      <a:pt x="3" y="0"/>
                      <a:pt x="3" y="0"/>
                    </a:cubicBezTo>
                    <a:cubicBezTo>
                      <a:pt x="3" y="0"/>
                      <a:pt x="3" y="0"/>
                      <a:pt x="3" y="0"/>
                    </a:cubicBezTo>
                    <a:cubicBezTo>
                      <a:pt x="4" y="1"/>
                      <a:pt x="4" y="1"/>
                      <a:pt x="4" y="1"/>
                    </a:cubicBezTo>
                    <a:cubicBezTo>
                      <a:pt x="4" y="1"/>
                      <a:pt x="4" y="2"/>
                      <a:pt x="5" y="2"/>
                    </a:cubicBezTo>
                    <a:cubicBezTo>
                      <a:pt x="5" y="3"/>
                      <a:pt x="6" y="4"/>
                      <a:pt x="6" y="4"/>
                    </a:cubicBezTo>
                    <a:cubicBezTo>
                      <a:pt x="5" y="6"/>
                      <a:pt x="5" y="6"/>
                      <a:pt x="5" y="6"/>
                    </a:cubicBezTo>
                    <a:cubicBezTo>
                      <a:pt x="4" y="6"/>
                      <a:pt x="3" y="5"/>
                      <a:pt x="3" y="4"/>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9" name="Freeform 359"/>
              <p:cNvSpPr>
                <a:spLocks/>
              </p:cNvSpPr>
              <p:nvPr/>
            </p:nvSpPr>
            <p:spPr bwMode="auto">
              <a:xfrm>
                <a:off x="6370638" y="6610351"/>
                <a:ext cx="17463" cy="23813"/>
              </a:xfrm>
              <a:custGeom>
                <a:avLst/>
                <a:gdLst>
                  <a:gd name="T0" fmla="*/ 0 w 4"/>
                  <a:gd name="T1" fmla="*/ 0 h 6"/>
                  <a:gd name="T2" fmla="*/ 3 w 4"/>
                  <a:gd name="T3" fmla="*/ 0 h 6"/>
                  <a:gd name="T4" fmla="*/ 4 w 4"/>
                  <a:gd name="T5" fmla="*/ 4 h 6"/>
                  <a:gd name="T6" fmla="*/ 2 w 4"/>
                  <a:gd name="T7" fmla="*/ 6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3" y="0"/>
                      <a:pt x="3" y="0"/>
                      <a:pt x="3" y="0"/>
                    </a:cubicBezTo>
                    <a:cubicBezTo>
                      <a:pt x="3" y="1"/>
                      <a:pt x="4" y="3"/>
                      <a:pt x="4" y="4"/>
                    </a:cubicBezTo>
                    <a:cubicBezTo>
                      <a:pt x="2" y="6"/>
                      <a:pt x="2" y="6"/>
                      <a:pt x="2" y="6"/>
                    </a:cubicBezTo>
                    <a:cubicBezTo>
                      <a:pt x="1" y="4"/>
                      <a:pt x="0" y="2"/>
                      <a:pt x="0" y="0"/>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0" name="Freeform 360"/>
              <p:cNvSpPr>
                <a:spLocks noEditPoints="1"/>
              </p:cNvSpPr>
              <p:nvPr/>
            </p:nvSpPr>
            <p:spPr bwMode="auto">
              <a:xfrm>
                <a:off x="6396038" y="6645276"/>
                <a:ext cx="11113" cy="33338"/>
              </a:xfrm>
              <a:custGeom>
                <a:avLst/>
                <a:gdLst>
                  <a:gd name="T0" fmla="*/ 0 w 3"/>
                  <a:gd name="T1" fmla="*/ 7 h 8"/>
                  <a:gd name="T2" fmla="*/ 0 w 3"/>
                  <a:gd name="T3" fmla="*/ 7 h 8"/>
                  <a:gd name="T4" fmla="*/ 0 w 3"/>
                  <a:gd name="T5" fmla="*/ 7 h 8"/>
                  <a:gd name="T6" fmla="*/ 0 w 3"/>
                  <a:gd name="T7" fmla="*/ 7 h 8"/>
                  <a:gd name="T8" fmla="*/ 0 w 3"/>
                  <a:gd name="T9" fmla="*/ 7 h 8"/>
                  <a:gd name="T10" fmla="*/ 0 w 3"/>
                  <a:gd name="T11" fmla="*/ 6 h 8"/>
                  <a:gd name="T12" fmla="*/ 0 w 3"/>
                  <a:gd name="T13" fmla="*/ 2 h 8"/>
                  <a:gd name="T14" fmla="*/ 0 w 3"/>
                  <a:gd name="T15" fmla="*/ 1 h 8"/>
                  <a:gd name="T16" fmla="*/ 0 w 3"/>
                  <a:gd name="T17" fmla="*/ 1 h 8"/>
                  <a:gd name="T18" fmla="*/ 0 w 3"/>
                  <a:gd name="T19" fmla="*/ 2 h 8"/>
                  <a:gd name="T20" fmla="*/ 1 w 3"/>
                  <a:gd name="T21" fmla="*/ 2 h 8"/>
                  <a:gd name="T22" fmla="*/ 1 w 3"/>
                  <a:gd name="T23" fmla="*/ 1 h 8"/>
                  <a:gd name="T24" fmla="*/ 0 w 3"/>
                  <a:gd name="T25" fmla="*/ 1 h 8"/>
                  <a:gd name="T26" fmla="*/ 0 w 3"/>
                  <a:gd name="T27" fmla="*/ 1 h 8"/>
                  <a:gd name="T28" fmla="*/ 0 w 3"/>
                  <a:gd name="T29" fmla="*/ 0 h 8"/>
                  <a:gd name="T30" fmla="*/ 1 w 3"/>
                  <a:gd name="T31" fmla="*/ 0 h 8"/>
                  <a:gd name="T32" fmla="*/ 2 w 3"/>
                  <a:gd name="T33" fmla="*/ 0 h 8"/>
                  <a:gd name="T34" fmla="*/ 3 w 3"/>
                  <a:gd name="T35" fmla="*/ 1 h 8"/>
                  <a:gd name="T36" fmla="*/ 3 w 3"/>
                  <a:gd name="T37" fmla="*/ 1 h 8"/>
                  <a:gd name="T38" fmla="*/ 3 w 3"/>
                  <a:gd name="T39" fmla="*/ 1 h 8"/>
                  <a:gd name="T40" fmla="*/ 3 w 3"/>
                  <a:gd name="T41" fmla="*/ 1 h 8"/>
                  <a:gd name="T42" fmla="*/ 3 w 3"/>
                  <a:gd name="T43" fmla="*/ 1 h 8"/>
                  <a:gd name="T44" fmla="*/ 3 w 3"/>
                  <a:gd name="T45" fmla="*/ 1 h 8"/>
                  <a:gd name="T46" fmla="*/ 3 w 3"/>
                  <a:gd name="T47" fmla="*/ 1 h 8"/>
                  <a:gd name="T48" fmla="*/ 3 w 3"/>
                  <a:gd name="T49" fmla="*/ 1 h 8"/>
                  <a:gd name="T50" fmla="*/ 3 w 3"/>
                  <a:gd name="T51" fmla="*/ 1 h 8"/>
                  <a:gd name="T52" fmla="*/ 3 w 3"/>
                  <a:gd name="T53" fmla="*/ 2 h 8"/>
                  <a:gd name="T54" fmla="*/ 3 w 3"/>
                  <a:gd name="T55" fmla="*/ 6 h 8"/>
                  <a:gd name="T56" fmla="*/ 3 w 3"/>
                  <a:gd name="T57" fmla="*/ 7 h 8"/>
                  <a:gd name="T58" fmla="*/ 1 w 3"/>
                  <a:gd name="T59" fmla="*/ 7 h 8"/>
                  <a:gd name="T60" fmla="*/ 1 w 3"/>
                  <a:gd name="T61" fmla="*/ 7 h 8"/>
                  <a:gd name="T62" fmla="*/ 1 w 3"/>
                  <a:gd name="T63" fmla="*/ 7 h 8"/>
                  <a:gd name="T64" fmla="*/ 0 w 3"/>
                  <a:gd name="T65" fmla="*/ 8 h 8"/>
                  <a:gd name="T66" fmla="*/ 0 w 3"/>
                  <a:gd name="T67" fmla="*/ 7 h 8"/>
                  <a:gd name="T68" fmla="*/ 0 w 3"/>
                  <a:gd name="T69" fmla="*/ 1 h 8"/>
                  <a:gd name="T70" fmla="*/ 0 w 3"/>
                  <a:gd name="T7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 h="8">
                    <a:moveTo>
                      <a:pt x="0" y="7"/>
                    </a:move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0" y="5"/>
                      <a:pt x="0" y="3"/>
                      <a:pt x="0" y="2"/>
                    </a:cubicBezTo>
                    <a:cubicBezTo>
                      <a:pt x="0" y="1"/>
                      <a:pt x="0" y="1"/>
                      <a:pt x="0" y="1"/>
                    </a:cubicBezTo>
                    <a:cubicBezTo>
                      <a:pt x="0" y="1"/>
                      <a:pt x="0" y="1"/>
                      <a:pt x="0" y="1"/>
                    </a:cubicBezTo>
                    <a:cubicBezTo>
                      <a:pt x="0" y="1"/>
                      <a:pt x="0" y="1"/>
                      <a:pt x="0" y="2"/>
                    </a:cubicBezTo>
                    <a:cubicBezTo>
                      <a:pt x="0" y="2"/>
                      <a:pt x="1" y="2"/>
                      <a:pt x="1" y="2"/>
                    </a:cubicBezTo>
                    <a:cubicBezTo>
                      <a:pt x="1" y="1"/>
                      <a:pt x="1" y="1"/>
                      <a:pt x="1" y="1"/>
                    </a:cubicBezTo>
                    <a:cubicBezTo>
                      <a:pt x="0" y="1"/>
                      <a:pt x="0" y="1"/>
                      <a:pt x="0" y="1"/>
                    </a:cubicBezTo>
                    <a:cubicBezTo>
                      <a:pt x="0" y="1"/>
                      <a:pt x="0" y="1"/>
                      <a:pt x="0" y="1"/>
                    </a:cubicBezTo>
                    <a:cubicBezTo>
                      <a:pt x="0" y="0"/>
                      <a:pt x="0" y="0"/>
                      <a:pt x="0" y="0"/>
                    </a:cubicBezTo>
                    <a:cubicBezTo>
                      <a:pt x="1" y="0"/>
                      <a:pt x="1" y="0"/>
                      <a:pt x="1" y="0"/>
                    </a:cubicBezTo>
                    <a:cubicBezTo>
                      <a:pt x="2" y="0"/>
                      <a:pt x="2" y="0"/>
                      <a:pt x="2" y="0"/>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2"/>
                      <a:pt x="3" y="2"/>
                      <a:pt x="3" y="2"/>
                    </a:cubicBezTo>
                    <a:cubicBezTo>
                      <a:pt x="3" y="3"/>
                      <a:pt x="3" y="5"/>
                      <a:pt x="3" y="6"/>
                    </a:cubicBezTo>
                    <a:cubicBezTo>
                      <a:pt x="3" y="7"/>
                      <a:pt x="3" y="7"/>
                      <a:pt x="3" y="7"/>
                    </a:cubicBezTo>
                    <a:cubicBezTo>
                      <a:pt x="1" y="7"/>
                      <a:pt x="1" y="7"/>
                      <a:pt x="1" y="7"/>
                    </a:cubicBezTo>
                    <a:cubicBezTo>
                      <a:pt x="1" y="7"/>
                      <a:pt x="1" y="7"/>
                      <a:pt x="1" y="7"/>
                    </a:cubicBezTo>
                    <a:cubicBezTo>
                      <a:pt x="1" y="7"/>
                      <a:pt x="1" y="7"/>
                      <a:pt x="1" y="7"/>
                    </a:cubicBezTo>
                    <a:cubicBezTo>
                      <a:pt x="0" y="8"/>
                      <a:pt x="0" y="8"/>
                      <a:pt x="0" y="8"/>
                    </a:cubicBezTo>
                    <a:cubicBezTo>
                      <a:pt x="0" y="7"/>
                      <a:pt x="0" y="7"/>
                      <a:pt x="0" y="7"/>
                    </a:cubicBezTo>
                    <a:close/>
                    <a:moveTo>
                      <a:pt x="0" y="1"/>
                    </a:moveTo>
                    <a:cubicBezTo>
                      <a:pt x="0" y="1"/>
                      <a:pt x="0" y="1"/>
                      <a:pt x="0" y="1"/>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1" name="Freeform 361"/>
              <p:cNvSpPr>
                <a:spLocks/>
              </p:cNvSpPr>
              <p:nvPr/>
            </p:nvSpPr>
            <p:spPr bwMode="auto">
              <a:xfrm>
                <a:off x="6391275" y="6689726"/>
                <a:ext cx="15875" cy="20638"/>
              </a:xfrm>
              <a:custGeom>
                <a:avLst/>
                <a:gdLst>
                  <a:gd name="T0" fmla="*/ 0 w 4"/>
                  <a:gd name="T1" fmla="*/ 4 h 5"/>
                  <a:gd name="T2" fmla="*/ 1 w 4"/>
                  <a:gd name="T3" fmla="*/ 1 h 5"/>
                  <a:gd name="T4" fmla="*/ 1 w 4"/>
                  <a:gd name="T5" fmla="*/ 0 h 5"/>
                  <a:gd name="T6" fmla="*/ 1 w 4"/>
                  <a:gd name="T7" fmla="*/ 0 h 5"/>
                  <a:gd name="T8" fmla="*/ 4 w 4"/>
                  <a:gd name="T9" fmla="*/ 0 h 5"/>
                  <a:gd name="T10" fmla="*/ 4 w 4"/>
                  <a:gd name="T11" fmla="*/ 1 h 5"/>
                  <a:gd name="T12" fmla="*/ 3 w 4"/>
                  <a:gd name="T13" fmla="*/ 5 h 5"/>
                  <a:gd name="T14" fmla="*/ 0 w 4"/>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4"/>
                    </a:moveTo>
                    <a:cubicBezTo>
                      <a:pt x="1" y="3"/>
                      <a:pt x="1" y="2"/>
                      <a:pt x="1" y="1"/>
                    </a:cubicBezTo>
                    <a:cubicBezTo>
                      <a:pt x="1" y="0"/>
                      <a:pt x="1" y="0"/>
                      <a:pt x="1" y="0"/>
                    </a:cubicBezTo>
                    <a:cubicBezTo>
                      <a:pt x="1" y="0"/>
                      <a:pt x="1" y="0"/>
                      <a:pt x="1" y="0"/>
                    </a:cubicBezTo>
                    <a:cubicBezTo>
                      <a:pt x="4" y="0"/>
                      <a:pt x="4" y="0"/>
                      <a:pt x="4" y="0"/>
                    </a:cubicBezTo>
                    <a:cubicBezTo>
                      <a:pt x="4" y="0"/>
                      <a:pt x="4" y="0"/>
                      <a:pt x="4" y="1"/>
                    </a:cubicBezTo>
                    <a:cubicBezTo>
                      <a:pt x="4" y="2"/>
                      <a:pt x="3" y="4"/>
                      <a:pt x="3" y="5"/>
                    </a:cubicBezTo>
                    <a:lnTo>
                      <a:pt x="0" y="4"/>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2" name="Freeform 362"/>
              <p:cNvSpPr>
                <a:spLocks/>
              </p:cNvSpPr>
              <p:nvPr/>
            </p:nvSpPr>
            <p:spPr bwMode="auto">
              <a:xfrm>
                <a:off x="5832475" y="5992813"/>
                <a:ext cx="15875" cy="20638"/>
              </a:xfrm>
              <a:custGeom>
                <a:avLst/>
                <a:gdLst>
                  <a:gd name="T0" fmla="*/ 2 w 4"/>
                  <a:gd name="T1" fmla="*/ 5 h 5"/>
                  <a:gd name="T2" fmla="*/ 2 w 4"/>
                  <a:gd name="T3" fmla="*/ 5 h 5"/>
                  <a:gd name="T4" fmla="*/ 1 w 4"/>
                  <a:gd name="T5" fmla="*/ 4 h 5"/>
                  <a:gd name="T6" fmla="*/ 1 w 4"/>
                  <a:gd name="T7" fmla="*/ 4 h 5"/>
                  <a:gd name="T8" fmla="*/ 0 w 4"/>
                  <a:gd name="T9" fmla="*/ 2 h 5"/>
                  <a:gd name="T10" fmla="*/ 0 w 4"/>
                  <a:gd name="T11" fmla="*/ 2 h 5"/>
                  <a:gd name="T12" fmla="*/ 1 w 4"/>
                  <a:gd name="T13" fmla="*/ 1 h 5"/>
                  <a:gd name="T14" fmla="*/ 1 w 4"/>
                  <a:gd name="T15" fmla="*/ 0 h 5"/>
                  <a:gd name="T16" fmla="*/ 2 w 4"/>
                  <a:gd name="T17" fmla="*/ 0 h 5"/>
                  <a:gd name="T18" fmla="*/ 2 w 4"/>
                  <a:gd name="T19" fmla="*/ 1 h 5"/>
                  <a:gd name="T20" fmla="*/ 3 w 4"/>
                  <a:gd name="T21" fmla="*/ 1 h 5"/>
                  <a:gd name="T22" fmla="*/ 4 w 4"/>
                  <a:gd name="T23" fmla="*/ 3 h 5"/>
                  <a:gd name="T24" fmla="*/ 4 w 4"/>
                  <a:gd name="T25" fmla="*/ 4 h 5"/>
                  <a:gd name="T26" fmla="*/ 2 w 4"/>
                  <a:gd name="T27" fmla="*/ 5 h 5"/>
                  <a:gd name="T28" fmla="*/ 2 w 4"/>
                  <a:gd name="T29" fmla="*/ 4 h 5"/>
                  <a:gd name="T30" fmla="*/ 2 w 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2" y="5"/>
                    </a:moveTo>
                    <a:cubicBezTo>
                      <a:pt x="2" y="5"/>
                      <a:pt x="2" y="5"/>
                      <a:pt x="2" y="5"/>
                    </a:cubicBezTo>
                    <a:cubicBezTo>
                      <a:pt x="1" y="4"/>
                      <a:pt x="1" y="4"/>
                      <a:pt x="1" y="4"/>
                    </a:cubicBezTo>
                    <a:cubicBezTo>
                      <a:pt x="1" y="4"/>
                      <a:pt x="1" y="4"/>
                      <a:pt x="1" y="4"/>
                    </a:cubicBezTo>
                    <a:cubicBezTo>
                      <a:pt x="1" y="3"/>
                      <a:pt x="0" y="2"/>
                      <a:pt x="0" y="2"/>
                    </a:cubicBezTo>
                    <a:cubicBezTo>
                      <a:pt x="0" y="2"/>
                      <a:pt x="0" y="2"/>
                      <a:pt x="0" y="2"/>
                    </a:cubicBezTo>
                    <a:cubicBezTo>
                      <a:pt x="1" y="1"/>
                      <a:pt x="1" y="1"/>
                      <a:pt x="1" y="1"/>
                    </a:cubicBezTo>
                    <a:cubicBezTo>
                      <a:pt x="1" y="0"/>
                      <a:pt x="1" y="0"/>
                      <a:pt x="1" y="0"/>
                    </a:cubicBezTo>
                    <a:cubicBezTo>
                      <a:pt x="2" y="0"/>
                      <a:pt x="2" y="0"/>
                      <a:pt x="2" y="0"/>
                    </a:cubicBezTo>
                    <a:cubicBezTo>
                      <a:pt x="2" y="1"/>
                      <a:pt x="2" y="1"/>
                      <a:pt x="2" y="1"/>
                    </a:cubicBezTo>
                    <a:cubicBezTo>
                      <a:pt x="3" y="1"/>
                      <a:pt x="3" y="1"/>
                      <a:pt x="3" y="1"/>
                    </a:cubicBezTo>
                    <a:cubicBezTo>
                      <a:pt x="3" y="2"/>
                      <a:pt x="3" y="2"/>
                      <a:pt x="4" y="3"/>
                    </a:cubicBezTo>
                    <a:cubicBezTo>
                      <a:pt x="4" y="3"/>
                      <a:pt x="4" y="4"/>
                      <a:pt x="4" y="4"/>
                    </a:cubicBezTo>
                    <a:cubicBezTo>
                      <a:pt x="2" y="5"/>
                      <a:pt x="2" y="5"/>
                      <a:pt x="2" y="5"/>
                    </a:cubicBezTo>
                    <a:cubicBezTo>
                      <a:pt x="2" y="4"/>
                      <a:pt x="2" y="4"/>
                      <a:pt x="2" y="4"/>
                    </a:cubicBezTo>
                    <a:lnTo>
                      <a:pt x="2" y="5"/>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3" name="Freeform 363"/>
              <p:cNvSpPr>
                <a:spLocks/>
              </p:cNvSpPr>
              <p:nvPr/>
            </p:nvSpPr>
            <p:spPr bwMode="auto">
              <a:xfrm>
                <a:off x="5848350" y="6029326"/>
                <a:ext cx="12700" cy="28575"/>
              </a:xfrm>
              <a:custGeom>
                <a:avLst/>
                <a:gdLst>
                  <a:gd name="T0" fmla="*/ 0 w 3"/>
                  <a:gd name="T1" fmla="*/ 1 h 7"/>
                  <a:gd name="T2" fmla="*/ 0 w 3"/>
                  <a:gd name="T3" fmla="*/ 0 h 7"/>
                  <a:gd name="T4" fmla="*/ 2 w 3"/>
                  <a:gd name="T5" fmla="*/ 1 h 7"/>
                  <a:gd name="T6" fmla="*/ 2 w 3"/>
                  <a:gd name="T7" fmla="*/ 1 h 7"/>
                  <a:gd name="T8" fmla="*/ 3 w 3"/>
                  <a:gd name="T9" fmla="*/ 7 h 7"/>
                  <a:gd name="T10" fmla="*/ 1 w 3"/>
                  <a:gd name="T11" fmla="*/ 7 h 7"/>
                  <a:gd name="T12" fmla="*/ 0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0" y="1"/>
                    </a:moveTo>
                    <a:cubicBezTo>
                      <a:pt x="0" y="0"/>
                      <a:pt x="0" y="0"/>
                      <a:pt x="0" y="0"/>
                    </a:cubicBezTo>
                    <a:cubicBezTo>
                      <a:pt x="2" y="1"/>
                      <a:pt x="2" y="1"/>
                      <a:pt x="2" y="1"/>
                    </a:cubicBezTo>
                    <a:cubicBezTo>
                      <a:pt x="2" y="1"/>
                      <a:pt x="2" y="1"/>
                      <a:pt x="2" y="1"/>
                    </a:cubicBezTo>
                    <a:cubicBezTo>
                      <a:pt x="2" y="2"/>
                      <a:pt x="3" y="4"/>
                      <a:pt x="3" y="7"/>
                    </a:cubicBezTo>
                    <a:cubicBezTo>
                      <a:pt x="1" y="7"/>
                      <a:pt x="1" y="7"/>
                      <a:pt x="1" y="7"/>
                    </a:cubicBezTo>
                    <a:cubicBezTo>
                      <a:pt x="0" y="5"/>
                      <a:pt x="0" y="3"/>
                      <a:pt x="0" y="1"/>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4" name="Freeform 364"/>
              <p:cNvSpPr>
                <a:spLocks noEditPoints="1"/>
              </p:cNvSpPr>
              <p:nvPr/>
            </p:nvSpPr>
            <p:spPr bwMode="auto">
              <a:xfrm>
                <a:off x="5856288" y="6076951"/>
                <a:ext cx="15875" cy="31750"/>
              </a:xfrm>
              <a:custGeom>
                <a:avLst/>
                <a:gdLst>
                  <a:gd name="T0" fmla="*/ 0 w 4"/>
                  <a:gd name="T1" fmla="*/ 0 h 8"/>
                  <a:gd name="T2" fmla="*/ 3 w 4"/>
                  <a:gd name="T3" fmla="*/ 0 h 8"/>
                  <a:gd name="T4" fmla="*/ 4 w 4"/>
                  <a:gd name="T5" fmla="*/ 8 h 8"/>
                  <a:gd name="T6" fmla="*/ 1 w 4"/>
                  <a:gd name="T7" fmla="*/ 8 h 8"/>
                  <a:gd name="T8" fmla="*/ 0 w 4"/>
                  <a:gd name="T9" fmla="*/ 0 h 8"/>
                  <a:gd name="T10" fmla="*/ 0 w 4"/>
                  <a:gd name="T11" fmla="*/ 0 h 8"/>
                  <a:gd name="T12" fmla="*/ 0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0" y="0"/>
                    </a:moveTo>
                    <a:cubicBezTo>
                      <a:pt x="3" y="0"/>
                      <a:pt x="3" y="0"/>
                      <a:pt x="3" y="0"/>
                    </a:cubicBezTo>
                    <a:cubicBezTo>
                      <a:pt x="3" y="2"/>
                      <a:pt x="4" y="5"/>
                      <a:pt x="4" y="8"/>
                    </a:cubicBezTo>
                    <a:cubicBezTo>
                      <a:pt x="1" y="8"/>
                      <a:pt x="1" y="8"/>
                      <a:pt x="1" y="8"/>
                    </a:cubicBezTo>
                    <a:cubicBezTo>
                      <a:pt x="1" y="5"/>
                      <a:pt x="0" y="3"/>
                      <a:pt x="0" y="0"/>
                    </a:cubicBezTo>
                    <a:close/>
                    <a:moveTo>
                      <a:pt x="0" y="0"/>
                    </a:moveTo>
                    <a:cubicBezTo>
                      <a:pt x="0" y="0"/>
                      <a:pt x="0" y="0"/>
                      <a:pt x="0" y="0"/>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5" name="Freeform 365"/>
              <p:cNvSpPr>
                <a:spLocks/>
              </p:cNvSpPr>
              <p:nvPr/>
            </p:nvSpPr>
            <p:spPr bwMode="auto">
              <a:xfrm>
                <a:off x="5864225" y="6134101"/>
                <a:ext cx="15875" cy="26988"/>
              </a:xfrm>
              <a:custGeom>
                <a:avLst/>
                <a:gdLst>
                  <a:gd name="T0" fmla="*/ 1 w 4"/>
                  <a:gd name="T1" fmla="*/ 6 h 7"/>
                  <a:gd name="T2" fmla="*/ 0 w 4"/>
                  <a:gd name="T3" fmla="*/ 0 h 7"/>
                  <a:gd name="T4" fmla="*/ 3 w 4"/>
                  <a:gd name="T5" fmla="*/ 0 h 7"/>
                  <a:gd name="T6" fmla="*/ 4 w 4"/>
                  <a:gd name="T7" fmla="*/ 6 h 7"/>
                  <a:gd name="T8" fmla="*/ 4 w 4"/>
                  <a:gd name="T9" fmla="*/ 6 h 7"/>
                  <a:gd name="T10" fmla="*/ 4 w 4"/>
                  <a:gd name="T11" fmla="*/ 7 h 7"/>
                  <a:gd name="T12" fmla="*/ 2 w 4"/>
                  <a:gd name="T13" fmla="*/ 6 h 7"/>
                  <a:gd name="T14" fmla="*/ 2 w 4"/>
                  <a:gd name="T15" fmla="*/ 6 h 7"/>
                  <a:gd name="T16" fmla="*/ 1 w 4"/>
                  <a:gd name="T17" fmla="*/ 7 h 7"/>
                  <a:gd name="T18" fmla="*/ 1 w 4"/>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7">
                    <a:moveTo>
                      <a:pt x="1" y="6"/>
                    </a:moveTo>
                    <a:cubicBezTo>
                      <a:pt x="1" y="4"/>
                      <a:pt x="0" y="2"/>
                      <a:pt x="0" y="0"/>
                    </a:cubicBezTo>
                    <a:cubicBezTo>
                      <a:pt x="3" y="0"/>
                      <a:pt x="3" y="0"/>
                      <a:pt x="3" y="0"/>
                    </a:cubicBezTo>
                    <a:cubicBezTo>
                      <a:pt x="3" y="2"/>
                      <a:pt x="4" y="4"/>
                      <a:pt x="4" y="6"/>
                    </a:cubicBezTo>
                    <a:cubicBezTo>
                      <a:pt x="4" y="6"/>
                      <a:pt x="4" y="6"/>
                      <a:pt x="4" y="6"/>
                    </a:cubicBezTo>
                    <a:cubicBezTo>
                      <a:pt x="4" y="7"/>
                      <a:pt x="4" y="7"/>
                      <a:pt x="4" y="7"/>
                    </a:cubicBezTo>
                    <a:cubicBezTo>
                      <a:pt x="2" y="6"/>
                      <a:pt x="2" y="6"/>
                      <a:pt x="2" y="6"/>
                    </a:cubicBezTo>
                    <a:cubicBezTo>
                      <a:pt x="2" y="6"/>
                      <a:pt x="2" y="6"/>
                      <a:pt x="2" y="6"/>
                    </a:cubicBezTo>
                    <a:cubicBezTo>
                      <a:pt x="1" y="7"/>
                      <a:pt x="1" y="7"/>
                      <a:pt x="1" y="7"/>
                    </a:cubicBezTo>
                    <a:lnTo>
                      <a:pt x="1" y="6"/>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6" name="Freeform 366"/>
              <p:cNvSpPr>
                <a:spLocks noEditPoints="1"/>
              </p:cNvSpPr>
              <p:nvPr/>
            </p:nvSpPr>
            <p:spPr bwMode="auto">
              <a:xfrm>
                <a:off x="5868988" y="6181726"/>
                <a:ext cx="11113" cy="28575"/>
              </a:xfrm>
              <a:custGeom>
                <a:avLst/>
                <a:gdLst>
                  <a:gd name="T0" fmla="*/ 0 w 3"/>
                  <a:gd name="T1" fmla="*/ 7 h 7"/>
                  <a:gd name="T2" fmla="*/ 0 w 3"/>
                  <a:gd name="T3" fmla="*/ 2 h 7"/>
                  <a:gd name="T4" fmla="*/ 0 w 3"/>
                  <a:gd name="T5" fmla="*/ 0 h 7"/>
                  <a:gd name="T6" fmla="*/ 3 w 3"/>
                  <a:gd name="T7" fmla="*/ 0 h 7"/>
                  <a:gd name="T8" fmla="*/ 3 w 3"/>
                  <a:gd name="T9" fmla="*/ 2 h 7"/>
                  <a:gd name="T10" fmla="*/ 3 w 3"/>
                  <a:gd name="T11" fmla="*/ 7 h 7"/>
                  <a:gd name="T12" fmla="*/ 3 w 3"/>
                  <a:gd name="T13" fmla="*/ 7 h 7"/>
                  <a:gd name="T14" fmla="*/ 0 w 3"/>
                  <a:gd name="T15" fmla="*/ 7 h 7"/>
                  <a:gd name="T16" fmla="*/ 0 w 3"/>
                  <a:gd name="T17" fmla="*/ 0 h 7"/>
                  <a:gd name="T18" fmla="*/ 0 w 3"/>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0" y="7"/>
                    </a:moveTo>
                    <a:cubicBezTo>
                      <a:pt x="0" y="6"/>
                      <a:pt x="0" y="4"/>
                      <a:pt x="0" y="2"/>
                    </a:cubicBezTo>
                    <a:cubicBezTo>
                      <a:pt x="0" y="1"/>
                      <a:pt x="0" y="1"/>
                      <a:pt x="0" y="0"/>
                    </a:cubicBezTo>
                    <a:cubicBezTo>
                      <a:pt x="3" y="0"/>
                      <a:pt x="3" y="0"/>
                      <a:pt x="3" y="0"/>
                    </a:cubicBezTo>
                    <a:cubicBezTo>
                      <a:pt x="3" y="0"/>
                      <a:pt x="3" y="1"/>
                      <a:pt x="3" y="2"/>
                    </a:cubicBezTo>
                    <a:cubicBezTo>
                      <a:pt x="3" y="4"/>
                      <a:pt x="3" y="6"/>
                      <a:pt x="3" y="7"/>
                    </a:cubicBezTo>
                    <a:cubicBezTo>
                      <a:pt x="3" y="7"/>
                      <a:pt x="3" y="7"/>
                      <a:pt x="3" y="7"/>
                    </a:cubicBezTo>
                    <a:cubicBezTo>
                      <a:pt x="0" y="7"/>
                      <a:pt x="0" y="7"/>
                      <a:pt x="0" y="7"/>
                    </a:cubicBezTo>
                    <a:close/>
                    <a:moveTo>
                      <a:pt x="0" y="0"/>
                    </a:moveTo>
                    <a:cubicBezTo>
                      <a:pt x="0" y="0"/>
                      <a:pt x="0" y="0"/>
                      <a:pt x="0" y="0"/>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7" name="Freeform 367"/>
              <p:cNvSpPr>
                <a:spLocks noEditPoints="1"/>
              </p:cNvSpPr>
              <p:nvPr/>
            </p:nvSpPr>
            <p:spPr bwMode="auto">
              <a:xfrm>
                <a:off x="5876925" y="6237288"/>
                <a:ext cx="15875" cy="28575"/>
              </a:xfrm>
              <a:custGeom>
                <a:avLst/>
                <a:gdLst>
                  <a:gd name="T0" fmla="*/ 0 w 4"/>
                  <a:gd name="T1" fmla="*/ 0 h 7"/>
                  <a:gd name="T2" fmla="*/ 3 w 4"/>
                  <a:gd name="T3" fmla="*/ 0 h 7"/>
                  <a:gd name="T4" fmla="*/ 4 w 4"/>
                  <a:gd name="T5" fmla="*/ 6 h 7"/>
                  <a:gd name="T6" fmla="*/ 1 w 4"/>
                  <a:gd name="T7" fmla="*/ 7 h 7"/>
                  <a:gd name="T8" fmla="*/ 0 w 4"/>
                  <a:gd name="T9" fmla="*/ 0 h 7"/>
                  <a:gd name="T10" fmla="*/ 0 w 4"/>
                  <a:gd name="T11" fmla="*/ 0 h 7"/>
                  <a:gd name="T12" fmla="*/ 0 w 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0"/>
                    </a:moveTo>
                    <a:cubicBezTo>
                      <a:pt x="3" y="0"/>
                      <a:pt x="3" y="0"/>
                      <a:pt x="3" y="0"/>
                    </a:cubicBezTo>
                    <a:cubicBezTo>
                      <a:pt x="3" y="2"/>
                      <a:pt x="3" y="4"/>
                      <a:pt x="4" y="6"/>
                    </a:cubicBezTo>
                    <a:cubicBezTo>
                      <a:pt x="1" y="7"/>
                      <a:pt x="1" y="7"/>
                      <a:pt x="1" y="7"/>
                    </a:cubicBezTo>
                    <a:cubicBezTo>
                      <a:pt x="0" y="5"/>
                      <a:pt x="0" y="2"/>
                      <a:pt x="0" y="0"/>
                    </a:cubicBezTo>
                    <a:close/>
                    <a:moveTo>
                      <a:pt x="0" y="0"/>
                    </a:moveTo>
                    <a:cubicBezTo>
                      <a:pt x="0" y="0"/>
                      <a:pt x="0" y="0"/>
                      <a:pt x="0" y="0"/>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8" name="Freeform 368"/>
              <p:cNvSpPr>
                <a:spLocks noEditPoints="1"/>
              </p:cNvSpPr>
              <p:nvPr/>
            </p:nvSpPr>
            <p:spPr bwMode="auto">
              <a:xfrm>
                <a:off x="5884863" y="6284913"/>
                <a:ext cx="15875" cy="28575"/>
              </a:xfrm>
              <a:custGeom>
                <a:avLst/>
                <a:gdLst>
                  <a:gd name="T0" fmla="*/ 0 w 4"/>
                  <a:gd name="T1" fmla="*/ 0 h 7"/>
                  <a:gd name="T2" fmla="*/ 0 w 4"/>
                  <a:gd name="T3" fmla="*/ 0 h 7"/>
                  <a:gd name="T4" fmla="*/ 3 w 4"/>
                  <a:gd name="T5" fmla="*/ 0 h 7"/>
                  <a:gd name="T6" fmla="*/ 4 w 4"/>
                  <a:gd name="T7" fmla="*/ 6 h 7"/>
                  <a:gd name="T8" fmla="*/ 1 w 4"/>
                  <a:gd name="T9" fmla="*/ 7 h 7"/>
                  <a:gd name="T10" fmla="*/ 0 w 4"/>
                  <a:gd name="T11" fmla="*/ 0 h 7"/>
                  <a:gd name="T12" fmla="*/ 3 w 4"/>
                  <a:gd name="T13" fmla="*/ 0 h 7"/>
                  <a:gd name="T14" fmla="*/ 2 w 4"/>
                  <a:gd name="T15" fmla="*/ 0 h 7"/>
                  <a:gd name="T16" fmla="*/ 3 w 4"/>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7">
                    <a:moveTo>
                      <a:pt x="0" y="0"/>
                    </a:moveTo>
                    <a:cubicBezTo>
                      <a:pt x="0" y="0"/>
                      <a:pt x="0" y="0"/>
                      <a:pt x="0" y="0"/>
                    </a:cubicBezTo>
                    <a:cubicBezTo>
                      <a:pt x="3" y="0"/>
                      <a:pt x="3" y="0"/>
                      <a:pt x="3" y="0"/>
                    </a:cubicBezTo>
                    <a:cubicBezTo>
                      <a:pt x="3" y="2"/>
                      <a:pt x="3" y="5"/>
                      <a:pt x="4" y="6"/>
                    </a:cubicBezTo>
                    <a:cubicBezTo>
                      <a:pt x="1" y="7"/>
                      <a:pt x="1" y="7"/>
                      <a:pt x="1" y="7"/>
                    </a:cubicBezTo>
                    <a:cubicBezTo>
                      <a:pt x="0" y="5"/>
                      <a:pt x="0" y="2"/>
                      <a:pt x="0" y="0"/>
                    </a:cubicBezTo>
                    <a:close/>
                    <a:moveTo>
                      <a:pt x="3" y="0"/>
                    </a:moveTo>
                    <a:cubicBezTo>
                      <a:pt x="2" y="0"/>
                      <a:pt x="2" y="0"/>
                      <a:pt x="2" y="0"/>
                    </a:cubicBezTo>
                    <a:cubicBezTo>
                      <a:pt x="3" y="0"/>
                      <a:pt x="3" y="0"/>
                      <a:pt x="3" y="0"/>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9" name="Freeform 369"/>
              <p:cNvSpPr>
                <a:spLocks/>
              </p:cNvSpPr>
              <p:nvPr/>
            </p:nvSpPr>
            <p:spPr bwMode="auto">
              <a:xfrm>
                <a:off x="5892800" y="6329363"/>
                <a:ext cx="11113" cy="31750"/>
              </a:xfrm>
              <a:custGeom>
                <a:avLst/>
                <a:gdLst>
                  <a:gd name="T0" fmla="*/ 0 w 3"/>
                  <a:gd name="T1" fmla="*/ 8 h 8"/>
                  <a:gd name="T2" fmla="*/ 0 w 3"/>
                  <a:gd name="T3" fmla="*/ 0 h 8"/>
                  <a:gd name="T4" fmla="*/ 3 w 3"/>
                  <a:gd name="T5" fmla="*/ 0 h 8"/>
                  <a:gd name="T6" fmla="*/ 3 w 3"/>
                  <a:gd name="T7" fmla="*/ 8 h 8"/>
                  <a:gd name="T8" fmla="*/ 0 w 3"/>
                  <a:gd name="T9" fmla="*/ 8 h 8"/>
                </a:gdLst>
                <a:ahLst/>
                <a:cxnLst>
                  <a:cxn ang="0">
                    <a:pos x="T0" y="T1"/>
                  </a:cxn>
                  <a:cxn ang="0">
                    <a:pos x="T2" y="T3"/>
                  </a:cxn>
                  <a:cxn ang="0">
                    <a:pos x="T4" y="T5"/>
                  </a:cxn>
                  <a:cxn ang="0">
                    <a:pos x="T6" y="T7"/>
                  </a:cxn>
                  <a:cxn ang="0">
                    <a:pos x="T8" y="T9"/>
                  </a:cxn>
                </a:cxnLst>
                <a:rect l="0" t="0" r="r" b="b"/>
                <a:pathLst>
                  <a:path w="3" h="8">
                    <a:moveTo>
                      <a:pt x="0" y="8"/>
                    </a:moveTo>
                    <a:cubicBezTo>
                      <a:pt x="0" y="5"/>
                      <a:pt x="0" y="3"/>
                      <a:pt x="0" y="0"/>
                    </a:cubicBezTo>
                    <a:cubicBezTo>
                      <a:pt x="3" y="0"/>
                      <a:pt x="3" y="0"/>
                      <a:pt x="3" y="0"/>
                    </a:cubicBezTo>
                    <a:cubicBezTo>
                      <a:pt x="3" y="3"/>
                      <a:pt x="3" y="5"/>
                      <a:pt x="3" y="8"/>
                    </a:cubicBezTo>
                    <a:lnTo>
                      <a:pt x="0" y="8"/>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0" name="Freeform 370"/>
              <p:cNvSpPr>
                <a:spLocks/>
              </p:cNvSpPr>
              <p:nvPr/>
            </p:nvSpPr>
            <p:spPr bwMode="auto">
              <a:xfrm>
                <a:off x="5900738" y="6386513"/>
                <a:ext cx="11113" cy="34925"/>
              </a:xfrm>
              <a:custGeom>
                <a:avLst/>
                <a:gdLst>
                  <a:gd name="T0" fmla="*/ 0 w 3"/>
                  <a:gd name="T1" fmla="*/ 8 h 9"/>
                  <a:gd name="T2" fmla="*/ 0 w 3"/>
                  <a:gd name="T3" fmla="*/ 8 h 9"/>
                  <a:gd name="T4" fmla="*/ 0 w 3"/>
                  <a:gd name="T5" fmla="*/ 8 h 9"/>
                  <a:gd name="T6" fmla="*/ 0 w 3"/>
                  <a:gd name="T7" fmla="*/ 8 h 9"/>
                  <a:gd name="T8" fmla="*/ 0 w 3"/>
                  <a:gd name="T9" fmla="*/ 8 h 9"/>
                  <a:gd name="T10" fmla="*/ 0 w 3"/>
                  <a:gd name="T11" fmla="*/ 7 h 9"/>
                  <a:gd name="T12" fmla="*/ 0 w 3"/>
                  <a:gd name="T13" fmla="*/ 0 h 9"/>
                  <a:gd name="T14" fmla="*/ 2 w 3"/>
                  <a:gd name="T15" fmla="*/ 0 h 9"/>
                  <a:gd name="T16" fmla="*/ 3 w 3"/>
                  <a:gd name="T17" fmla="*/ 7 h 9"/>
                  <a:gd name="T18" fmla="*/ 3 w 3"/>
                  <a:gd name="T19" fmla="*/ 9 h 9"/>
                  <a:gd name="T20" fmla="*/ 0 w 3"/>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9">
                    <a:moveTo>
                      <a:pt x="0" y="8"/>
                    </a:moveTo>
                    <a:cubicBezTo>
                      <a:pt x="0" y="8"/>
                      <a:pt x="0" y="8"/>
                      <a:pt x="0" y="8"/>
                    </a:cubicBezTo>
                    <a:cubicBezTo>
                      <a:pt x="0" y="8"/>
                      <a:pt x="0" y="8"/>
                      <a:pt x="0" y="8"/>
                    </a:cubicBezTo>
                    <a:cubicBezTo>
                      <a:pt x="0" y="8"/>
                      <a:pt x="0" y="8"/>
                      <a:pt x="0" y="8"/>
                    </a:cubicBezTo>
                    <a:cubicBezTo>
                      <a:pt x="0" y="8"/>
                      <a:pt x="0" y="8"/>
                      <a:pt x="0" y="8"/>
                    </a:cubicBezTo>
                    <a:cubicBezTo>
                      <a:pt x="0" y="7"/>
                      <a:pt x="0" y="7"/>
                      <a:pt x="0" y="7"/>
                    </a:cubicBezTo>
                    <a:cubicBezTo>
                      <a:pt x="0" y="5"/>
                      <a:pt x="0" y="0"/>
                      <a:pt x="0" y="0"/>
                    </a:cubicBezTo>
                    <a:cubicBezTo>
                      <a:pt x="2" y="0"/>
                      <a:pt x="2" y="0"/>
                      <a:pt x="2" y="0"/>
                    </a:cubicBezTo>
                    <a:cubicBezTo>
                      <a:pt x="2" y="0"/>
                      <a:pt x="3" y="5"/>
                      <a:pt x="3" y="7"/>
                    </a:cubicBezTo>
                    <a:cubicBezTo>
                      <a:pt x="3" y="8"/>
                      <a:pt x="3" y="8"/>
                      <a:pt x="3" y="9"/>
                    </a:cubicBezTo>
                    <a:lnTo>
                      <a:pt x="0" y="8"/>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1" name="Freeform 371"/>
              <p:cNvSpPr>
                <a:spLocks noEditPoints="1"/>
              </p:cNvSpPr>
              <p:nvPr/>
            </p:nvSpPr>
            <p:spPr bwMode="auto">
              <a:xfrm>
                <a:off x="5900738" y="6437313"/>
                <a:ext cx="11113" cy="28575"/>
              </a:xfrm>
              <a:custGeom>
                <a:avLst/>
                <a:gdLst>
                  <a:gd name="T0" fmla="*/ 1 w 3"/>
                  <a:gd name="T1" fmla="*/ 7 h 7"/>
                  <a:gd name="T2" fmla="*/ 0 w 3"/>
                  <a:gd name="T3" fmla="*/ 1 h 7"/>
                  <a:gd name="T4" fmla="*/ 3 w 3"/>
                  <a:gd name="T5" fmla="*/ 0 h 7"/>
                  <a:gd name="T6" fmla="*/ 3 w 3"/>
                  <a:gd name="T7" fmla="*/ 7 h 7"/>
                  <a:gd name="T8" fmla="*/ 1 w 3"/>
                  <a:gd name="T9" fmla="*/ 7 h 7"/>
                  <a:gd name="T10" fmla="*/ 0 w 3"/>
                  <a:gd name="T11" fmla="*/ 1 h 7"/>
                  <a:gd name="T12" fmla="*/ 0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1" y="7"/>
                    </a:moveTo>
                    <a:cubicBezTo>
                      <a:pt x="1" y="4"/>
                      <a:pt x="0" y="3"/>
                      <a:pt x="0" y="1"/>
                    </a:cubicBezTo>
                    <a:cubicBezTo>
                      <a:pt x="3" y="0"/>
                      <a:pt x="3" y="0"/>
                      <a:pt x="3" y="0"/>
                    </a:cubicBezTo>
                    <a:cubicBezTo>
                      <a:pt x="3" y="3"/>
                      <a:pt x="3" y="4"/>
                      <a:pt x="3" y="7"/>
                    </a:cubicBezTo>
                    <a:lnTo>
                      <a:pt x="1" y="7"/>
                    </a:lnTo>
                    <a:close/>
                    <a:moveTo>
                      <a:pt x="0" y="1"/>
                    </a:moveTo>
                    <a:cubicBezTo>
                      <a:pt x="0" y="1"/>
                      <a:pt x="0" y="1"/>
                      <a:pt x="0" y="1"/>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2" name="Freeform 372"/>
              <p:cNvSpPr>
                <a:spLocks/>
              </p:cNvSpPr>
              <p:nvPr/>
            </p:nvSpPr>
            <p:spPr bwMode="auto">
              <a:xfrm>
                <a:off x="5903913" y="6478588"/>
                <a:ext cx="15875" cy="34925"/>
              </a:xfrm>
              <a:custGeom>
                <a:avLst/>
                <a:gdLst>
                  <a:gd name="T0" fmla="*/ 0 w 4"/>
                  <a:gd name="T1" fmla="*/ 0 h 9"/>
                  <a:gd name="T2" fmla="*/ 3 w 4"/>
                  <a:gd name="T3" fmla="*/ 0 h 9"/>
                  <a:gd name="T4" fmla="*/ 4 w 4"/>
                  <a:gd name="T5" fmla="*/ 8 h 9"/>
                  <a:gd name="T6" fmla="*/ 1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cubicBezTo>
                      <a:pt x="3" y="0"/>
                      <a:pt x="3" y="0"/>
                      <a:pt x="3" y="0"/>
                    </a:cubicBezTo>
                    <a:cubicBezTo>
                      <a:pt x="3" y="3"/>
                      <a:pt x="3" y="5"/>
                      <a:pt x="4" y="8"/>
                    </a:cubicBezTo>
                    <a:cubicBezTo>
                      <a:pt x="1" y="9"/>
                      <a:pt x="1" y="9"/>
                      <a:pt x="1" y="9"/>
                    </a:cubicBezTo>
                    <a:cubicBezTo>
                      <a:pt x="1" y="6"/>
                      <a:pt x="0" y="3"/>
                      <a:pt x="0" y="0"/>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3" name="Freeform 373"/>
              <p:cNvSpPr>
                <a:spLocks/>
              </p:cNvSpPr>
              <p:nvPr/>
            </p:nvSpPr>
            <p:spPr bwMode="auto">
              <a:xfrm>
                <a:off x="5911850" y="6526213"/>
                <a:ext cx="12700" cy="31750"/>
              </a:xfrm>
              <a:custGeom>
                <a:avLst/>
                <a:gdLst>
                  <a:gd name="T0" fmla="*/ 0 w 3"/>
                  <a:gd name="T1" fmla="*/ 0 h 8"/>
                  <a:gd name="T2" fmla="*/ 2 w 3"/>
                  <a:gd name="T3" fmla="*/ 0 h 8"/>
                  <a:gd name="T4" fmla="*/ 3 w 3"/>
                  <a:gd name="T5" fmla="*/ 7 h 8"/>
                  <a:gd name="T6" fmla="*/ 1 w 3"/>
                  <a:gd name="T7" fmla="*/ 8 h 8"/>
                  <a:gd name="T8" fmla="*/ 0 w 3"/>
                  <a:gd name="T9" fmla="*/ 0 h 8"/>
                </a:gdLst>
                <a:ahLst/>
                <a:cxnLst>
                  <a:cxn ang="0">
                    <a:pos x="T0" y="T1"/>
                  </a:cxn>
                  <a:cxn ang="0">
                    <a:pos x="T2" y="T3"/>
                  </a:cxn>
                  <a:cxn ang="0">
                    <a:pos x="T4" y="T5"/>
                  </a:cxn>
                  <a:cxn ang="0">
                    <a:pos x="T6" y="T7"/>
                  </a:cxn>
                  <a:cxn ang="0">
                    <a:pos x="T8" y="T9"/>
                  </a:cxn>
                </a:cxnLst>
                <a:rect l="0" t="0" r="r" b="b"/>
                <a:pathLst>
                  <a:path w="3" h="8">
                    <a:moveTo>
                      <a:pt x="0" y="0"/>
                    </a:moveTo>
                    <a:cubicBezTo>
                      <a:pt x="2" y="0"/>
                      <a:pt x="2" y="0"/>
                      <a:pt x="2" y="0"/>
                    </a:cubicBezTo>
                    <a:cubicBezTo>
                      <a:pt x="2" y="2"/>
                      <a:pt x="3" y="6"/>
                      <a:pt x="3" y="7"/>
                    </a:cubicBezTo>
                    <a:cubicBezTo>
                      <a:pt x="1" y="8"/>
                      <a:pt x="1" y="8"/>
                      <a:pt x="1" y="8"/>
                    </a:cubicBezTo>
                    <a:cubicBezTo>
                      <a:pt x="0" y="6"/>
                      <a:pt x="0" y="2"/>
                      <a:pt x="0" y="0"/>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4" name="Freeform 374"/>
              <p:cNvSpPr>
                <a:spLocks/>
              </p:cNvSpPr>
              <p:nvPr/>
            </p:nvSpPr>
            <p:spPr bwMode="auto">
              <a:xfrm>
                <a:off x="5916613" y="6570663"/>
                <a:ext cx="15875" cy="39688"/>
              </a:xfrm>
              <a:custGeom>
                <a:avLst/>
                <a:gdLst>
                  <a:gd name="T0" fmla="*/ 1 w 4"/>
                  <a:gd name="T1" fmla="*/ 9 h 10"/>
                  <a:gd name="T2" fmla="*/ 1 w 4"/>
                  <a:gd name="T3" fmla="*/ 9 h 10"/>
                  <a:gd name="T4" fmla="*/ 1 w 4"/>
                  <a:gd name="T5" fmla="*/ 4 h 10"/>
                  <a:gd name="T6" fmla="*/ 0 w 4"/>
                  <a:gd name="T7" fmla="*/ 0 h 10"/>
                  <a:gd name="T8" fmla="*/ 3 w 4"/>
                  <a:gd name="T9" fmla="*/ 0 h 10"/>
                  <a:gd name="T10" fmla="*/ 3 w 4"/>
                  <a:gd name="T11" fmla="*/ 4 h 10"/>
                  <a:gd name="T12" fmla="*/ 4 w 4"/>
                  <a:gd name="T13" fmla="*/ 9 h 10"/>
                  <a:gd name="T14" fmla="*/ 4 w 4"/>
                  <a:gd name="T15" fmla="*/ 10 h 10"/>
                  <a:gd name="T16" fmla="*/ 1 w 4"/>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0">
                    <a:moveTo>
                      <a:pt x="1" y="9"/>
                    </a:moveTo>
                    <a:cubicBezTo>
                      <a:pt x="1" y="9"/>
                      <a:pt x="1" y="9"/>
                      <a:pt x="1" y="9"/>
                    </a:cubicBezTo>
                    <a:cubicBezTo>
                      <a:pt x="1" y="8"/>
                      <a:pt x="1" y="6"/>
                      <a:pt x="1" y="4"/>
                    </a:cubicBezTo>
                    <a:cubicBezTo>
                      <a:pt x="1" y="2"/>
                      <a:pt x="0" y="1"/>
                      <a:pt x="0" y="0"/>
                    </a:cubicBezTo>
                    <a:cubicBezTo>
                      <a:pt x="3" y="0"/>
                      <a:pt x="3" y="0"/>
                      <a:pt x="3" y="0"/>
                    </a:cubicBezTo>
                    <a:cubicBezTo>
                      <a:pt x="3" y="0"/>
                      <a:pt x="3" y="2"/>
                      <a:pt x="3" y="4"/>
                    </a:cubicBezTo>
                    <a:cubicBezTo>
                      <a:pt x="4" y="6"/>
                      <a:pt x="4" y="8"/>
                      <a:pt x="4" y="9"/>
                    </a:cubicBezTo>
                    <a:cubicBezTo>
                      <a:pt x="4" y="10"/>
                      <a:pt x="4" y="10"/>
                      <a:pt x="4" y="10"/>
                    </a:cubicBezTo>
                    <a:lnTo>
                      <a:pt x="1" y="9"/>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5" name="Freeform 375"/>
              <p:cNvSpPr>
                <a:spLocks/>
              </p:cNvSpPr>
              <p:nvPr/>
            </p:nvSpPr>
            <p:spPr bwMode="auto">
              <a:xfrm>
                <a:off x="5916613" y="6613526"/>
                <a:ext cx="15875" cy="36513"/>
              </a:xfrm>
              <a:custGeom>
                <a:avLst/>
                <a:gdLst>
                  <a:gd name="T0" fmla="*/ 0 w 4"/>
                  <a:gd name="T1" fmla="*/ 6 h 9"/>
                  <a:gd name="T2" fmla="*/ 1 w 4"/>
                  <a:gd name="T3" fmla="*/ 0 h 9"/>
                  <a:gd name="T4" fmla="*/ 4 w 4"/>
                  <a:gd name="T5" fmla="*/ 1 h 9"/>
                  <a:gd name="T6" fmla="*/ 2 w 4"/>
                  <a:gd name="T7" fmla="*/ 6 h 9"/>
                  <a:gd name="T8" fmla="*/ 3 w 4"/>
                  <a:gd name="T9" fmla="*/ 7 h 9"/>
                  <a:gd name="T10" fmla="*/ 3 w 4"/>
                  <a:gd name="T11" fmla="*/ 9 h 9"/>
                  <a:gd name="T12" fmla="*/ 0 w 4"/>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0" y="6"/>
                    </a:moveTo>
                    <a:cubicBezTo>
                      <a:pt x="0" y="4"/>
                      <a:pt x="0" y="2"/>
                      <a:pt x="1" y="0"/>
                    </a:cubicBezTo>
                    <a:cubicBezTo>
                      <a:pt x="4" y="1"/>
                      <a:pt x="4" y="1"/>
                      <a:pt x="4" y="1"/>
                    </a:cubicBezTo>
                    <a:cubicBezTo>
                      <a:pt x="3" y="3"/>
                      <a:pt x="2" y="5"/>
                      <a:pt x="2" y="6"/>
                    </a:cubicBezTo>
                    <a:cubicBezTo>
                      <a:pt x="3" y="7"/>
                      <a:pt x="2" y="6"/>
                      <a:pt x="3" y="7"/>
                    </a:cubicBezTo>
                    <a:cubicBezTo>
                      <a:pt x="3" y="9"/>
                      <a:pt x="3" y="9"/>
                      <a:pt x="3" y="9"/>
                    </a:cubicBezTo>
                    <a:cubicBezTo>
                      <a:pt x="1" y="9"/>
                      <a:pt x="0" y="8"/>
                      <a:pt x="0" y="6"/>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6" name="Freeform 376"/>
              <p:cNvSpPr>
                <a:spLocks/>
              </p:cNvSpPr>
              <p:nvPr/>
            </p:nvSpPr>
            <p:spPr bwMode="auto">
              <a:xfrm>
                <a:off x="5924550" y="6673851"/>
                <a:ext cx="15875" cy="23813"/>
              </a:xfrm>
              <a:custGeom>
                <a:avLst/>
                <a:gdLst>
                  <a:gd name="T0" fmla="*/ 0 w 4"/>
                  <a:gd name="T1" fmla="*/ 0 h 6"/>
                  <a:gd name="T2" fmla="*/ 3 w 4"/>
                  <a:gd name="T3" fmla="*/ 0 h 6"/>
                  <a:gd name="T4" fmla="*/ 4 w 4"/>
                  <a:gd name="T5" fmla="*/ 5 h 6"/>
                  <a:gd name="T6" fmla="*/ 1 w 4"/>
                  <a:gd name="T7" fmla="*/ 6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3" y="0"/>
                      <a:pt x="3" y="0"/>
                      <a:pt x="3" y="0"/>
                    </a:cubicBezTo>
                    <a:cubicBezTo>
                      <a:pt x="3" y="1"/>
                      <a:pt x="4" y="3"/>
                      <a:pt x="4" y="5"/>
                    </a:cubicBezTo>
                    <a:cubicBezTo>
                      <a:pt x="1" y="6"/>
                      <a:pt x="1" y="6"/>
                      <a:pt x="1" y="6"/>
                    </a:cubicBezTo>
                    <a:cubicBezTo>
                      <a:pt x="1" y="4"/>
                      <a:pt x="0" y="2"/>
                      <a:pt x="0" y="0"/>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7" name="Freeform 377"/>
              <p:cNvSpPr>
                <a:spLocks noEditPoints="1"/>
              </p:cNvSpPr>
              <p:nvPr/>
            </p:nvSpPr>
            <p:spPr bwMode="auto">
              <a:xfrm>
                <a:off x="5935663" y="6710363"/>
                <a:ext cx="15875" cy="31750"/>
              </a:xfrm>
              <a:custGeom>
                <a:avLst/>
                <a:gdLst>
                  <a:gd name="T0" fmla="*/ 1 w 4"/>
                  <a:gd name="T1" fmla="*/ 4 h 8"/>
                  <a:gd name="T2" fmla="*/ 0 w 4"/>
                  <a:gd name="T3" fmla="*/ 1 h 8"/>
                  <a:gd name="T4" fmla="*/ 3 w 4"/>
                  <a:gd name="T5" fmla="*/ 0 h 8"/>
                  <a:gd name="T6" fmla="*/ 4 w 4"/>
                  <a:gd name="T7" fmla="*/ 4 h 8"/>
                  <a:gd name="T8" fmla="*/ 4 w 4"/>
                  <a:gd name="T9" fmla="*/ 6 h 8"/>
                  <a:gd name="T10" fmla="*/ 2 w 4"/>
                  <a:gd name="T11" fmla="*/ 8 h 8"/>
                  <a:gd name="T12" fmla="*/ 1 w 4"/>
                  <a:gd name="T13" fmla="*/ 4 h 8"/>
                  <a:gd name="T14" fmla="*/ 0 w 4"/>
                  <a:gd name="T15" fmla="*/ 1 h 8"/>
                  <a:gd name="T16" fmla="*/ 0 w 4"/>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1" y="4"/>
                    </a:moveTo>
                    <a:cubicBezTo>
                      <a:pt x="1" y="3"/>
                      <a:pt x="1" y="1"/>
                      <a:pt x="0" y="1"/>
                    </a:cubicBezTo>
                    <a:cubicBezTo>
                      <a:pt x="3" y="0"/>
                      <a:pt x="3" y="0"/>
                      <a:pt x="3" y="0"/>
                    </a:cubicBezTo>
                    <a:cubicBezTo>
                      <a:pt x="3" y="1"/>
                      <a:pt x="3" y="2"/>
                      <a:pt x="4" y="4"/>
                    </a:cubicBezTo>
                    <a:cubicBezTo>
                      <a:pt x="4" y="5"/>
                      <a:pt x="4" y="6"/>
                      <a:pt x="4" y="6"/>
                    </a:cubicBezTo>
                    <a:cubicBezTo>
                      <a:pt x="2" y="8"/>
                      <a:pt x="2" y="8"/>
                      <a:pt x="2" y="8"/>
                    </a:cubicBezTo>
                    <a:cubicBezTo>
                      <a:pt x="1" y="7"/>
                      <a:pt x="1" y="5"/>
                      <a:pt x="1" y="4"/>
                    </a:cubicBezTo>
                    <a:close/>
                    <a:moveTo>
                      <a:pt x="0" y="1"/>
                    </a:moveTo>
                    <a:cubicBezTo>
                      <a:pt x="0" y="1"/>
                      <a:pt x="0" y="1"/>
                      <a:pt x="0" y="1"/>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8" name="Freeform 378"/>
              <p:cNvSpPr>
                <a:spLocks noEditPoints="1"/>
              </p:cNvSpPr>
              <p:nvPr/>
            </p:nvSpPr>
            <p:spPr bwMode="auto">
              <a:xfrm>
                <a:off x="5429250" y="6502401"/>
                <a:ext cx="36513" cy="23813"/>
              </a:xfrm>
              <a:custGeom>
                <a:avLst/>
                <a:gdLst>
                  <a:gd name="T0" fmla="*/ 1 w 9"/>
                  <a:gd name="T1" fmla="*/ 6 h 6"/>
                  <a:gd name="T2" fmla="*/ 1 w 9"/>
                  <a:gd name="T3" fmla="*/ 5 h 6"/>
                  <a:gd name="T4" fmla="*/ 0 w 9"/>
                  <a:gd name="T5" fmla="*/ 5 h 6"/>
                  <a:gd name="T6" fmla="*/ 0 w 9"/>
                  <a:gd name="T7" fmla="*/ 4 h 6"/>
                  <a:gd name="T8" fmla="*/ 1 w 9"/>
                  <a:gd name="T9" fmla="*/ 4 h 6"/>
                  <a:gd name="T10" fmla="*/ 1 w 9"/>
                  <a:gd name="T11" fmla="*/ 4 h 6"/>
                  <a:gd name="T12" fmla="*/ 2 w 9"/>
                  <a:gd name="T13" fmla="*/ 3 h 6"/>
                  <a:gd name="T14" fmla="*/ 4 w 9"/>
                  <a:gd name="T15" fmla="*/ 2 h 6"/>
                  <a:gd name="T16" fmla="*/ 7 w 9"/>
                  <a:gd name="T17" fmla="*/ 0 h 6"/>
                  <a:gd name="T18" fmla="*/ 7 w 9"/>
                  <a:gd name="T19" fmla="*/ 0 h 6"/>
                  <a:gd name="T20" fmla="*/ 7 w 9"/>
                  <a:gd name="T21" fmla="*/ 1 h 6"/>
                  <a:gd name="T22" fmla="*/ 9 w 9"/>
                  <a:gd name="T23" fmla="*/ 1 h 6"/>
                  <a:gd name="T24" fmla="*/ 8 w 9"/>
                  <a:gd name="T25" fmla="*/ 3 h 6"/>
                  <a:gd name="T26" fmla="*/ 5 w 9"/>
                  <a:gd name="T27" fmla="*/ 5 h 6"/>
                  <a:gd name="T28" fmla="*/ 2 w 9"/>
                  <a:gd name="T29" fmla="*/ 6 h 6"/>
                  <a:gd name="T30" fmla="*/ 2 w 9"/>
                  <a:gd name="T31" fmla="*/ 6 h 6"/>
                  <a:gd name="T32" fmla="*/ 2 w 9"/>
                  <a:gd name="T33" fmla="*/ 6 h 6"/>
                  <a:gd name="T34" fmla="*/ 2 w 9"/>
                  <a:gd name="T35" fmla="*/ 6 h 6"/>
                  <a:gd name="T36" fmla="*/ 1 w 9"/>
                  <a:gd name="T37" fmla="*/ 6 h 6"/>
                  <a:gd name="T38" fmla="*/ 3 w 9"/>
                  <a:gd name="T39" fmla="*/ 6 h 6"/>
                  <a:gd name="T40" fmla="*/ 1 w 9"/>
                  <a:gd name="T41" fmla="*/ 5 h 6"/>
                  <a:gd name="T42" fmla="*/ 3 w 9"/>
                  <a:gd name="T4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1" y="6"/>
                    </a:moveTo>
                    <a:cubicBezTo>
                      <a:pt x="1" y="5"/>
                      <a:pt x="1" y="5"/>
                      <a:pt x="1" y="5"/>
                    </a:cubicBezTo>
                    <a:cubicBezTo>
                      <a:pt x="0" y="5"/>
                      <a:pt x="0" y="5"/>
                      <a:pt x="0" y="5"/>
                    </a:cubicBezTo>
                    <a:cubicBezTo>
                      <a:pt x="0" y="4"/>
                      <a:pt x="0" y="4"/>
                      <a:pt x="0" y="4"/>
                    </a:cubicBezTo>
                    <a:cubicBezTo>
                      <a:pt x="0" y="4"/>
                      <a:pt x="1" y="4"/>
                      <a:pt x="1" y="4"/>
                    </a:cubicBezTo>
                    <a:cubicBezTo>
                      <a:pt x="1" y="4"/>
                      <a:pt x="1" y="4"/>
                      <a:pt x="1" y="4"/>
                    </a:cubicBezTo>
                    <a:cubicBezTo>
                      <a:pt x="2" y="3"/>
                      <a:pt x="2" y="3"/>
                      <a:pt x="2" y="3"/>
                    </a:cubicBezTo>
                    <a:cubicBezTo>
                      <a:pt x="2" y="3"/>
                      <a:pt x="3" y="3"/>
                      <a:pt x="4" y="2"/>
                    </a:cubicBezTo>
                    <a:cubicBezTo>
                      <a:pt x="5" y="2"/>
                      <a:pt x="7" y="1"/>
                      <a:pt x="7" y="0"/>
                    </a:cubicBezTo>
                    <a:cubicBezTo>
                      <a:pt x="7" y="0"/>
                      <a:pt x="7" y="0"/>
                      <a:pt x="7" y="0"/>
                    </a:cubicBezTo>
                    <a:cubicBezTo>
                      <a:pt x="7" y="1"/>
                      <a:pt x="7" y="1"/>
                      <a:pt x="7" y="1"/>
                    </a:cubicBezTo>
                    <a:cubicBezTo>
                      <a:pt x="9" y="1"/>
                      <a:pt x="9" y="1"/>
                      <a:pt x="9" y="1"/>
                    </a:cubicBezTo>
                    <a:cubicBezTo>
                      <a:pt x="9" y="2"/>
                      <a:pt x="8" y="3"/>
                      <a:pt x="8" y="3"/>
                    </a:cubicBezTo>
                    <a:cubicBezTo>
                      <a:pt x="7" y="4"/>
                      <a:pt x="6" y="4"/>
                      <a:pt x="5" y="5"/>
                    </a:cubicBezTo>
                    <a:cubicBezTo>
                      <a:pt x="4" y="5"/>
                      <a:pt x="2" y="6"/>
                      <a:pt x="2" y="6"/>
                    </a:cubicBezTo>
                    <a:cubicBezTo>
                      <a:pt x="2" y="6"/>
                      <a:pt x="2" y="6"/>
                      <a:pt x="2" y="6"/>
                    </a:cubicBezTo>
                    <a:cubicBezTo>
                      <a:pt x="2" y="6"/>
                      <a:pt x="2" y="6"/>
                      <a:pt x="2" y="6"/>
                    </a:cubicBezTo>
                    <a:cubicBezTo>
                      <a:pt x="2" y="6"/>
                      <a:pt x="2" y="6"/>
                      <a:pt x="2" y="6"/>
                    </a:cubicBezTo>
                    <a:cubicBezTo>
                      <a:pt x="1" y="6"/>
                      <a:pt x="1" y="6"/>
                      <a:pt x="1" y="6"/>
                    </a:cubicBezTo>
                    <a:close/>
                    <a:moveTo>
                      <a:pt x="3" y="6"/>
                    </a:moveTo>
                    <a:cubicBezTo>
                      <a:pt x="1" y="5"/>
                      <a:pt x="1" y="5"/>
                      <a:pt x="1" y="5"/>
                    </a:cubicBezTo>
                    <a:lnTo>
                      <a:pt x="3" y="6"/>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59" name="Freeform 379"/>
              <p:cNvSpPr>
                <a:spLocks/>
              </p:cNvSpPr>
              <p:nvPr/>
            </p:nvSpPr>
            <p:spPr bwMode="auto">
              <a:xfrm>
                <a:off x="5492750" y="6465888"/>
                <a:ext cx="36513" cy="23813"/>
              </a:xfrm>
              <a:custGeom>
                <a:avLst/>
                <a:gdLst>
                  <a:gd name="T0" fmla="*/ 0 w 9"/>
                  <a:gd name="T1" fmla="*/ 6 h 6"/>
                  <a:gd name="T2" fmla="*/ 0 w 9"/>
                  <a:gd name="T3" fmla="*/ 3 h 6"/>
                  <a:gd name="T4" fmla="*/ 0 w 9"/>
                  <a:gd name="T5" fmla="*/ 3 h 6"/>
                  <a:gd name="T6" fmla="*/ 4 w 9"/>
                  <a:gd name="T7" fmla="*/ 2 h 6"/>
                  <a:gd name="T8" fmla="*/ 9 w 9"/>
                  <a:gd name="T9" fmla="*/ 0 h 6"/>
                  <a:gd name="T10" fmla="*/ 9 w 9"/>
                  <a:gd name="T11" fmla="*/ 3 h 6"/>
                  <a:gd name="T12" fmla="*/ 6 w 9"/>
                  <a:gd name="T13" fmla="*/ 4 h 6"/>
                  <a:gd name="T14" fmla="*/ 0 w 9"/>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0" y="6"/>
                    </a:moveTo>
                    <a:cubicBezTo>
                      <a:pt x="0" y="3"/>
                      <a:pt x="0" y="3"/>
                      <a:pt x="0" y="3"/>
                    </a:cubicBezTo>
                    <a:cubicBezTo>
                      <a:pt x="0" y="3"/>
                      <a:pt x="0" y="3"/>
                      <a:pt x="0" y="3"/>
                    </a:cubicBezTo>
                    <a:cubicBezTo>
                      <a:pt x="2" y="3"/>
                      <a:pt x="3" y="3"/>
                      <a:pt x="4" y="2"/>
                    </a:cubicBezTo>
                    <a:cubicBezTo>
                      <a:pt x="5" y="1"/>
                      <a:pt x="7" y="0"/>
                      <a:pt x="9" y="0"/>
                    </a:cubicBezTo>
                    <a:cubicBezTo>
                      <a:pt x="9" y="3"/>
                      <a:pt x="9" y="3"/>
                      <a:pt x="9" y="3"/>
                    </a:cubicBezTo>
                    <a:cubicBezTo>
                      <a:pt x="8" y="3"/>
                      <a:pt x="7" y="3"/>
                      <a:pt x="6" y="4"/>
                    </a:cubicBezTo>
                    <a:cubicBezTo>
                      <a:pt x="4" y="5"/>
                      <a:pt x="3" y="6"/>
                      <a:pt x="0" y="6"/>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0" name="Freeform 380"/>
              <p:cNvSpPr>
                <a:spLocks noEditPoints="1"/>
              </p:cNvSpPr>
              <p:nvPr/>
            </p:nvSpPr>
            <p:spPr bwMode="auto">
              <a:xfrm>
                <a:off x="5561013" y="6434138"/>
                <a:ext cx="52388" cy="15875"/>
              </a:xfrm>
              <a:custGeom>
                <a:avLst/>
                <a:gdLst>
                  <a:gd name="T0" fmla="*/ 1 w 13"/>
                  <a:gd name="T1" fmla="*/ 4 h 4"/>
                  <a:gd name="T2" fmla="*/ 1 w 13"/>
                  <a:gd name="T3" fmla="*/ 3 h 4"/>
                  <a:gd name="T4" fmla="*/ 0 w 13"/>
                  <a:gd name="T5" fmla="*/ 3 h 4"/>
                  <a:gd name="T6" fmla="*/ 0 w 13"/>
                  <a:gd name="T7" fmla="*/ 2 h 4"/>
                  <a:gd name="T8" fmla="*/ 1 w 13"/>
                  <a:gd name="T9" fmla="*/ 2 h 4"/>
                  <a:gd name="T10" fmla="*/ 1 w 13"/>
                  <a:gd name="T11" fmla="*/ 2 h 4"/>
                  <a:gd name="T12" fmla="*/ 2 w 13"/>
                  <a:gd name="T13" fmla="*/ 2 h 4"/>
                  <a:gd name="T14" fmla="*/ 4 w 13"/>
                  <a:gd name="T15" fmla="*/ 1 h 4"/>
                  <a:gd name="T16" fmla="*/ 9 w 13"/>
                  <a:gd name="T17" fmla="*/ 0 h 4"/>
                  <a:gd name="T18" fmla="*/ 11 w 13"/>
                  <a:gd name="T19" fmla="*/ 0 h 4"/>
                  <a:gd name="T20" fmla="*/ 11 w 13"/>
                  <a:gd name="T21" fmla="*/ 0 h 4"/>
                  <a:gd name="T22" fmla="*/ 11 w 13"/>
                  <a:gd name="T23" fmla="*/ 0 h 4"/>
                  <a:gd name="T24" fmla="*/ 13 w 13"/>
                  <a:gd name="T25" fmla="*/ 1 h 4"/>
                  <a:gd name="T26" fmla="*/ 10 w 13"/>
                  <a:gd name="T27" fmla="*/ 3 h 4"/>
                  <a:gd name="T28" fmla="*/ 6 w 13"/>
                  <a:gd name="T29" fmla="*/ 4 h 4"/>
                  <a:gd name="T30" fmla="*/ 1 w 13"/>
                  <a:gd name="T31" fmla="*/ 4 h 4"/>
                  <a:gd name="T32" fmla="*/ 1 w 13"/>
                  <a:gd name="T33" fmla="*/ 4 h 4"/>
                  <a:gd name="T34" fmla="*/ 2 w 13"/>
                  <a:gd name="T35" fmla="*/ 4 h 4"/>
                  <a:gd name="T36" fmla="*/ 1 w 13"/>
                  <a:gd name="T37" fmla="*/ 3 h 4"/>
                  <a:gd name="T38" fmla="*/ 2 w 13"/>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4">
                    <a:moveTo>
                      <a:pt x="1" y="4"/>
                    </a:moveTo>
                    <a:cubicBezTo>
                      <a:pt x="1" y="3"/>
                      <a:pt x="1" y="3"/>
                      <a:pt x="1" y="3"/>
                    </a:cubicBezTo>
                    <a:cubicBezTo>
                      <a:pt x="0" y="3"/>
                      <a:pt x="0" y="3"/>
                      <a:pt x="0" y="3"/>
                    </a:cubicBezTo>
                    <a:cubicBezTo>
                      <a:pt x="0" y="2"/>
                      <a:pt x="0" y="2"/>
                      <a:pt x="0" y="2"/>
                    </a:cubicBezTo>
                    <a:cubicBezTo>
                      <a:pt x="0" y="2"/>
                      <a:pt x="0" y="2"/>
                      <a:pt x="1" y="2"/>
                    </a:cubicBezTo>
                    <a:cubicBezTo>
                      <a:pt x="1" y="2"/>
                      <a:pt x="1" y="2"/>
                      <a:pt x="1" y="2"/>
                    </a:cubicBezTo>
                    <a:cubicBezTo>
                      <a:pt x="2" y="2"/>
                      <a:pt x="2" y="2"/>
                      <a:pt x="2" y="2"/>
                    </a:cubicBezTo>
                    <a:cubicBezTo>
                      <a:pt x="2" y="2"/>
                      <a:pt x="3" y="1"/>
                      <a:pt x="4" y="1"/>
                    </a:cubicBezTo>
                    <a:cubicBezTo>
                      <a:pt x="6" y="1"/>
                      <a:pt x="8" y="1"/>
                      <a:pt x="9" y="0"/>
                    </a:cubicBezTo>
                    <a:cubicBezTo>
                      <a:pt x="10" y="0"/>
                      <a:pt x="11" y="0"/>
                      <a:pt x="11" y="0"/>
                    </a:cubicBezTo>
                    <a:cubicBezTo>
                      <a:pt x="11" y="0"/>
                      <a:pt x="11" y="0"/>
                      <a:pt x="11" y="0"/>
                    </a:cubicBezTo>
                    <a:cubicBezTo>
                      <a:pt x="11" y="0"/>
                      <a:pt x="11" y="0"/>
                      <a:pt x="11" y="0"/>
                    </a:cubicBezTo>
                    <a:cubicBezTo>
                      <a:pt x="13" y="1"/>
                      <a:pt x="13" y="1"/>
                      <a:pt x="13" y="1"/>
                    </a:cubicBezTo>
                    <a:cubicBezTo>
                      <a:pt x="12" y="2"/>
                      <a:pt x="11" y="2"/>
                      <a:pt x="10" y="3"/>
                    </a:cubicBezTo>
                    <a:cubicBezTo>
                      <a:pt x="9" y="3"/>
                      <a:pt x="8" y="3"/>
                      <a:pt x="6" y="4"/>
                    </a:cubicBezTo>
                    <a:cubicBezTo>
                      <a:pt x="4" y="4"/>
                      <a:pt x="2" y="4"/>
                      <a:pt x="1" y="4"/>
                    </a:cubicBezTo>
                    <a:cubicBezTo>
                      <a:pt x="1" y="4"/>
                      <a:pt x="1" y="4"/>
                      <a:pt x="1" y="4"/>
                    </a:cubicBezTo>
                    <a:close/>
                    <a:moveTo>
                      <a:pt x="2" y="4"/>
                    </a:moveTo>
                    <a:cubicBezTo>
                      <a:pt x="1" y="3"/>
                      <a:pt x="1" y="3"/>
                      <a:pt x="1" y="3"/>
                    </a:cubicBezTo>
                    <a:lnTo>
                      <a:pt x="2" y="4"/>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1" name="Freeform 381"/>
              <p:cNvSpPr>
                <a:spLocks/>
              </p:cNvSpPr>
              <p:nvPr/>
            </p:nvSpPr>
            <p:spPr bwMode="auto">
              <a:xfrm>
                <a:off x="5645150" y="6410326"/>
                <a:ext cx="44450" cy="19050"/>
              </a:xfrm>
              <a:custGeom>
                <a:avLst/>
                <a:gdLst>
                  <a:gd name="T0" fmla="*/ 0 w 11"/>
                  <a:gd name="T1" fmla="*/ 2 h 5"/>
                  <a:gd name="T2" fmla="*/ 10 w 11"/>
                  <a:gd name="T3" fmla="*/ 0 h 5"/>
                  <a:gd name="T4" fmla="*/ 11 w 11"/>
                  <a:gd name="T5" fmla="*/ 0 h 5"/>
                  <a:gd name="T6" fmla="*/ 11 w 11"/>
                  <a:gd name="T7" fmla="*/ 3 h 5"/>
                  <a:gd name="T8" fmla="*/ 10 w 11"/>
                  <a:gd name="T9" fmla="*/ 3 h 5"/>
                  <a:gd name="T10" fmla="*/ 0 w 11"/>
                  <a:gd name="T11" fmla="*/ 5 h 5"/>
                  <a:gd name="T12" fmla="*/ 0 w 1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1" h="5">
                    <a:moveTo>
                      <a:pt x="0" y="2"/>
                    </a:moveTo>
                    <a:cubicBezTo>
                      <a:pt x="2" y="2"/>
                      <a:pt x="6" y="0"/>
                      <a:pt x="10" y="0"/>
                    </a:cubicBezTo>
                    <a:cubicBezTo>
                      <a:pt x="11" y="0"/>
                      <a:pt x="11" y="0"/>
                      <a:pt x="11" y="0"/>
                    </a:cubicBezTo>
                    <a:cubicBezTo>
                      <a:pt x="11" y="3"/>
                      <a:pt x="11" y="3"/>
                      <a:pt x="11" y="3"/>
                    </a:cubicBezTo>
                    <a:cubicBezTo>
                      <a:pt x="10" y="3"/>
                      <a:pt x="10" y="3"/>
                      <a:pt x="10" y="3"/>
                    </a:cubicBezTo>
                    <a:cubicBezTo>
                      <a:pt x="7" y="3"/>
                      <a:pt x="3" y="5"/>
                      <a:pt x="0" y="5"/>
                    </a:cubicBezTo>
                    <a:lnTo>
                      <a:pt x="0" y="2"/>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2" name="Freeform 382"/>
              <p:cNvSpPr>
                <a:spLocks/>
              </p:cNvSpPr>
              <p:nvPr/>
            </p:nvSpPr>
            <p:spPr bwMode="auto">
              <a:xfrm>
                <a:off x="5724525" y="6397626"/>
                <a:ext cx="47625" cy="15875"/>
              </a:xfrm>
              <a:custGeom>
                <a:avLst/>
                <a:gdLst>
                  <a:gd name="T0" fmla="*/ 0 w 12"/>
                  <a:gd name="T1" fmla="*/ 4 h 4"/>
                  <a:gd name="T2" fmla="*/ 0 w 12"/>
                  <a:gd name="T3" fmla="*/ 1 h 4"/>
                  <a:gd name="T4" fmla="*/ 0 w 12"/>
                  <a:gd name="T5" fmla="*/ 1 h 4"/>
                  <a:gd name="T6" fmla="*/ 12 w 12"/>
                  <a:gd name="T7" fmla="*/ 0 h 4"/>
                  <a:gd name="T8" fmla="*/ 12 w 12"/>
                  <a:gd name="T9" fmla="*/ 3 h 4"/>
                  <a:gd name="T10" fmla="*/ 0 w 12"/>
                  <a:gd name="T11" fmla="*/ 4 h 4"/>
                </a:gdLst>
                <a:ahLst/>
                <a:cxnLst>
                  <a:cxn ang="0">
                    <a:pos x="T0" y="T1"/>
                  </a:cxn>
                  <a:cxn ang="0">
                    <a:pos x="T2" y="T3"/>
                  </a:cxn>
                  <a:cxn ang="0">
                    <a:pos x="T4" y="T5"/>
                  </a:cxn>
                  <a:cxn ang="0">
                    <a:pos x="T6" y="T7"/>
                  </a:cxn>
                  <a:cxn ang="0">
                    <a:pos x="T8" y="T9"/>
                  </a:cxn>
                  <a:cxn ang="0">
                    <a:pos x="T10" y="T11"/>
                  </a:cxn>
                </a:cxnLst>
                <a:rect l="0" t="0" r="r" b="b"/>
                <a:pathLst>
                  <a:path w="12" h="4">
                    <a:moveTo>
                      <a:pt x="0" y="4"/>
                    </a:moveTo>
                    <a:cubicBezTo>
                      <a:pt x="0" y="1"/>
                      <a:pt x="0" y="1"/>
                      <a:pt x="0" y="1"/>
                    </a:cubicBezTo>
                    <a:cubicBezTo>
                      <a:pt x="0" y="1"/>
                      <a:pt x="0" y="1"/>
                      <a:pt x="0" y="1"/>
                    </a:cubicBezTo>
                    <a:cubicBezTo>
                      <a:pt x="4" y="1"/>
                      <a:pt x="7" y="0"/>
                      <a:pt x="12" y="0"/>
                    </a:cubicBezTo>
                    <a:cubicBezTo>
                      <a:pt x="12" y="3"/>
                      <a:pt x="12" y="3"/>
                      <a:pt x="12" y="3"/>
                    </a:cubicBezTo>
                    <a:cubicBezTo>
                      <a:pt x="8" y="3"/>
                      <a:pt x="4" y="4"/>
                      <a:pt x="0" y="4"/>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3" name="Freeform 383"/>
              <p:cNvSpPr>
                <a:spLocks/>
              </p:cNvSpPr>
              <p:nvPr/>
            </p:nvSpPr>
            <p:spPr bwMode="auto">
              <a:xfrm>
                <a:off x="5811838" y="6394451"/>
                <a:ext cx="52388" cy="15875"/>
              </a:xfrm>
              <a:custGeom>
                <a:avLst/>
                <a:gdLst>
                  <a:gd name="T0" fmla="*/ 1 w 13"/>
                  <a:gd name="T1" fmla="*/ 3 h 4"/>
                  <a:gd name="T2" fmla="*/ 0 w 13"/>
                  <a:gd name="T3" fmla="*/ 3 h 4"/>
                  <a:gd name="T4" fmla="*/ 0 w 13"/>
                  <a:gd name="T5" fmla="*/ 0 h 4"/>
                  <a:gd name="T6" fmla="*/ 1 w 13"/>
                  <a:gd name="T7" fmla="*/ 0 h 4"/>
                  <a:gd name="T8" fmla="*/ 13 w 13"/>
                  <a:gd name="T9" fmla="*/ 1 h 4"/>
                  <a:gd name="T10" fmla="*/ 13 w 13"/>
                  <a:gd name="T11" fmla="*/ 4 h 4"/>
                  <a:gd name="T12" fmla="*/ 1 w 1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1" y="3"/>
                    </a:moveTo>
                    <a:cubicBezTo>
                      <a:pt x="0" y="3"/>
                      <a:pt x="0" y="3"/>
                      <a:pt x="0" y="3"/>
                    </a:cubicBezTo>
                    <a:cubicBezTo>
                      <a:pt x="0" y="0"/>
                      <a:pt x="0" y="0"/>
                      <a:pt x="0" y="0"/>
                    </a:cubicBezTo>
                    <a:cubicBezTo>
                      <a:pt x="1" y="0"/>
                      <a:pt x="1" y="0"/>
                      <a:pt x="1" y="0"/>
                    </a:cubicBezTo>
                    <a:cubicBezTo>
                      <a:pt x="5" y="0"/>
                      <a:pt x="9" y="1"/>
                      <a:pt x="13" y="1"/>
                    </a:cubicBezTo>
                    <a:cubicBezTo>
                      <a:pt x="13" y="4"/>
                      <a:pt x="13" y="4"/>
                      <a:pt x="13" y="4"/>
                    </a:cubicBezTo>
                    <a:cubicBezTo>
                      <a:pt x="9" y="4"/>
                      <a:pt x="4" y="3"/>
                      <a:pt x="1" y="3"/>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4" name="Freeform 384"/>
              <p:cNvSpPr>
                <a:spLocks noEditPoints="1"/>
              </p:cNvSpPr>
              <p:nvPr/>
            </p:nvSpPr>
            <p:spPr bwMode="auto">
              <a:xfrm>
                <a:off x="5908675" y="6394451"/>
                <a:ext cx="47625" cy="15875"/>
              </a:xfrm>
              <a:custGeom>
                <a:avLst/>
                <a:gdLst>
                  <a:gd name="T0" fmla="*/ 0 w 12"/>
                  <a:gd name="T1" fmla="*/ 3 h 4"/>
                  <a:gd name="T2" fmla="*/ 0 w 12"/>
                  <a:gd name="T3" fmla="*/ 0 h 4"/>
                  <a:gd name="T4" fmla="*/ 12 w 12"/>
                  <a:gd name="T5" fmla="*/ 1 h 4"/>
                  <a:gd name="T6" fmla="*/ 12 w 12"/>
                  <a:gd name="T7" fmla="*/ 4 h 4"/>
                  <a:gd name="T8" fmla="*/ 0 w 12"/>
                  <a:gd name="T9" fmla="*/ 3 h 4"/>
                  <a:gd name="T10" fmla="*/ 0 w 12"/>
                  <a:gd name="T11" fmla="*/ 3 h 4"/>
                  <a:gd name="T12" fmla="*/ 0 w 1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0" y="3"/>
                    </a:moveTo>
                    <a:cubicBezTo>
                      <a:pt x="0" y="0"/>
                      <a:pt x="0" y="0"/>
                      <a:pt x="0" y="0"/>
                    </a:cubicBezTo>
                    <a:cubicBezTo>
                      <a:pt x="5" y="0"/>
                      <a:pt x="8" y="1"/>
                      <a:pt x="12" y="1"/>
                    </a:cubicBezTo>
                    <a:cubicBezTo>
                      <a:pt x="12" y="4"/>
                      <a:pt x="12" y="4"/>
                      <a:pt x="12" y="4"/>
                    </a:cubicBezTo>
                    <a:cubicBezTo>
                      <a:pt x="8" y="4"/>
                      <a:pt x="4" y="3"/>
                      <a:pt x="0" y="3"/>
                    </a:cubicBezTo>
                    <a:close/>
                    <a:moveTo>
                      <a:pt x="0" y="3"/>
                    </a:moveTo>
                    <a:cubicBezTo>
                      <a:pt x="0" y="3"/>
                      <a:pt x="0" y="3"/>
                      <a:pt x="0" y="3"/>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5" name="Freeform 385"/>
              <p:cNvSpPr>
                <a:spLocks/>
              </p:cNvSpPr>
              <p:nvPr/>
            </p:nvSpPr>
            <p:spPr bwMode="auto">
              <a:xfrm>
                <a:off x="5995988" y="6397626"/>
                <a:ext cx="39688" cy="12700"/>
              </a:xfrm>
              <a:custGeom>
                <a:avLst/>
                <a:gdLst>
                  <a:gd name="T0" fmla="*/ 0 w 10"/>
                  <a:gd name="T1" fmla="*/ 3 h 3"/>
                  <a:gd name="T2" fmla="*/ 0 w 10"/>
                  <a:gd name="T3" fmla="*/ 0 h 3"/>
                  <a:gd name="T4" fmla="*/ 7 w 10"/>
                  <a:gd name="T5" fmla="*/ 0 h 3"/>
                  <a:gd name="T6" fmla="*/ 10 w 10"/>
                  <a:gd name="T7" fmla="*/ 0 h 3"/>
                  <a:gd name="T8" fmla="*/ 10 w 10"/>
                  <a:gd name="T9" fmla="*/ 3 h 3"/>
                  <a:gd name="T10" fmla="*/ 7 w 10"/>
                  <a:gd name="T11" fmla="*/ 3 h 3"/>
                  <a:gd name="T12" fmla="*/ 0 w 1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0" y="3"/>
                    </a:moveTo>
                    <a:cubicBezTo>
                      <a:pt x="0" y="0"/>
                      <a:pt x="0" y="0"/>
                      <a:pt x="0" y="0"/>
                    </a:cubicBezTo>
                    <a:cubicBezTo>
                      <a:pt x="3" y="0"/>
                      <a:pt x="5" y="0"/>
                      <a:pt x="7" y="0"/>
                    </a:cubicBezTo>
                    <a:cubicBezTo>
                      <a:pt x="8" y="0"/>
                      <a:pt x="9" y="0"/>
                      <a:pt x="10" y="0"/>
                    </a:cubicBezTo>
                    <a:cubicBezTo>
                      <a:pt x="10" y="3"/>
                      <a:pt x="10" y="3"/>
                      <a:pt x="10" y="3"/>
                    </a:cubicBezTo>
                    <a:cubicBezTo>
                      <a:pt x="9" y="3"/>
                      <a:pt x="8" y="3"/>
                      <a:pt x="7" y="3"/>
                    </a:cubicBezTo>
                    <a:cubicBezTo>
                      <a:pt x="5" y="3"/>
                      <a:pt x="2" y="3"/>
                      <a:pt x="0" y="3"/>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6" name="Freeform 386"/>
              <p:cNvSpPr>
                <a:spLocks/>
              </p:cNvSpPr>
              <p:nvPr/>
            </p:nvSpPr>
            <p:spPr bwMode="auto">
              <a:xfrm>
                <a:off x="6072188" y="6397626"/>
                <a:ext cx="55563" cy="12700"/>
              </a:xfrm>
              <a:custGeom>
                <a:avLst/>
                <a:gdLst>
                  <a:gd name="T0" fmla="*/ 0 w 14"/>
                  <a:gd name="T1" fmla="*/ 3 h 3"/>
                  <a:gd name="T2" fmla="*/ 0 w 14"/>
                  <a:gd name="T3" fmla="*/ 0 h 3"/>
                  <a:gd name="T4" fmla="*/ 14 w 14"/>
                  <a:gd name="T5" fmla="*/ 0 h 3"/>
                  <a:gd name="T6" fmla="*/ 14 w 14"/>
                  <a:gd name="T7" fmla="*/ 3 h 3"/>
                  <a:gd name="T8" fmla="*/ 0 w 14"/>
                  <a:gd name="T9" fmla="*/ 3 h 3"/>
                </a:gdLst>
                <a:ahLst/>
                <a:cxnLst>
                  <a:cxn ang="0">
                    <a:pos x="T0" y="T1"/>
                  </a:cxn>
                  <a:cxn ang="0">
                    <a:pos x="T2" y="T3"/>
                  </a:cxn>
                  <a:cxn ang="0">
                    <a:pos x="T4" y="T5"/>
                  </a:cxn>
                  <a:cxn ang="0">
                    <a:pos x="T6" y="T7"/>
                  </a:cxn>
                  <a:cxn ang="0">
                    <a:pos x="T8" y="T9"/>
                  </a:cxn>
                </a:cxnLst>
                <a:rect l="0" t="0" r="r" b="b"/>
                <a:pathLst>
                  <a:path w="14" h="3">
                    <a:moveTo>
                      <a:pt x="0" y="3"/>
                    </a:moveTo>
                    <a:cubicBezTo>
                      <a:pt x="0" y="0"/>
                      <a:pt x="0" y="0"/>
                      <a:pt x="0" y="0"/>
                    </a:cubicBezTo>
                    <a:cubicBezTo>
                      <a:pt x="5" y="0"/>
                      <a:pt x="9" y="0"/>
                      <a:pt x="14" y="0"/>
                    </a:cubicBezTo>
                    <a:cubicBezTo>
                      <a:pt x="14" y="3"/>
                      <a:pt x="14" y="3"/>
                      <a:pt x="14" y="3"/>
                    </a:cubicBezTo>
                    <a:cubicBezTo>
                      <a:pt x="9" y="3"/>
                      <a:pt x="5" y="3"/>
                      <a:pt x="0" y="3"/>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7" name="Freeform 387"/>
              <p:cNvSpPr>
                <a:spLocks noEditPoints="1"/>
              </p:cNvSpPr>
              <p:nvPr/>
            </p:nvSpPr>
            <p:spPr bwMode="auto">
              <a:xfrm>
                <a:off x="6167438" y="6402388"/>
                <a:ext cx="47625" cy="19050"/>
              </a:xfrm>
              <a:custGeom>
                <a:avLst/>
                <a:gdLst>
                  <a:gd name="T0" fmla="*/ 0 w 12"/>
                  <a:gd name="T1" fmla="*/ 3 h 5"/>
                  <a:gd name="T2" fmla="*/ 0 w 12"/>
                  <a:gd name="T3" fmla="*/ 0 h 5"/>
                  <a:gd name="T4" fmla="*/ 0 w 12"/>
                  <a:gd name="T5" fmla="*/ 0 h 5"/>
                  <a:gd name="T6" fmla="*/ 12 w 12"/>
                  <a:gd name="T7" fmla="*/ 2 h 5"/>
                  <a:gd name="T8" fmla="*/ 12 w 12"/>
                  <a:gd name="T9" fmla="*/ 5 h 5"/>
                  <a:gd name="T10" fmla="*/ 0 w 12"/>
                  <a:gd name="T11" fmla="*/ 3 h 5"/>
                  <a:gd name="T12" fmla="*/ 0 w 12"/>
                  <a:gd name="T13" fmla="*/ 3 h 5"/>
                  <a:gd name="T14" fmla="*/ 0 w 12"/>
                  <a:gd name="T15" fmla="*/ 3 h 5"/>
                  <a:gd name="T16" fmla="*/ 0 w 12"/>
                  <a:gd name="T17" fmla="*/ 2 h 5"/>
                  <a:gd name="T18" fmla="*/ 0 w 12"/>
                  <a:gd name="T19" fmla="*/ 3 h 5"/>
                  <a:gd name="T20" fmla="*/ 0 w 12"/>
                  <a:gd name="T21" fmla="*/ 3 h 5"/>
                  <a:gd name="T22" fmla="*/ 0 w 12"/>
                  <a:gd name="T2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5">
                    <a:moveTo>
                      <a:pt x="0" y="3"/>
                    </a:moveTo>
                    <a:cubicBezTo>
                      <a:pt x="0" y="0"/>
                      <a:pt x="0" y="0"/>
                      <a:pt x="0" y="0"/>
                    </a:cubicBezTo>
                    <a:cubicBezTo>
                      <a:pt x="0" y="0"/>
                      <a:pt x="0" y="0"/>
                      <a:pt x="0" y="0"/>
                    </a:cubicBezTo>
                    <a:cubicBezTo>
                      <a:pt x="4" y="0"/>
                      <a:pt x="8" y="2"/>
                      <a:pt x="12" y="2"/>
                    </a:cubicBezTo>
                    <a:cubicBezTo>
                      <a:pt x="12" y="5"/>
                      <a:pt x="12" y="5"/>
                      <a:pt x="12" y="5"/>
                    </a:cubicBezTo>
                    <a:cubicBezTo>
                      <a:pt x="7" y="5"/>
                      <a:pt x="4" y="3"/>
                      <a:pt x="0" y="3"/>
                    </a:cubicBezTo>
                    <a:close/>
                    <a:moveTo>
                      <a:pt x="0" y="3"/>
                    </a:moveTo>
                    <a:cubicBezTo>
                      <a:pt x="0" y="3"/>
                      <a:pt x="0" y="3"/>
                      <a:pt x="0" y="3"/>
                    </a:cubicBezTo>
                    <a:cubicBezTo>
                      <a:pt x="0" y="2"/>
                      <a:pt x="0" y="2"/>
                      <a:pt x="0" y="2"/>
                    </a:cubicBezTo>
                    <a:lnTo>
                      <a:pt x="0" y="3"/>
                    </a:lnTo>
                    <a:close/>
                    <a:moveTo>
                      <a:pt x="0" y="3"/>
                    </a:moveTo>
                    <a:cubicBezTo>
                      <a:pt x="0" y="3"/>
                      <a:pt x="0" y="3"/>
                      <a:pt x="0" y="3"/>
                    </a:cubicBezTo>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8" name="Freeform 388"/>
              <p:cNvSpPr>
                <a:spLocks/>
              </p:cNvSpPr>
              <p:nvPr/>
            </p:nvSpPr>
            <p:spPr bwMode="auto">
              <a:xfrm>
                <a:off x="6259513" y="6421438"/>
                <a:ext cx="31750" cy="23813"/>
              </a:xfrm>
              <a:custGeom>
                <a:avLst/>
                <a:gdLst>
                  <a:gd name="T0" fmla="*/ 3 w 8"/>
                  <a:gd name="T1" fmla="*/ 4 h 6"/>
                  <a:gd name="T2" fmla="*/ 0 w 8"/>
                  <a:gd name="T3" fmla="*/ 2 h 6"/>
                  <a:gd name="T4" fmla="*/ 1 w 8"/>
                  <a:gd name="T5" fmla="*/ 0 h 6"/>
                  <a:gd name="T6" fmla="*/ 7 w 8"/>
                  <a:gd name="T7" fmla="*/ 3 h 6"/>
                  <a:gd name="T8" fmla="*/ 8 w 8"/>
                  <a:gd name="T9" fmla="*/ 3 h 6"/>
                  <a:gd name="T10" fmla="*/ 8 w 8"/>
                  <a:gd name="T11" fmla="*/ 3 h 6"/>
                  <a:gd name="T12" fmla="*/ 8 w 8"/>
                  <a:gd name="T13" fmla="*/ 4 h 6"/>
                  <a:gd name="T14" fmla="*/ 8 w 8"/>
                  <a:gd name="T15" fmla="*/ 6 h 6"/>
                  <a:gd name="T16" fmla="*/ 8 w 8"/>
                  <a:gd name="T17" fmla="*/ 6 h 6"/>
                  <a:gd name="T18" fmla="*/ 3 w 8"/>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3" y="4"/>
                    </a:moveTo>
                    <a:cubicBezTo>
                      <a:pt x="2" y="3"/>
                      <a:pt x="0" y="2"/>
                      <a:pt x="0" y="2"/>
                    </a:cubicBezTo>
                    <a:cubicBezTo>
                      <a:pt x="1" y="0"/>
                      <a:pt x="1" y="0"/>
                      <a:pt x="1" y="0"/>
                    </a:cubicBezTo>
                    <a:cubicBezTo>
                      <a:pt x="2" y="0"/>
                      <a:pt x="6" y="3"/>
                      <a:pt x="7" y="3"/>
                    </a:cubicBezTo>
                    <a:cubicBezTo>
                      <a:pt x="8" y="3"/>
                      <a:pt x="8" y="3"/>
                      <a:pt x="8" y="3"/>
                    </a:cubicBezTo>
                    <a:cubicBezTo>
                      <a:pt x="8" y="3"/>
                      <a:pt x="8" y="3"/>
                      <a:pt x="8" y="3"/>
                    </a:cubicBezTo>
                    <a:cubicBezTo>
                      <a:pt x="8" y="4"/>
                      <a:pt x="8" y="4"/>
                      <a:pt x="8" y="4"/>
                    </a:cubicBezTo>
                    <a:cubicBezTo>
                      <a:pt x="8" y="6"/>
                      <a:pt x="8" y="6"/>
                      <a:pt x="8" y="6"/>
                    </a:cubicBezTo>
                    <a:cubicBezTo>
                      <a:pt x="8" y="6"/>
                      <a:pt x="8" y="6"/>
                      <a:pt x="8" y="6"/>
                    </a:cubicBezTo>
                    <a:cubicBezTo>
                      <a:pt x="6" y="6"/>
                      <a:pt x="5" y="5"/>
                      <a:pt x="3" y="4"/>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69" name="Freeform 389"/>
              <p:cNvSpPr>
                <a:spLocks/>
              </p:cNvSpPr>
              <p:nvPr/>
            </p:nvSpPr>
            <p:spPr bwMode="auto">
              <a:xfrm>
                <a:off x="6315075" y="6445251"/>
                <a:ext cx="36513" cy="28575"/>
              </a:xfrm>
              <a:custGeom>
                <a:avLst/>
                <a:gdLst>
                  <a:gd name="T0" fmla="*/ 7 w 9"/>
                  <a:gd name="T1" fmla="*/ 7 h 7"/>
                  <a:gd name="T2" fmla="*/ 7 w 9"/>
                  <a:gd name="T3" fmla="*/ 7 h 7"/>
                  <a:gd name="T4" fmla="*/ 7 w 9"/>
                  <a:gd name="T5" fmla="*/ 7 h 7"/>
                  <a:gd name="T6" fmla="*/ 7 w 9"/>
                  <a:gd name="T7" fmla="*/ 6 h 7"/>
                  <a:gd name="T8" fmla="*/ 6 w 9"/>
                  <a:gd name="T9" fmla="*/ 6 h 7"/>
                  <a:gd name="T10" fmla="*/ 4 w 9"/>
                  <a:gd name="T11" fmla="*/ 4 h 7"/>
                  <a:gd name="T12" fmla="*/ 0 w 9"/>
                  <a:gd name="T13" fmla="*/ 2 h 7"/>
                  <a:gd name="T14" fmla="*/ 2 w 9"/>
                  <a:gd name="T15" fmla="*/ 0 h 7"/>
                  <a:gd name="T16" fmla="*/ 8 w 9"/>
                  <a:gd name="T17" fmla="*/ 4 h 7"/>
                  <a:gd name="T18" fmla="*/ 9 w 9"/>
                  <a:gd name="T19" fmla="*/ 5 h 7"/>
                  <a:gd name="T20" fmla="*/ 7 w 9"/>
                  <a:gd name="T21" fmla="*/ 6 h 7"/>
                  <a:gd name="T22" fmla="*/ 7 w 9"/>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7" y="7"/>
                    </a:moveTo>
                    <a:cubicBezTo>
                      <a:pt x="7" y="7"/>
                      <a:pt x="7" y="7"/>
                      <a:pt x="7" y="7"/>
                    </a:cubicBezTo>
                    <a:cubicBezTo>
                      <a:pt x="7" y="7"/>
                      <a:pt x="7" y="7"/>
                      <a:pt x="7" y="7"/>
                    </a:cubicBezTo>
                    <a:cubicBezTo>
                      <a:pt x="7" y="6"/>
                      <a:pt x="7" y="6"/>
                      <a:pt x="7" y="6"/>
                    </a:cubicBezTo>
                    <a:cubicBezTo>
                      <a:pt x="6" y="6"/>
                      <a:pt x="6" y="6"/>
                      <a:pt x="6" y="6"/>
                    </a:cubicBezTo>
                    <a:cubicBezTo>
                      <a:pt x="6" y="5"/>
                      <a:pt x="5" y="5"/>
                      <a:pt x="4" y="4"/>
                    </a:cubicBezTo>
                    <a:cubicBezTo>
                      <a:pt x="2" y="3"/>
                      <a:pt x="0" y="2"/>
                      <a:pt x="0" y="2"/>
                    </a:cubicBezTo>
                    <a:cubicBezTo>
                      <a:pt x="2" y="0"/>
                      <a:pt x="2" y="0"/>
                      <a:pt x="2" y="0"/>
                    </a:cubicBezTo>
                    <a:cubicBezTo>
                      <a:pt x="2" y="0"/>
                      <a:pt x="6" y="2"/>
                      <a:pt x="8" y="4"/>
                    </a:cubicBezTo>
                    <a:cubicBezTo>
                      <a:pt x="8" y="4"/>
                      <a:pt x="9" y="4"/>
                      <a:pt x="9" y="5"/>
                    </a:cubicBezTo>
                    <a:cubicBezTo>
                      <a:pt x="7" y="6"/>
                      <a:pt x="7" y="6"/>
                      <a:pt x="7" y="6"/>
                    </a:cubicBezTo>
                    <a:lnTo>
                      <a:pt x="7" y="7"/>
                    </a:ln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0" name="Freeform 390"/>
              <p:cNvSpPr>
                <a:spLocks noEditPoints="1"/>
              </p:cNvSpPr>
              <p:nvPr/>
            </p:nvSpPr>
            <p:spPr bwMode="auto">
              <a:xfrm>
                <a:off x="6375400" y="6478588"/>
                <a:ext cx="31750" cy="26988"/>
              </a:xfrm>
              <a:custGeom>
                <a:avLst/>
                <a:gdLst>
                  <a:gd name="T0" fmla="*/ 0 w 8"/>
                  <a:gd name="T1" fmla="*/ 2 h 7"/>
                  <a:gd name="T2" fmla="*/ 1 w 8"/>
                  <a:gd name="T3" fmla="*/ 0 h 7"/>
                  <a:gd name="T4" fmla="*/ 8 w 8"/>
                  <a:gd name="T5" fmla="*/ 4 h 7"/>
                  <a:gd name="T6" fmla="*/ 7 w 8"/>
                  <a:gd name="T7" fmla="*/ 7 h 7"/>
                  <a:gd name="T8" fmla="*/ 0 w 8"/>
                  <a:gd name="T9" fmla="*/ 2 h 7"/>
                  <a:gd name="T10" fmla="*/ 0 w 8"/>
                  <a:gd name="T11" fmla="*/ 2 h 7"/>
                  <a:gd name="T12" fmla="*/ 0 w 8"/>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2"/>
                    </a:moveTo>
                    <a:cubicBezTo>
                      <a:pt x="1" y="0"/>
                      <a:pt x="1" y="0"/>
                      <a:pt x="1" y="0"/>
                    </a:cubicBezTo>
                    <a:cubicBezTo>
                      <a:pt x="3" y="2"/>
                      <a:pt x="6" y="3"/>
                      <a:pt x="8" y="4"/>
                    </a:cubicBezTo>
                    <a:cubicBezTo>
                      <a:pt x="7" y="7"/>
                      <a:pt x="7" y="7"/>
                      <a:pt x="7" y="7"/>
                    </a:cubicBezTo>
                    <a:cubicBezTo>
                      <a:pt x="4" y="5"/>
                      <a:pt x="2" y="4"/>
                      <a:pt x="0" y="2"/>
                    </a:cubicBezTo>
                    <a:close/>
                    <a:moveTo>
                      <a:pt x="0" y="2"/>
                    </a:moveTo>
                    <a:cubicBezTo>
                      <a:pt x="0" y="2"/>
                      <a:pt x="0" y="2"/>
                      <a:pt x="0"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1" name="Freeform 391"/>
              <p:cNvSpPr>
                <a:spLocks/>
              </p:cNvSpPr>
              <p:nvPr/>
            </p:nvSpPr>
            <p:spPr bwMode="auto">
              <a:xfrm>
                <a:off x="6430963" y="6510338"/>
                <a:ext cx="28575" cy="23813"/>
              </a:xfrm>
              <a:custGeom>
                <a:avLst/>
                <a:gdLst>
                  <a:gd name="T0" fmla="*/ 0 w 7"/>
                  <a:gd name="T1" fmla="*/ 2 h 6"/>
                  <a:gd name="T2" fmla="*/ 2 w 7"/>
                  <a:gd name="T3" fmla="*/ 0 h 6"/>
                  <a:gd name="T4" fmla="*/ 7 w 7"/>
                  <a:gd name="T5" fmla="*/ 3 h 6"/>
                  <a:gd name="T6" fmla="*/ 6 w 7"/>
                  <a:gd name="T7" fmla="*/ 6 h 6"/>
                  <a:gd name="T8" fmla="*/ 0 w 7"/>
                  <a:gd name="T9" fmla="*/ 2 h 6"/>
                </a:gdLst>
                <a:ahLst/>
                <a:cxnLst>
                  <a:cxn ang="0">
                    <a:pos x="T0" y="T1"/>
                  </a:cxn>
                  <a:cxn ang="0">
                    <a:pos x="T2" y="T3"/>
                  </a:cxn>
                  <a:cxn ang="0">
                    <a:pos x="T4" y="T5"/>
                  </a:cxn>
                  <a:cxn ang="0">
                    <a:pos x="T6" y="T7"/>
                  </a:cxn>
                  <a:cxn ang="0">
                    <a:pos x="T8" y="T9"/>
                  </a:cxn>
                </a:cxnLst>
                <a:rect l="0" t="0" r="r" b="b"/>
                <a:pathLst>
                  <a:path w="7" h="6">
                    <a:moveTo>
                      <a:pt x="0" y="2"/>
                    </a:moveTo>
                    <a:cubicBezTo>
                      <a:pt x="2" y="0"/>
                      <a:pt x="2" y="0"/>
                      <a:pt x="2" y="0"/>
                    </a:cubicBezTo>
                    <a:cubicBezTo>
                      <a:pt x="3" y="1"/>
                      <a:pt x="5" y="2"/>
                      <a:pt x="7" y="3"/>
                    </a:cubicBezTo>
                    <a:cubicBezTo>
                      <a:pt x="6" y="6"/>
                      <a:pt x="6" y="6"/>
                      <a:pt x="6" y="6"/>
                    </a:cubicBezTo>
                    <a:cubicBezTo>
                      <a:pt x="3" y="5"/>
                      <a:pt x="1" y="3"/>
                      <a:pt x="0"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2" name="Freeform 392"/>
              <p:cNvSpPr>
                <a:spLocks/>
              </p:cNvSpPr>
              <p:nvPr/>
            </p:nvSpPr>
            <p:spPr bwMode="auto">
              <a:xfrm>
                <a:off x="6483350" y="6537326"/>
                <a:ext cx="26988" cy="23813"/>
              </a:xfrm>
              <a:custGeom>
                <a:avLst/>
                <a:gdLst>
                  <a:gd name="T0" fmla="*/ 0 w 7"/>
                  <a:gd name="T1" fmla="*/ 2 h 6"/>
                  <a:gd name="T2" fmla="*/ 0 w 7"/>
                  <a:gd name="T3" fmla="*/ 2 h 6"/>
                  <a:gd name="T4" fmla="*/ 2 w 7"/>
                  <a:gd name="T5" fmla="*/ 0 h 6"/>
                  <a:gd name="T6" fmla="*/ 7 w 7"/>
                  <a:gd name="T7" fmla="*/ 4 h 6"/>
                  <a:gd name="T8" fmla="*/ 6 w 7"/>
                  <a:gd name="T9" fmla="*/ 6 h 6"/>
                  <a:gd name="T10" fmla="*/ 0 w 7"/>
                  <a:gd name="T11" fmla="*/ 2 h 6"/>
                </a:gdLst>
                <a:ahLst/>
                <a:cxnLst>
                  <a:cxn ang="0">
                    <a:pos x="T0" y="T1"/>
                  </a:cxn>
                  <a:cxn ang="0">
                    <a:pos x="T2" y="T3"/>
                  </a:cxn>
                  <a:cxn ang="0">
                    <a:pos x="T4" y="T5"/>
                  </a:cxn>
                  <a:cxn ang="0">
                    <a:pos x="T6" y="T7"/>
                  </a:cxn>
                  <a:cxn ang="0">
                    <a:pos x="T8" y="T9"/>
                  </a:cxn>
                  <a:cxn ang="0">
                    <a:pos x="T10" y="T11"/>
                  </a:cxn>
                </a:cxnLst>
                <a:rect l="0" t="0" r="r" b="b"/>
                <a:pathLst>
                  <a:path w="7" h="6">
                    <a:moveTo>
                      <a:pt x="0" y="2"/>
                    </a:moveTo>
                    <a:cubicBezTo>
                      <a:pt x="0" y="2"/>
                      <a:pt x="0" y="2"/>
                      <a:pt x="0" y="2"/>
                    </a:cubicBezTo>
                    <a:cubicBezTo>
                      <a:pt x="2" y="0"/>
                      <a:pt x="2" y="0"/>
                      <a:pt x="2" y="0"/>
                    </a:cubicBezTo>
                    <a:cubicBezTo>
                      <a:pt x="4" y="1"/>
                      <a:pt x="5" y="3"/>
                      <a:pt x="7" y="4"/>
                    </a:cubicBezTo>
                    <a:cubicBezTo>
                      <a:pt x="6" y="6"/>
                      <a:pt x="6" y="6"/>
                      <a:pt x="6" y="6"/>
                    </a:cubicBezTo>
                    <a:cubicBezTo>
                      <a:pt x="3" y="5"/>
                      <a:pt x="2" y="3"/>
                      <a:pt x="0"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3" name="Freeform 393"/>
              <p:cNvSpPr>
                <a:spLocks/>
              </p:cNvSpPr>
              <p:nvPr/>
            </p:nvSpPr>
            <p:spPr bwMode="auto">
              <a:xfrm>
                <a:off x="6527800" y="6565901"/>
                <a:ext cx="19050" cy="20638"/>
              </a:xfrm>
              <a:custGeom>
                <a:avLst/>
                <a:gdLst>
                  <a:gd name="T0" fmla="*/ 0 w 5"/>
                  <a:gd name="T1" fmla="*/ 2 h 5"/>
                  <a:gd name="T2" fmla="*/ 3 w 5"/>
                  <a:gd name="T3" fmla="*/ 0 h 5"/>
                  <a:gd name="T4" fmla="*/ 5 w 5"/>
                  <a:gd name="T5" fmla="*/ 3 h 5"/>
                  <a:gd name="T6" fmla="*/ 3 w 5"/>
                  <a:gd name="T7" fmla="*/ 5 h 5"/>
                  <a:gd name="T8" fmla="*/ 0 w 5"/>
                  <a:gd name="T9" fmla="*/ 2 h 5"/>
                </a:gdLst>
                <a:ahLst/>
                <a:cxnLst>
                  <a:cxn ang="0">
                    <a:pos x="T0" y="T1"/>
                  </a:cxn>
                  <a:cxn ang="0">
                    <a:pos x="T2" y="T3"/>
                  </a:cxn>
                  <a:cxn ang="0">
                    <a:pos x="T4" y="T5"/>
                  </a:cxn>
                  <a:cxn ang="0">
                    <a:pos x="T6" y="T7"/>
                  </a:cxn>
                  <a:cxn ang="0">
                    <a:pos x="T8" y="T9"/>
                  </a:cxn>
                </a:cxnLst>
                <a:rect l="0" t="0" r="r" b="b"/>
                <a:pathLst>
                  <a:path w="5" h="5">
                    <a:moveTo>
                      <a:pt x="0" y="2"/>
                    </a:moveTo>
                    <a:cubicBezTo>
                      <a:pt x="3" y="0"/>
                      <a:pt x="3" y="0"/>
                      <a:pt x="3" y="0"/>
                    </a:cubicBezTo>
                    <a:cubicBezTo>
                      <a:pt x="3" y="1"/>
                      <a:pt x="4" y="2"/>
                      <a:pt x="5" y="3"/>
                    </a:cubicBezTo>
                    <a:cubicBezTo>
                      <a:pt x="3" y="5"/>
                      <a:pt x="3" y="5"/>
                      <a:pt x="3" y="5"/>
                    </a:cubicBezTo>
                    <a:cubicBezTo>
                      <a:pt x="2" y="4"/>
                      <a:pt x="1" y="3"/>
                      <a:pt x="0" y="2"/>
                    </a:cubicBezTo>
                    <a:close/>
                  </a:path>
                </a:pathLst>
              </a:custGeom>
              <a:solidFill>
                <a:srgbClr val="362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4" name="Freeform 394"/>
              <p:cNvSpPr>
                <a:spLocks/>
              </p:cNvSpPr>
              <p:nvPr/>
            </p:nvSpPr>
            <p:spPr bwMode="auto">
              <a:xfrm>
                <a:off x="5959475" y="6192838"/>
                <a:ext cx="76200" cy="136525"/>
              </a:xfrm>
              <a:custGeom>
                <a:avLst/>
                <a:gdLst>
                  <a:gd name="T0" fmla="*/ 1 w 19"/>
                  <a:gd name="T1" fmla="*/ 0 h 34"/>
                  <a:gd name="T2" fmla="*/ 19 w 19"/>
                  <a:gd name="T3" fmla="*/ 32 h 34"/>
                  <a:gd name="T4" fmla="*/ 1 w 19"/>
                  <a:gd name="T5" fmla="*/ 0 h 34"/>
                </a:gdLst>
                <a:ahLst/>
                <a:cxnLst>
                  <a:cxn ang="0">
                    <a:pos x="T0" y="T1"/>
                  </a:cxn>
                  <a:cxn ang="0">
                    <a:pos x="T2" y="T3"/>
                  </a:cxn>
                  <a:cxn ang="0">
                    <a:pos x="T4" y="T5"/>
                  </a:cxn>
                </a:cxnLst>
                <a:rect l="0" t="0" r="r" b="b"/>
                <a:pathLst>
                  <a:path w="19" h="34">
                    <a:moveTo>
                      <a:pt x="1" y="0"/>
                    </a:moveTo>
                    <a:cubicBezTo>
                      <a:pt x="0" y="13"/>
                      <a:pt x="0" y="34"/>
                      <a:pt x="19" y="32"/>
                    </a:cubicBezTo>
                    <a:cubicBezTo>
                      <a:pt x="10" y="24"/>
                      <a:pt x="3" y="12"/>
                      <a:pt x="1" y="0"/>
                    </a:cubicBezTo>
                  </a:path>
                </a:pathLst>
              </a:custGeom>
              <a:solidFill>
                <a:srgbClr val="A382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5" name="Freeform 395"/>
              <p:cNvSpPr>
                <a:spLocks/>
              </p:cNvSpPr>
              <p:nvPr/>
            </p:nvSpPr>
            <p:spPr bwMode="auto">
              <a:xfrm>
                <a:off x="5692775" y="6157913"/>
                <a:ext cx="127000" cy="203200"/>
              </a:xfrm>
              <a:custGeom>
                <a:avLst/>
                <a:gdLst>
                  <a:gd name="T0" fmla="*/ 22 w 32"/>
                  <a:gd name="T1" fmla="*/ 0 h 51"/>
                  <a:gd name="T2" fmla="*/ 7 w 32"/>
                  <a:gd name="T3" fmla="*/ 45 h 51"/>
                  <a:gd name="T4" fmla="*/ 22 w 32"/>
                  <a:gd name="T5" fmla="*/ 0 h 51"/>
                </a:gdLst>
                <a:ahLst/>
                <a:cxnLst>
                  <a:cxn ang="0">
                    <a:pos x="T0" y="T1"/>
                  </a:cxn>
                  <a:cxn ang="0">
                    <a:pos x="T2" y="T3"/>
                  </a:cxn>
                  <a:cxn ang="0">
                    <a:pos x="T4" y="T5"/>
                  </a:cxn>
                </a:cxnLst>
                <a:rect l="0" t="0" r="r" b="b"/>
                <a:pathLst>
                  <a:path w="32" h="51">
                    <a:moveTo>
                      <a:pt x="22" y="0"/>
                    </a:moveTo>
                    <a:cubicBezTo>
                      <a:pt x="22" y="0"/>
                      <a:pt x="14" y="39"/>
                      <a:pt x="7" y="45"/>
                    </a:cubicBezTo>
                    <a:cubicBezTo>
                      <a:pt x="0" y="51"/>
                      <a:pt x="32" y="37"/>
                      <a:pt x="22" y="0"/>
                    </a:cubicBezTo>
                    <a:close/>
                  </a:path>
                </a:pathLst>
              </a:custGeom>
              <a:solidFill>
                <a:srgbClr val="A382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6" name="Freeform 396"/>
              <p:cNvSpPr>
                <a:spLocks/>
              </p:cNvSpPr>
              <p:nvPr/>
            </p:nvSpPr>
            <p:spPr bwMode="auto">
              <a:xfrm>
                <a:off x="5497513" y="6429376"/>
                <a:ext cx="422275" cy="249238"/>
              </a:xfrm>
              <a:custGeom>
                <a:avLst/>
                <a:gdLst>
                  <a:gd name="T0" fmla="*/ 16 w 106"/>
                  <a:gd name="T1" fmla="*/ 14 h 62"/>
                  <a:gd name="T2" fmla="*/ 80 w 106"/>
                  <a:gd name="T3" fmla="*/ 0 h 62"/>
                  <a:gd name="T4" fmla="*/ 99 w 106"/>
                  <a:gd name="T5" fmla="*/ 45 h 62"/>
                  <a:gd name="T6" fmla="*/ 75 w 106"/>
                  <a:gd name="T7" fmla="*/ 15 h 62"/>
                  <a:gd name="T8" fmla="*/ 0 w 106"/>
                  <a:gd name="T9" fmla="*/ 28 h 62"/>
                  <a:gd name="T10" fmla="*/ 16 w 106"/>
                  <a:gd name="T11" fmla="*/ 14 h 62"/>
                </a:gdLst>
                <a:ahLst/>
                <a:cxnLst>
                  <a:cxn ang="0">
                    <a:pos x="T0" y="T1"/>
                  </a:cxn>
                  <a:cxn ang="0">
                    <a:pos x="T2" y="T3"/>
                  </a:cxn>
                  <a:cxn ang="0">
                    <a:pos x="T4" y="T5"/>
                  </a:cxn>
                  <a:cxn ang="0">
                    <a:pos x="T6" y="T7"/>
                  </a:cxn>
                  <a:cxn ang="0">
                    <a:pos x="T8" y="T9"/>
                  </a:cxn>
                  <a:cxn ang="0">
                    <a:pos x="T10" y="T11"/>
                  </a:cxn>
                </a:cxnLst>
                <a:rect l="0" t="0" r="r" b="b"/>
                <a:pathLst>
                  <a:path w="106" h="62">
                    <a:moveTo>
                      <a:pt x="16" y="14"/>
                    </a:moveTo>
                    <a:cubicBezTo>
                      <a:pt x="34" y="3"/>
                      <a:pt x="60" y="0"/>
                      <a:pt x="80" y="0"/>
                    </a:cubicBezTo>
                    <a:cubicBezTo>
                      <a:pt x="99" y="0"/>
                      <a:pt x="106" y="30"/>
                      <a:pt x="99" y="45"/>
                    </a:cubicBezTo>
                    <a:cubicBezTo>
                      <a:pt x="91" y="62"/>
                      <a:pt x="76" y="17"/>
                      <a:pt x="75" y="15"/>
                    </a:cubicBezTo>
                    <a:cubicBezTo>
                      <a:pt x="60" y="1"/>
                      <a:pt x="13" y="17"/>
                      <a:pt x="0" y="28"/>
                    </a:cubicBezTo>
                    <a:cubicBezTo>
                      <a:pt x="4" y="22"/>
                      <a:pt x="10" y="17"/>
                      <a:pt x="16" y="14"/>
                    </a:cubicBezTo>
                  </a:path>
                </a:pathLst>
              </a:custGeom>
              <a:solidFill>
                <a:srgbClr val="FFD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7" name="Freeform 397"/>
              <p:cNvSpPr>
                <a:spLocks/>
              </p:cNvSpPr>
              <p:nvPr/>
            </p:nvSpPr>
            <p:spPr bwMode="auto">
              <a:xfrm>
                <a:off x="5948363" y="6413501"/>
                <a:ext cx="447675" cy="268288"/>
              </a:xfrm>
              <a:custGeom>
                <a:avLst/>
                <a:gdLst>
                  <a:gd name="T0" fmla="*/ 5 w 112"/>
                  <a:gd name="T1" fmla="*/ 9 h 67"/>
                  <a:gd name="T2" fmla="*/ 5 w 112"/>
                  <a:gd name="T3" fmla="*/ 48 h 67"/>
                  <a:gd name="T4" fmla="*/ 33 w 112"/>
                  <a:gd name="T5" fmla="*/ 28 h 67"/>
                  <a:gd name="T6" fmla="*/ 112 w 112"/>
                  <a:gd name="T7" fmla="*/ 34 h 67"/>
                  <a:gd name="T8" fmla="*/ 5 w 112"/>
                  <a:gd name="T9" fmla="*/ 9 h 67"/>
                </a:gdLst>
                <a:ahLst/>
                <a:cxnLst>
                  <a:cxn ang="0">
                    <a:pos x="T0" y="T1"/>
                  </a:cxn>
                  <a:cxn ang="0">
                    <a:pos x="T2" y="T3"/>
                  </a:cxn>
                  <a:cxn ang="0">
                    <a:pos x="T4" y="T5"/>
                  </a:cxn>
                  <a:cxn ang="0">
                    <a:pos x="T6" y="T7"/>
                  </a:cxn>
                  <a:cxn ang="0">
                    <a:pos x="T8" y="T9"/>
                  </a:cxn>
                </a:cxnLst>
                <a:rect l="0" t="0" r="r" b="b"/>
                <a:pathLst>
                  <a:path w="112" h="67">
                    <a:moveTo>
                      <a:pt x="5" y="9"/>
                    </a:moveTo>
                    <a:cubicBezTo>
                      <a:pt x="0" y="10"/>
                      <a:pt x="3" y="44"/>
                      <a:pt x="5" y="48"/>
                    </a:cubicBezTo>
                    <a:cubicBezTo>
                      <a:pt x="14" y="67"/>
                      <a:pt x="28" y="34"/>
                      <a:pt x="33" y="28"/>
                    </a:cubicBezTo>
                    <a:cubicBezTo>
                      <a:pt x="47" y="11"/>
                      <a:pt x="102" y="8"/>
                      <a:pt x="112" y="34"/>
                    </a:cubicBezTo>
                    <a:cubicBezTo>
                      <a:pt x="94" y="0"/>
                      <a:pt x="36" y="5"/>
                      <a:pt x="5" y="9"/>
                    </a:cubicBezTo>
                  </a:path>
                </a:pathLst>
              </a:custGeom>
              <a:solidFill>
                <a:srgbClr val="FFD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8" name="Freeform 398"/>
              <p:cNvSpPr>
                <a:spLocks/>
              </p:cNvSpPr>
              <p:nvPr/>
            </p:nvSpPr>
            <p:spPr bwMode="auto">
              <a:xfrm>
                <a:off x="6451600" y="6581776"/>
                <a:ext cx="95250" cy="68263"/>
              </a:xfrm>
              <a:custGeom>
                <a:avLst/>
                <a:gdLst>
                  <a:gd name="T0" fmla="*/ 0 w 24"/>
                  <a:gd name="T1" fmla="*/ 0 h 17"/>
                  <a:gd name="T2" fmla="*/ 24 w 24"/>
                  <a:gd name="T3" fmla="*/ 11 h 17"/>
                  <a:gd name="T4" fmla="*/ 0 w 24"/>
                  <a:gd name="T5" fmla="*/ 0 h 17"/>
                </a:gdLst>
                <a:ahLst/>
                <a:cxnLst>
                  <a:cxn ang="0">
                    <a:pos x="T0" y="T1"/>
                  </a:cxn>
                  <a:cxn ang="0">
                    <a:pos x="T2" y="T3"/>
                  </a:cxn>
                  <a:cxn ang="0">
                    <a:pos x="T4" y="T5"/>
                  </a:cxn>
                </a:cxnLst>
                <a:rect l="0" t="0" r="r" b="b"/>
                <a:pathLst>
                  <a:path w="24" h="17">
                    <a:moveTo>
                      <a:pt x="0" y="0"/>
                    </a:moveTo>
                    <a:cubicBezTo>
                      <a:pt x="1" y="17"/>
                      <a:pt x="6" y="15"/>
                      <a:pt x="24" y="11"/>
                    </a:cubicBezTo>
                    <a:cubicBezTo>
                      <a:pt x="20" y="12"/>
                      <a:pt x="4" y="2"/>
                      <a:pt x="0" y="0"/>
                    </a:cubicBezTo>
                  </a:path>
                </a:pathLst>
              </a:custGeom>
              <a:solidFill>
                <a:srgbClr val="FFD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79" name="Freeform 399"/>
              <p:cNvSpPr>
                <a:spLocks/>
              </p:cNvSpPr>
              <p:nvPr/>
            </p:nvSpPr>
            <p:spPr bwMode="auto">
              <a:xfrm>
                <a:off x="5368925" y="6534151"/>
                <a:ext cx="107950" cy="119063"/>
              </a:xfrm>
              <a:custGeom>
                <a:avLst/>
                <a:gdLst>
                  <a:gd name="T0" fmla="*/ 0 w 27"/>
                  <a:gd name="T1" fmla="*/ 13 h 30"/>
                  <a:gd name="T2" fmla="*/ 10 w 27"/>
                  <a:gd name="T3" fmla="*/ 30 h 30"/>
                  <a:gd name="T4" fmla="*/ 0 w 27"/>
                  <a:gd name="T5" fmla="*/ 13 h 30"/>
                </a:gdLst>
                <a:ahLst/>
                <a:cxnLst>
                  <a:cxn ang="0">
                    <a:pos x="T0" y="T1"/>
                  </a:cxn>
                  <a:cxn ang="0">
                    <a:pos x="T2" y="T3"/>
                  </a:cxn>
                  <a:cxn ang="0">
                    <a:pos x="T4" y="T5"/>
                  </a:cxn>
                </a:cxnLst>
                <a:rect l="0" t="0" r="r" b="b"/>
                <a:pathLst>
                  <a:path w="27" h="30">
                    <a:moveTo>
                      <a:pt x="0" y="13"/>
                    </a:moveTo>
                    <a:cubicBezTo>
                      <a:pt x="2" y="19"/>
                      <a:pt x="5" y="25"/>
                      <a:pt x="10" y="30"/>
                    </a:cubicBezTo>
                    <a:cubicBezTo>
                      <a:pt x="11" y="30"/>
                      <a:pt x="27" y="0"/>
                      <a:pt x="0" y="13"/>
                    </a:cubicBezTo>
                  </a:path>
                </a:pathLst>
              </a:custGeom>
              <a:solidFill>
                <a:srgbClr val="FFDA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0" name="Freeform 400"/>
              <p:cNvSpPr>
                <a:spLocks/>
              </p:cNvSpPr>
              <p:nvPr/>
            </p:nvSpPr>
            <p:spPr bwMode="auto">
              <a:xfrm>
                <a:off x="5740400" y="6437313"/>
                <a:ext cx="152400" cy="120650"/>
              </a:xfrm>
              <a:custGeom>
                <a:avLst/>
                <a:gdLst>
                  <a:gd name="T0" fmla="*/ 0 w 38"/>
                  <a:gd name="T1" fmla="*/ 4 h 30"/>
                  <a:gd name="T2" fmla="*/ 29 w 38"/>
                  <a:gd name="T3" fmla="*/ 30 h 30"/>
                  <a:gd name="T4" fmla="*/ 0 w 38"/>
                  <a:gd name="T5" fmla="*/ 4 h 30"/>
                </a:gdLst>
                <a:ahLst/>
                <a:cxnLst>
                  <a:cxn ang="0">
                    <a:pos x="T0" y="T1"/>
                  </a:cxn>
                  <a:cxn ang="0">
                    <a:pos x="T2" y="T3"/>
                  </a:cxn>
                  <a:cxn ang="0">
                    <a:pos x="T4" y="T5"/>
                  </a:cxn>
                </a:cxnLst>
                <a:rect l="0" t="0" r="r" b="b"/>
                <a:pathLst>
                  <a:path w="38" h="30">
                    <a:moveTo>
                      <a:pt x="0" y="4"/>
                    </a:moveTo>
                    <a:cubicBezTo>
                      <a:pt x="21" y="2"/>
                      <a:pt x="24" y="12"/>
                      <a:pt x="29" y="30"/>
                    </a:cubicBezTo>
                    <a:cubicBezTo>
                      <a:pt x="38" y="6"/>
                      <a:pt x="19" y="0"/>
                      <a:pt x="0" y="4"/>
                    </a:cubicBezTo>
                  </a:path>
                </a:pathLst>
              </a:custGeom>
              <a:solidFill>
                <a:srgbClr val="FFE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1" name="Freeform 401"/>
              <p:cNvSpPr>
                <a:spLocks/>
              </p:cNvSpPr>
              <p:nvPr/>
            </p:nvSpPr>
            <p:spPr bwMode="auto">
              <a:xfrm>
                <a:off x="5956300" y="6437313"/>
                <a:ext cx="160338" cy="149225"/>
              </a:xfrm>
              <a:custGeom>
                <a:avLst/>
                <a:gdLst>
                  <a:gd name="T0" fmla="*/ 9 w 40"/>
                  <a:gd name="T1" fmla="*/ 8 h 37"/>
                  <a:gd name="T2" fmla="*/ 9 w 40"/>
                  <a:gd name="T3" fmla="*/ 37 h 37"/>
                  <a:gd name="T4" fmla="*/ 40 w 40"/>
                  <a:gd name="T5" fmla="*/ 6 h 37"/>
                  <a:gd name="T6" fmla="*/ 9 w 40"/>
                  <a:gd name="T7" fmla="*/ 8 h 37"/>
                </a:gdLst>
                <a:ahLst/>
                <a:cxnLst>
                  <a:cxn ang="0">
                    <a:pos x="T0" y="T1"/>
                  </a:cxn>
                  <a:cxn ang="0">
                    <a:pos x="T2" y="T3"/>
                  </a:cxn>
                  <a:cxn ang="0">
                    <a:pos x="T4" y="T5"/>
                  </a:cxn>
                  <a:cxn ang="0">
                    <a:pos x="T6" y="T7"/>
                  </a:cxn>
                </a:cxnLst>
                <a:rect l="0" t="0" r="r" b="b"/>
                <a:pathLst>
                  <a:path w="40" h="37">
                    <a:moveTo>
                      <a:pt x="9" y="8"/>
                    </a:moveTo>
                    <a:cubicBezTo>
                      <a:pt x="0" y="16"/>
                      <a:pt x="11" y="29"/>
                      <a:pt x="9" y="37"/>
                    </a:cubicBezTo>
                    <a:cubicBezTo>
                      <a:pt x="12" y="24"/>
                      <a:pt x="23" y="6"/>
                      <a:pt x="40" y="6"/>
                    </a:cubicBezTo>
                    <a:cubicBezTo>
                      <a:pt x="30" y="6"/>
                      <a:pt x="18" y="0"/>
                      <a:pt x="9" y="8"/>
                    </a:cubicBezTo>
                  </a:path>
                </a:pathLst>
              </a:custGeom>
              <a:solidFill>
                <a:srgbClr val="FFE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2" name="Freeform 402"/>
              <p:cNvSpPr>
                <a:spLocks/>
              </p:cNvSpPr>
              <p:nvPr/>
            </p:nvSpPr>
            <p:spPr bwMode="auto">
              <a:xfrm>
                <a:off x="5697538" y="5984876"/>
                <a:ext cx="303213" cy="80963"/>
              </a:xfrm>
              <a:custGeom>
                <a:avLst/>
                <a:gdLst>
                  <a:gd name="T0" fmla="*/ 0 w 76"/>
                  <a:gd name="T1" fmla="*/ 17 h 20"/>
                  <a:gd name="T2" fmla="*/ 76 w 76"/>
                  <a:gd name="T3" fmla="*/ 20 h 20"/>
                  <a:gd name="T4" fmla="*/ 0 w 76"/>
                  <a:gd name="T5" fmla="*/ 17 h 20"/>
                </a:gdLst>
                <a:ahLst/>
                <a:cxnLst>
                  <a:cxn ang="0">
                    <a:pos x="T0" y="T1"/>
                  </a:cxn>
                  <a:cxn ang="0">
                    <a:pos x="T2" y="T3"/>
                  </a:cxn>
                  <a:cxn ang="0">
                    <a:pos x="T4" y="T5"/>
                  </a:cxn>
                </a:cxnLst>
                <a:rect l="0" t="0" r="r" b="b"/>
                <a:pathLst>
                  <a:path w="76" h="20">
                    <a:moveTo>
                      <a:pt x="0" y="17"/>
                    </a:moveTo>
                    <a:cubicBezTo>
                      <a:pt x="30" y="4"/>
                      <a:pt x="48" y="0"/>
                      <a:pt x="76" y="20"/>
                    </a:cubicBezTo>
                    <a:cubicBezTo>
                      <a:pt x="54" y="5"/>
                      <a:pt x="24" y="9"/>
                      <a:pt x="0" y="17"/>
                    </a:cubicBezTo>
                  </a:path>
                </a:pathLst>
              </a:custGeom>
              <a:solidFill>
                <a:srgbClr val="FFE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962" name="Group 961"/>
            <p:cNvGrpSpPr/>
            <p:nvPr/>
          </p:nvGrpSpPr>
          <p:grpSpPr>
            <a:xfrm>
              <a:off x="7405688" y="5474859"/>
              <a:ext cx="2457450" cy="1331913"/>
              <a:chOff x="7405688" y="5573713"/>
              <a:chExt cx="2457450" cy="1331913"/>
            </a:xfrm>
          </p:grpSpPr>
          <p:sp>
            <p:nvSpPr>
              <p:cNvPr id="683" name="Freeform 403"/>
              <p:cNvSpPr>
                <a:spLocks/>
              </p:cNvSpPr>
              <p:nvPr/>
            </p:nvSpPr>
            <p:spPr bwMode="auto">
              <a:xfrm>
                <a:off x="7424738" y="5676901"/>
                <a:ext cx="2327275" cy="1149350"/>
              </a:xfrm>
              <a:custGeom>
                <a:avLst/>
                <a:gdLst>
                  <a:gd name="T0" fmla="*/ 21 w 583"/>
                  <a:gd name="T1" fmla="*/ 255 h 287"/>
                  <a:gd name="T2" fmla="*/ 51 w 583"/>
                  <a:gd name="T3" fmla="*/ 64 h 287"/>
                  <a:gd name="T4" fmla="*/ 307 w 583"/>
                  <a:gd name="T5" fmla="*/ 23 h 287"/>
                  <a:gd name="T6" fmla="*/ 505 w 583"/>
                  <a:gd name="T7" fmla="*/ 74 h 287"/>
                  <a:gd name="T8" fmla="*/ 544 w 583"/>
                  <a:gd name="T9" fmla="*/ 160 h 287"/>
                  <a:gd name="T10" fmla="*/ 580 w 583"/>
                  <a:gd name="T11" fmla="*/ 247 h 287"/>
                  <a:gd name="T12" fmla="*/ 470 w 583"/>
                  <a:gd name="T13" fmla="*/ 278 h 287"/>
                  <a:gd name="T14" fmla="*/ 437 w 583"/>
                  <a:gd name="T15" fmla="*/ 275 h 287"/>
                  <a:gd name="T16" fmla="*/ 425 w 583"/>
                  <a:gd name="T17" fmla="*/ 250 h 287"/>
                  <a:gd name="T18" fmla="*/ 397 w 583"/>
                  <a:gd name="T19" fmla="*/ 247 h 287"/>
                  <a:gd name="T20" fmla="*/ 398 w 583"/>
                  <a:gd name="T21" fmla="*/ 281 h 287"/>
                  <a:gd name="T22" fmla="*/ 274 w 583"/>
                  <a:gd name="T23" fmla="*/ 268 h 287"/>
                  <a:gd name="T24" fmla="*/ 145 w 583"/>
                  <a:gd name="T25" fmla="*/ 268 h 287"/>
                  <a:gd name="T26" fmla="*/ 147 w 583"/>
                  <a:gd name="T27" fmla="*/ 221 h 287"/>
                  <a:gd name="T28" fmla="*/ 117 w 583"/>
                  <a:gd name="T29" fmla="*/ 247 h 287"/>
                  <a:gd name="T30" fmla="*/ 24 w 583"/>
                  <a:gd name="T31" fmla="*/ 273 h 287"/>
                  <a:gd name="T32" fmla="*/ 21 w 583"/>
                  <a:gd name="T33" fmla="*/ 25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3" h="287">
                    <a:moveTo>
                      <a:pt x="21" y="255"/>
                    </a:moveTo>
                    <a:cubicBezTo>
                      <a:pt x="23" y="187"/>
                      <a:pt x="0" y="118"/>
                      <a:pt x="51" y="64"/>
                    </a:cubicBezTo>
                    <a:cubicBezTo>
                      <a:pt x="113" y="0"/>
                      <a:pt x="229" y="19"/>
                      <a:pt x="307" y="23"/>
                    </a:cubicBezTo>
                    <a:cubicBezTo>
                      <a:pt x="365" y="26"/>
                      <a:pt x="460" y="27"/>
                      <a:pt x="505" y="74"/>
                    </a:cubicBezTo>
                    <a:cubicBezTo>
                      <a:pt x="527" y="98"/>
                      <a:pt x="532" y="130"/>
                      <a:pt x="544" y="160"/>
                    </a:cubicBezTo>
                    <a:cubicBezTo>
                      <a:pt x="554" y="183"/>
                      <a:pt x="583" y="221"/>
                      <a:pt x="580" y="247"/>
                    </a:cubicBezTo>
                    <a:cubicBezTo>
                      <a:pt x="576" y="287"/>
                      <a:pt x="498" y="278"/>
                      <a:pt x="470" y="278"/>
                    </a:cubicBezTo>
                    <a:cubicBezTo>
                      <a:pt x="462" y="277"/>
                      <a:pt x="445" y="279"/>
                      <a:pt x="437" y="275"/>
                    </a:cubicBezTo>
                    <a:cubicBezTo>
                      <a:pt x="420" y="267"/>
                      <a:pt x="434" y="264"/>
                      <a:pt x="425" y="250"/>
                    </a:cubicBezTo>
                    <a:cubicBezTo>
                      <a:pt x="418" y="241"/>
                      <a:pt x="406" y="236"/>
                      <a:pt x="397" y="247"/>
                    </a:cubicBezTo>
                    <a:cubicBezTo>
                      <a:pt x="390" y="257"/>
                      <a:pt x="397" y="270"/>
                      <a:pt x="398" y="281"/>
                    </a:cubicBezTo>
                    <a:cubicBezTo>
                      <a:pt x="355" y="284"/>
                      <a:pt x="317" y="272"/>
                      <a:pt x="274" y="268"/>
                    </a:cubicBezTo>
                    <a:cubicBezTo>
                      <a:pt x="231" y="264"/>
                      <a:pt x="188" y="268"/>
                      <a:pt x="145" y="268"/>
                    </a:cubicBezTo>
                    <a:cubicBezTo>
                      <a:pt x="153" y="253"/>
                      <a:pt x="170" y="232"/>
                      <a:pt x="147" y="221"/>
                    </a:cubicBezTo>
                    <a:cubicBezTo>
                      <a:pt x="125" y="210"/>
                      <a:pt x="122" y="235"/>
                      <a:pt x="117" y="247"/>
                    </a:cubicBezTo>
                    <a:cubicBezTo>
                      <a:pt x="102" y="281"/>
                      <a:pt x="58" y="273"/>
                      <a:pt x="24" y="273"/>
                    </a:cubicBezTo>
                    <a:cubicBezTo>
                      <a:pt x="22" y="267"/>
                      <a:pt x="20" y="261"/>
                      <a:pt x="21" y="255"/>
                    </a:cubicBezTo>
                  </a:path>
                </a:pathLst>
              </a:custGeom>
              <a:solidFill>
                <a:srgbClr val="26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4" name="Freeform 404"/>
              <p:cNvSpPr>
                <a:spLocks/>
              </p:cNvSpPr>
              <p:nvPr/>
            </p:nvSpPr>
            <p:spPr bwMode="auto">
              <a:xfrm>
                <a:off x="7488238" y="5757863"/>
                <a:ext cx="2232025" cy="1028700"/>
              </a:xfrm>
              <a:custGeom>
                <a:avLst/>
                <a:gdLst>
                  <a:gd name="T0" fmla="*/ 9 w 559"/>
                  <a:gd name="T1" fmla="*/ 247 h 257"/>
                  <a:gd name="T2" fmla="*/ 6 w 559"/>
                  <a:gd name="T3" fmla="*/ 115 h 257"/>
                  <a:gd name="T4" fmla="*/ 36 w 559"/>
                  <a:gd name="T5" fmla="*/ 48 h 257"/>
                  <a:gd name="T6" fmla="*/ 119 w 559"/>
                  <a:gd name="T7" fmla="*/ 6 h 257"/>
                  <a:gd name="T8" fmla="*/ 224 w 559"/>
                  <a:gd name="T9" fmla="*/ 4 h 257"/>
                  <a:gd name="T10" fmla="*/ 336 w 559"/>
                  <a:gd name="T11" fmla="*/ 12 h 257"/>
                  <a:gd name="T12" fmla="*/ 443 w 559"/>
                  <a:gd name="T13" fmla="*/ 33 h 257"/>
                  <a:gd name="T14" fmla="*/ 507 w 559"/>
                  <a:gd name="T15" fmla="*/ 96 h 257"/>
                  <a:gd name="T16" fmla="*/ 544 w 559"/>
                  <a:gd name="T17" fmla="*/ 185 h 257"/>
                  <a:gd name="T18" fmla="*/ 557 w 559"/>
                  <a:gd name="T19" fmla="*/ 234 h 257"/>
                  <a:gd name="T20" fmla="*/ 525 w 559"/>
                  <a:gd name="T21" fmla="*/ 252 h 257"/>
                  <a:gd name="T22" fmla="*/ 484 w 559"/>
                  <a:gd name="T23" fmla="*/ 255 h 257"/>
                  <a:gd name="T24" fmla="*/ 448 w 559"/>
                  <a:gd name="T25" fmla="*/ 253 h 257"/>
                  <a:gd name="T26" fmla="*/ 431 w 559"/>
                  <a:gd name="T27" fmla="*/ 249 h 257"/>
                  <a:gd name="T28" fmla="*/ 421 w 559"/>
                  <a:gd name="T29" fmla="*/ 237 h 257"/>
                  <a:gd name="T30" fmla="*/ 396 w 559"/>
                  <a:gd name="T31" fmla="*/ 215 h 257"/>
                  <a:gd name="T32" fmla="*/ 371 w 559"/>
                  <a:gd name="T33" fmla="*/ 233 h 257"/>
                  <a:gd name="T34" fmla="*/ 374 w 559"/>
                  <a:gd name="T35" fmla="*/ 251 h 257"/>
                  <a:gd name="T36" fmla="*/ 358 w 559"/>
                  <a:gd name="T37" fmla="*/ 253 h 257"/>
                  <a:gd name="T38" fmla="*/ 307 w 559"/>
                  <a:gd name="T39" fmla="*/ 252 h 257"/>
                  <a:gd name="T40" fmla="*/ 258 w 559"/>
                  <a:gd name="T41" fmla="*/ 245 h 257"/>
                  <a:gd name="T42" fmla="*/ 171 w 559"/>
                  <a:gd name="T43" fmla="*/ 242 h 257"/>
                  <a:gd name="T44" fmla="*/ 154 w 559"/>
                  <a:gd name="T45" fmla="*/ 242 h 257"/>
                  <a:gd name="T46" fmla="*/ 144 w 559"/>
                  <a:gd name="T47" fmla="*/ 237 h 257"/>
                  <a:gd name="T48" fmla="*/ 151 w 559"/>
                  <a:gd name="T49" fmla="*/ 203 h 257"/>
                  <a:gd name="T50" fmla="*/ 118 w 559"/>
                  <a:gd name="T51" fmla="*/ 189 h 257"/>
                  <a:gd name="T52" fmla="*/ 100 w 559"/>
                  <a:gd name="T53" fmla="*/ 198 h 257"/>
                  <a:gd name="T54" fmla="*/ 93 w 559"/>
                  <a:gd name="T55" fmla="*/ 218 h 257"/>
                  <a:gd name="T56" fmla="*/ 33 w 559"/>
                  <a:gd name="T57" fmla="*/ 247 h 257"/>
                  <a:gd name="T58" fmla="*/ 10 w 559"/>
                  <a:gd name="T59" fmla="*/ 249 h 257"/>
                  <a:gd name="T60" fmla="*/ 9 w 559"/>
                  <a:gd name="T61" fmla="*/ 24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9" h="257">
                    <a:moveTo>
                      <a:pt x="9" y="247"/>
                    </a:moveTo>
                    <a:cubicBezTo>
                      <a:pt x="12" y="202"/>
                      <a:pt x="0" y="160"/>
                      <a:pt x="6" y="115"/>
                    </a:cubicBezTo>
                    <a:cubicBezTo>
                      <a:pt x="9" y="90"/>
                      <a:pt x="18" y="65"/>
                      <a:pt x="36" y="48"/>
                    </a:cubicBezTo>
                    <a:cubicBezTo>
                      <a:pt x="60" y="27"/>
                      <a:pt x="88" y="11"/>
                      <a:pt x="119" y="6"/>
                    </a:cubicBezTo>
                    <a:cubicBezTo>
                      <a:pt x="151" y="0"/>
                      <a:pt x="192" y="0"/>
                      <a:pt x="224" y="4"/>
                    </a:cubicBezTo>
                    <a:cubicBezTo>
                      <a:pt x="261" y="9"/>
                      <a:pt x="298" y="10"/>
                      <a:pt x="336" y="12"/>
                    </a:cubicBezTo>
                    <a:cubicBezTo>
                      <a:pt x="371" y="13"/>
                      <a:pt x="408" y="22"/>
                      <a:pt x="443" y="33"/>
                    </a:cubicBezTo>
                    <a:cubicBezTo>
                      <a:pt x="472" y="42"/>
                      <a:pt x="497" y="65"/>
                      <a:pt x="507" y="96"/>
                    </a:cubicBezTo>
                    <a:cubicBezTo>
                      <a:pt x="518" y="128"/>
                      <a:pt x="526" y="158"/>
                      <a:pt x="544" y="185"/>
                    </a:cubicBezTo>
                    <a:cubicBezTo>
                      <a:pt x="551" y="195"/>
                      <a:pt x="559" y="221"/>
                      <a:pt x="557" y="234"/>
                    </a:cubicBezTo>
                    <a:cubicBezTo>
                      <a:pt x="553" y="251"/>
                      <a:pt x="538" y="249"/>
                      <a:pt x="525" y="252"/>
                    </a:cubicBezTo>
                    <a:cubicBezTo>
                      <a:pt x="510" y="256"/>
                      <a:pt x="499" y="256"/>
                      <a:pt x="484" y="255"/>
                    </a:cubicBezTo>
                    <a:cubicBezTo>
                      <a:pt x="472" y="254"/>
                      <a:pt x="460" y="252"/>
                      <a:pt x="448" y="253"/>
                    </a:cubicBezTo>
                    <a:cubicBezTo>
                      <a:pt x="442" y="253"/>
                      <a:pt x="437" y="250"/>
                      <a:pt x="431" y="249"/>
                    </a:cubicBezTo>
                    <a:cubicBezTo>
                      <a:pt x="424" y="247"/>
                      <a:pt x="424" y="244"/>
                      <a:pt x="421" y="237"/>
                    </a:cubicBezTo>
                    <a:cubicBezTo>
                      <a:pt x="415" y="226"/>
                      <a:pt x="407" y="218"/>
                      <a:pt x="396" y="215"/>
                    </a:cubicBezTo>
                    <a:cubicBezTo>
                      <a:pt x="382" y="211"/>
                      <a:pt x="369" y="219"/>
                      <a:pt x="371" y="233"/>
                    </a:cubicBezTo>
                    <a:cubicBezTo>
                      <a:pt x="372" y="237"/>
                      <a:pt x="375" y="247"/>
                      <a:pt x="374" y="251"/>
                    </a:cubicBezTo>
                    <a:cubicBezTo>
                      <a:pt x="371" y="257"/>
                      <a:pt x="364" y="254"/>
                      <a:pt x="358" y="253"/>
                    </a:cubicBezTo>
                    <a:cubicBezTo>
                      <a:pt x="341" y="252"/>
                      <a:pt x="324" y="255"/>
                      <a:pt x="307" y="252"/>
                    </a:cubicBezTo>
                    <a:cubicBezTo>
                      <a:pt x="291" y="249"/>
                      <a:pt x="275" y="247"/>
                      <a:pt x="258" y="245"/>
                    </a:cubicBezTo>
                    <a:cubicBezTo>
                      <a:pt x="229" y="242"/>
                      <a:pt x="201" y="240"/>
                      <a:pt x="171" y="242"/>
                    </a:cubicBezTo>
                    <a:cubicBezTo>
                      <a:pt x="166" y="242"/>
                      <a:pt x="160" y="242"/>
                      <a:pt x="154" y="242"/>
                    </a:cubicBezTo>
                    <a:cubicBezTo>
                      <a:pt x="148" y="243"/>
                      <a:pt x="142" y="245"/>
                      <a:pt x="144" y="237"/>
                    </a:cubicBezTo>
                    <a:cubicBezTo>
                      <a:pt x="148" y="223"/>
                      <a:pt x="160" y="219"/>
                      <a:pt x="151" y="203"/>
                    </a:cubicBezTo>
                    <a:cubicBezTo>
                      <a:pt x="145" y="191"/>
                      <a:pt x="130" y="187"/>
                      <a:pt x="118" y="189"/>
                    </a:cubicBezTo>
                    <a:cubicBezTo>
                      <a:pt x="112" y="190"/>
                      <a:pt x="104" y="194"/>
                      <a:pt x="100" y="198"/>
                    </a:cubicBezTo>
                    <a:cubicBezTo>
                      <a:pt x="95" y="204"/>
                      <a:pt x="96" y="212"/>
                      <a:pt x="93" y="218"/>
                    </a:cubicBezTo>
                    <a:cubicBezTo>
                      <a:pt x="82" y="246"/>
                      <a:pt x="56" y="245"/>
                      <a:pt x="33" y="247"/>
                    </a:cubicBezTo>
                    <a:cubicBezTo>
                      <a:pt x="26" y="247"/>
                      <a:pt x="13" y="249"/>
                      <a:pt x="10" y="249"/>
                    </a:cubicBezTo>
                    <a:lnTo>
                      <a:pt x="9" y="2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5" name="Freeform 405"/>
              <p:cNvSpPr>
                <a:spLocks/>
              </p:cNvSpPr>
              <p:nvPr/>
            </p:nvSpPr>
            <p:spPr bwMode="auto">
              <a:xfrm>
                <a:off x="7500938" y="5776913"/>
                <a:ext cx="2195513" cy="1028700"/>
              </a:xfrm>
              <a:custGeom>
                <a:avLst/>
                <a:gdLst>
                  <a:gd name="T0" fmla="*/ 27 w 550"/>
                  <a:gd name="T1" fmla="*/ 65 h 257"/>
                  <a:gd name="T2" fmla="*/ 8 w 550"/>
                  <a:gd name="T3" fmla="*/ 165 h 257"/>
                  <a:gd name="T4" fmla="*/ 9 w 550"/>
                  <a:gd name="T5" fmla="*/ 221 h 257"/>
                  <a:gd name="T6" fmla="*/ 19 w 550"/>
                  <a:gd name="T7" fmla="*/ 238 h 257"/>
                  <a:gd name="T8" fmla="*/ 44 w 550"/>
                  <a:gd name="T9" fmla="*/ 234 h 257"/>
                  <a:gd name="T10" fmla="*/ 81 w 550"/>
                  <a:gd name="T11" fmla="*/ 216 h 257"/>
                  <a:gd name="T12" fmla="*/ 113 w 550"/>
                  <a:gd name="T13" fmla="*/ 179 h 257"/>
                  <a:gd name="T14" fmla="*/ 154 w 550"/>
                  <a:gd name="T15" fmla="*/ 189 h 257"/>
                  <a:gd name="T16" fmla="*/ 147 w 550"/>
                  <a:gd name="T17" fmla="*/ 234 h 257"/>
                  <a:gd name="T18" fmla="*/ 171 w 550"/>
                  <a:gd name="T19" fmla="*/ 233 h 257"/>
                  <a:gd name="T20" fmla="*/ 200 w 550"/>
                  <a:gd name="T21" fmla="*/ 234 h 257"/>
                  <a:gd name="T22" fmla="*/ 267 w 550"/>
                  <a:gd name="T23" fmla="*/ 243 h 257"/>
                  <a:gd name="T24" fmla="*/ 320 w 550"/>
                  <a:gd name="T25" fmla="*/ 245 h 257"/>
                  <a:gd name="T26" fmla="*/ 368 w 550"/>
                  <a:gd name="T27" fmla="*/ 244 h 257"/>
                  <a:gd name="T28" fmla="*/ 378 w 550"/>
                  <a:gd name="T29" fmla="*/ 200 h 257"/>
                  <a:gd name="T30" fmla="*/ 415 w 550"/>
                  <a:gd name="T31" fmla="*/ 224 h 257"/>
                  <a:gd name="T32" fmla="*/ 527 w 550"/>
                  <a:gd name="T33" fmla="*/ 240 h 257"/>
                  <a:gd name="T34" fmla="*/ 546 w 550"/>
                  <a:gd name="T35" fmla="*/ 204 h 257"/>
                  <a:gd name="T36" fmla="*/ 525 w 550"/>
                  <a:gd name="T37" fmla="*/ 154 h 257"/>
                  <a:gd name="T38" fmla="*/ 471 w 550"/>
                  <a:gd name="T39" fmla="*/ 54 h 257"/>
                  <a:gd name="T40" fmla="*/ 364 w 550"/>
                  <a:gd name="T41" fmla="*/ 18 h 257"/>
                  <a:gd name="T42" fmla="*/ 241 w 550"/>
                  <a:gd name="T43" fmla="*/ 4 h 257"/>
                  <a:gd name="T44" fmla="*/ 116 w 550"/>
                  <a:gd name="T45" fmla="*/ 9 h 257"/>
                  <a:gd name="T46" fmla="*/ 53 w 550"/>
                  <a:gd name="T47" fmla="*/ 34 h 257"/>
                  <a:gd name="T48" fmla="*/ 17 w 550"/>
                  <a:gd name="T49" fmla="*/ 6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0" h="257">
                    <a:moveTo>
                      <a:pt x="27" y="65"/>
                    </a:moveTo>
                    <a:cubicBezTo>
                      <a:pt x="0" y="73"/>
                      <a:pt x="7" y="143"/>
                      <a:pt x="8" y="165"/>
                    </a:cubicBezTo>
                    <a:cubicBezTo>
                      <a:pt x="9" y="184"/>
                      <a:pt x="9" y="202"/>
                      <a:pt x="9" y="221"/>
                    </a:cubicBezTo>
                    <a:cubicBezTo>
                      <a:pt x="8" y="233"/>
                      <a:pt x="7" y="237"/>
                      <a:pt x="19" y="238"/>
                    </a:cubicBezTo>
                    <a:cubicBezTo>
                      <a:pt x="26" y="239"/>
                      <a:pt x="36" y="235"/>
                      <a:pt x="44" y="234"/>
                    </a:cubicBezTo>
                    <a:cubicBezTo>
                      <a:pt x="59" y="231"/>
                      <a:pt x="73" y="232"/>
                      <a:pt x="81" y="216"/>
                    </a:cubicBezTo>
                    <a:cubicBezTo>
                      <a:pt x="90" y="197"/>
                      <a:pt x="91" y="185"/>
                      <a:pt x="113" y="179"/>
                    </a:cubicBezTo>
                    <a:cubicBezTo>
                      <a:pt x="128" y="175"/>
                      <a:pt x="147" y="171"/>
                      <a:pt x="154" y="189"/>
                    </a:cubicBezTo>
                    <a:cubicBezTo>
                      <a:pt x="161" y="208"/>
                      <a:pt x="146" y="218"/>
                      <a:pt x="147" y="234"/>
                    </a:cubicBezTo>
                    <a:cubicBezTo>
                      <a:pt x="154" y="236"/>
                      <a:pt x="163" y="233"/>
                      <a:pt x="171" y="233"/>
                    </a:cubicBezTo>
                    <a:cubicBezTo>
                      <a:pt x="181" y="232"/>
                      <a:pt x="190" y="232"/>
                      <a:pt x="200" y="234"/>
                    </a:cubicBezTo>
                    <a:cubicBezTo>
                      <a:pt x="222" y="237"/>
                      <a:pt x="244" y="241"/>
                      <a:pt x="267" y="243"/>
                    </a:cubicBezTo>
                    <a:cubicBezTo>
                      <a:pt x="284" y="245"/>
                      <a:pt x="303" y="244"/>
                      <a:pt x="320" y="245"/>
                    </a:cubicBezTo>
                    <a:cubicBezTo>
                      <a:pt x="334" y="246"/>
                      <a:pt x="354" y="250"/>
                      <a:pt x="368" y="244"/>
                    </a:cubicBezTo>
                    <a:cubicBezTo>
                      <a:pt x="361" y="229"/>
                      <a:pt x="359" y="201"/>
                      <a:pt x="378" y="200"/>
                    </a:cubicBezTo>
                    <a:cubicBezTo>
                      <a:pt x="396" y="199"/>
                      <a:pt x="404" y="210"/>
                      <a:pt x="415" y="224"/>
                    </a:cubicBezTo>
                    <a:cubicBezTo>
                      <a:pt x="439" y="257"/>
                      <a:pt x="491" y="245"/>
                      <a:pt x="527" y="240"/>
                    </a:cubicBezTo>
                    <a:cubicBezTo>
                      <a:pt x="548" y="237"/>
                      <a:pt x="550" y="227"/>
                      <a:pt x="546" y="204"/>
                    </a:cubicBezTo>
                    <a:cubicBezTo>
                      <a:pt x="542" y="186"/>
                      <a:pt x="535" y="170"/>
                      <a:pt x="525" y="154"/>
                    </a:cubicBezTo>
                    <a:cubicBezTo>
                      <a:pt x="504" y="120"/>
                      <a:pt x="502" y="80"/>
                      <a:pt x="471" y="54"/>
                    </a:cubicBezTo>
                    <a:cubicBezTo>
                      <a:pt x="442" y="29"/>
                      <a:pt x="400" y="23"/>
                      <a:pt x="364" y="18"/>
                    </a:cubicBezTo>
                    <a:cubicBezTo>
                      <a:pt x="323" y="11"/>
                      <a:pt x="282" y="6"/>
                      <a:pt x="241" y="4"/>
                    </a:cubicBezTo>
                    <a:cubicBezTo>
                      <a:pt x="200" y="2"/>
                      <a:pt x="157" y="0"/>
                      <a:pt x="116" y="9"/>
                    </a:cubicBezTo>
                    <a:cubicBezTo>
                      <a:pt x="93" y="14"/>
                      <a:pt x="73" y="23"/>
                      <a:pt x="53" y="34"/>
                    </a:cubicBezTo>
                    <a:cubicBezTo>
                      <a:pt x="39" y="43"/>
                      <a:pt x="27" y="57"/>
                      <a:pt x="17" y="67"/>
                    </a:cubicBezTo>
                  </a:path>
                </a:pathLst>
              </a:custGeom>
              <a:solidFill>
                <a:srgbClr val="E3D8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6" name="Freeform 406"/>
              <p:cNvSpPr>
                <a:spLocks/>
              </p:cNvSpPr>
              <p:nvPr/>
            </p:nvSpPr>
            <p:spPr bwMode="auto">
              <a:xfrm>
                <a:off x="7685088" y="5905501"/>
                <a:ext cx="55563" cy="55563"/>
              </a:xfrm>
              <a:custGeom>
                <a:avLst/>
                <a:gdLst>
                  <a:gd name="T0" fmla="*/ 3 w 14"/>
                  <a:gd name="T1" fmla="*/ 4 h 14"/>
                  <a:gd name="T2" fmla="*/ 3 w 14"/>
                  <a:gd name="T3" fmla="*/ 11 h 14"/>
                  <a:gd name="T4" fmla="*/ 10 w 14"/>
                  <a:gd name="T5" fmla="*/ 12 h 14"/>
                  <a:gd name="T6" fmla="*/ 13 w 14"/>
                  <a:gd name="T7" fmla="*/ 3 h 14"/>
                  <a:gd name="T8" fmla="*/ 3 w 14"/>
                  <a:gd name="T9" fmla="*/ 4 h 14"/>
                </a:gdLst>
                <a:ahLst/>
                <a:cxnLst>
                  <a:cxn ang="0">
                    <a:pos x="T0" y="T1"/>
                  </a:cxn>
                  <a:cxn ang="0">
                    <a:pos x="T2" y="T3"/>
                  </a:cxn>
                  <a:cxn ang="0">
                    <a:pos x="T4" y="T5"/>
                  </a:cxn>
                  <a:cxn ang="0">
                    <a:pos x="T6" y="T7"/>
                  </a:cxn>
                  <a:cxn ang="0">
                    <a:pos x="T8" y="T9"/>
                  </a:cxn>
                </a:cxnLst>
                <a:rect l="0" t="0" r="r" b="b"/>
                <a:pathLst>
                  <a:path w="14" h="14">
                    <a:moveTo>
                      <a:pt x="3" y="4"/>
                    </a:moveTo>
                    <a:cubicBezTo>
                      <a:pt x="2" y="6"/>
                      <a:pt x="0" y="9"/>
                      <a:pt x="3" y="11"/>
                    </a:cubicBezTo>
                    <a:cubicBezTo>
                      <a:pt x="5" y="13"/>
                      <a:pt x="8" y="14"/>
                      <a:pt x="10" y="12"/>
                    </a:cubicBezTo>
                    <a:cubicBezTo>
                      <a:pt x="12" y="10"/>
                      <a:pt x="14" y="6"/>
                      <a:pt x="13" y="3"/>
                    </a:cubicBezTo>
                    <a:cubicBezTo>
                      <a:pt x="10" y="0"/>
                      <a:pt x="6" y="4"/>
                      <a:pt x="3"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7" name="Freeform 407"/>
              <p:cNvSpPr>
                <a:spLocks/>
              </p:cNvSpPr>
              <p:nvPr/>
            </p:nvSpPr>
            <p:spPr bwMode="auto">
              <a:xfrm>
                <a:off x="7704138" y="5921376"/>
                <a:ext cx="15875" cy="28575"/>
              </a:xfrm>
              <a:custGeom>
                <a:avLst/>
                <a:gdLst>
                  <a:gd name="T0" fmla="*/ 2 w 4"/>
                  <a:gd name="T1" fmla="*/ 0 h 7"/>
                  <a:gd name="T2" fmla="*/ 1 w 4"/>
                  <a:gd name="T3" fmla="*/ 7 h 7"/>
                  <a:gd name="T4" fmla="*/ 3 w 4"/>
                  <a:gd name="T5" fmla="*/ 6 h 7"/>
                  <a:gd name="T6" fmla="*/ 4 w 4"/>
                  <a:gd name="T7" fmla="*/ 4 h 7"/>
                  <a:gd name="T8" fmla="*/ 3 w 4"/>
                  <a:gd name="T9" fmla="*/ 2 h 7"/>
                  <a:gd name="T10" fmla="*/ 2 w 4"/>
                  <a:gd name="T11" fmla="*/ 0 h 7"/>
                </a:gdLst>
                <a:ahLst/>
                <a:cxnLst>
                  <a:cxn ang="0">
                    <a:pos x="T0" y="T1"/>
                  </a:cxn>
                  <a:cxn ang="0">
                    <a:pos x="T2" y="T3"/>
                  </a:cxn>
                  <a:cxn ang="0">
                    <a:pos x="T4" y="T5"/>
                  </a:cxn>
                  <a:cxn ang="0">
                    <a:pos x="T6" y="T7"/>
                  </a:cxn>
                  <a:cxn ang="0">
                    <a:pos x="T8" y="T9"/>
                  </a:cxn>
                  <a:cxn ang="0">
                    <a:pos x="T10" y="T11"/>
                  </a:cxn>
                </a:cxnLst>
                <a:rect l="0" t="0" r="r" b="b"/>
                <a:pathLst>
                  <a:path w="4" h="7">
                    <a:moveTo>
                      <a:pt x="2" y="0"/>
                    </a:moveTo>
                    <a:cubicBezTo>
                      <a:pt x="0" y="1"/>
                      <a:pt x="0" y="6"/>
                      <a:pt x="1" y="7"/>
                    </a:cubicBezTo>
                    <a:cubicBezTo>
                      <a:pt x="2" y="7"/>
                      <a:pt x="3" y="7"/>
                      <a:pt x="3" y="6"/>
                    </a:cubicBezTo>
                    <a:cubicBezTo>
                      <a:pt x="4" y="6"/>
                      <a:pt x="4" y="5"/>
                      <a:pt x="4" y="4"/>
                    </a:cubicBezTo>
                    <a:cubicBezTo>
                      <a:pt x="4" y="3"/>
                      <a:pt x="4" y="3"/>
                      <a:pt x="3" y="2"/>
                    </a:cubicBezTo>
                    <a:cubicBezTo>
                      <a:pt x="3" y="2"/>
                      <a:pt x="2" y="1"/>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8" name="Freeform 408"/>
              <p:cNvSpPr>
                <a:spLocks/>
              </p:cNvSpPr>
              <p:nvPr/>
            </p:nvSpPr>
            <p:spPr bwMode="auto">
              <a:xfrm>
                <a:off x="7808913" y="5824538"/>
                <a:ext cx="50800" cy="57150"/>
              </a:xfrm>
              <a:custGeom>
                <a:avLst/>
                <a:gdLst>
                  <a:gd name="T0" fmla="*/ 2 w 13"/>
                  <a:gd name="T1" fmla="*/ 4 h 14"/>
                  <a:gd name="T2" fmla="*/ 2 w 13"/>
                  <a:gd name="T3" fmla="*/ 11 h 14"/>
                  <a:gd name="T4" fmla="*/ 9 w 13"/>
                  <a:gd name="T5" fmla="*/ 12 h 14"/>
                  <a:gd name="T6" fmla="*/ 12 w 13"/>
                  <a:gd name="T7" fmla="*/ 4 h 14"/>
                  <a:gd name="T8" fmla="*/ 2 w 13"/>
                  <a:gd name="T9" fmla="*/ 4 h 14"/>
                </a:gdLst>
                <a:ahLst/>
                <a:cxnLst>
                  <a:cxn ang="0">
                    <a:pos x="T0" y="T1"/>
                  </a:cxn>
                  <a:cxn ang="0">
                    <a:pos x="T2" y="T3"/>
                  </a:cxn>
                  <a:cxn ang="0">
                    <a:pos x="T4" y="T5"/>
                  </a:cxn>
                  <a:cxn ang="0">
                    <a:pos x="T6" y="T7"/>
                  </a:cxn>
                  <a:cxn ang="0">
                    <a:pos x="T8" y="T9"/>
                  </a:cxn>
                </a:cxnLst>
                <a:rect l="0" t="0" r="r" b="b"/>
                <a:pathLst>
                  <a:path w="13" h="14">
                    <a:moveTo>
                      <a:pt x="2" y="4"/>
                    </a:moveTo>
                    <a:cubicBezTo>
                      <a:pt x="1" y="6"/>
                      <a:pt x="0" y="9"/>
                      <a:pt x="2" y="11"/>
                    </a:cubicBezTo>
                    <a:cubicBezTo>
                      <a:pt x="4" y="13"/>
                      <a:pt x="7" y="14"/>
                      <a:pt x="9" y="12"/>
                    </a:cubicBezTo>
                    <a:cubicBezTo>
                      <a:pt x="11" y="10"/>
                      <a:pt x="13" y="6"/>
                      <a:pt x="12" y="4"/>
                    </a:cubicBezTo>
                    <a:cubicBezTo>
                      <a:pt x="10" y="0"/>
                      <a:pt x="5" y="4"/>
                      <a:pt x="2"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89" name="Freeform 409"/>
              <p:cNvSpPr>
                <a:spLocks/>
              </p:cNvSpPr>
              <p:nvPr/>
            </p:nvSpPr>
            <p:spPr bwMode="auto">
              <a:xfrm>
                <a:off x="7824788" y="5845176"/>
                <a:ext cx="15875" cy="23813"/>
              </a:xfrm>
              <a:custGeom>
                <a:avLst/>
                <a:gdLst>
                  <a:gd name="T0" fmla="*/ 2 w 4"/>
                  <a:gd name="T1" fmla="*/ 0 h 6"/>
                  <a:gd name="T2" fmla="*/ 2 w 4"/>
                  <a:gd name="T3" fmla="*/ 6 h 6"/>
                  <a:gd name="T4" fmla="*/ 3 w 4"/>
                  <a:gd name="T5" fmla="*/ 5 h 6"/>
                  <a:gd name="T6" fmla="*/ 4 w 4"/>
                  <a:gd name="T7" fmla="*/ 3 h 6"/>
                  <a:gd name="T8" fmla="*/ 4 w 4"/>
                  <a:gd name="T9" fmla="*/ 2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0" y="0"/>
                      <a:pt x="0" y="5"/>
                      <a:pt x="2" y="6"/>
                    </a:cubicBezTo>
                    <a:cubicBezTo>
                      <a:pt x="2" y="6"/>
                      <a:pt x="3" y="6"/>
                      <a:pt x="3" y="5"/>
                    </a:cubicBezTo>
                    <a:cubicBezTo>
                      <a:pt x="4" y="5"/>
                      <a:pt x="4" y="4"/>
                      <a:pt x="4" y="3"/>
                    </a:cubicBezTo>
                    <a:cubicBezTo>
                      <a:pt x="4" y="3"/>
                      <a:pt x="4" y="2"/>
                      <a:pt x="4" y="2"/>
                    </a:cubicBezTo>
                    <a:cubicBezTo>
                      <a:pt x="3" y="1"/>
                      <a:pt x="2" y="0"/>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0" name="Freeform 410"/>
              <p:cNvSpPr>
                <a:spLocks/>
              </p:cNvSpPr>
              <p:nvPr/>
            </p:nvSpPr>
            <p:spPr bwMode="auto">
              <a:xfrm>
                <a:off x="7964488" y="5784851"/>
                <a:ext cx="50800" cy="57150"/>
              </a:xfrm>
              <a:custGeom>
                <a:avLst/>
                <a:gdLst>
                  <a:gd name="T0" fmla="*/ 2 w 13"/>
                  <a:gd name="T1" fmla="*/ 4 h 14"/>
                  <a:gd name="T2" fmla="*/ 2 w 13"/>
                  <a:gd name="T3" fmla="*/ 11 h 14"/>
                  <a:gd name="T4" fmla="*/ 9 w 13"/>
                  <a:gd name="T5" fmla="*/ 12 h 14"/>
                  <a:gd name="T6" fmla="*/ 12 w 13"/>
                  <a:gd name="T7" fmla="*/ 4 h 14"/>
                  <a:gd name="T8" fmla="*/ 2 w 13"/>
                  <a:gd name="T9" fmla="*/ 4 h 14"/>
                </a:gdLst>
                <a:ahLst/>
                <a:cxnLst>
                  <a:cxn ang="0">
                    <a:pos x="T0" y="T1"/>
                  </a:cxn>
                  <a:cxn ang="0">
                    <a:pos x="T2" y="T3"/>
                  </a:cxn>
                  <a:cxn ang="0">
                    <a:pos x="T4" y="T5"/>
                  </a:cxn>
                  <a:cxn ang="0">
                    <a:pos x="T6" y="T7"/>
                  </a:cxn>
                  <a:cxn ang="0">
                    <a:pos x="T8" y="T9"/>
                  </a:cxn>
                </a:cxnLst>
                <a:rect l="0" t="0" r="r" b="b"/>
                <a:pathLst>
                  <a:path w="13" h="14">
                    <a:moveTo>
                      <a:pt x="2" y="4"/>
                    </a:moveTo>
                    <a:cubicBezTo>
                      <a:pt x="1" y="7"/>
                      <a:pt x="0" y="9"/>
                      <a:pt x="2" y="11"/>
                    </a:cubicBezTo>
                    <a:cubicBezTo>
                      <a:pt x="4" y="14"/>
                      <a:pt x="7" y="14"/>
                      <a:pt x="9" y="12"/>
                    </a:cubicBezTo>
                    <a:cubicBezTo>
                      <a:pt x="11" y="10"/>
                      <a:pt x="13" y="6"/>
                      <a:pt x="12" y="4"/>
                    </a:cubicBezTo>
                    <a:cubicBezTo>
                      <a:pt x="10" y="0"/>
                      <a:pt x="5" y="5"/>
                      <a:pt x="2"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1" name="Freeform 411"/>
              <p:cNvSpPr>
                <a:spLocks/>
              </p:cNvSpPr>
              <p:nvPr/>
            </p:nvSpPr>
            <p:spPr bwMode="auto">
              <a:xfrm>
                <a:off x="7980363" y="5805488"/>
                <a:ext cx="15875" cy="23813"/>
              </a:xfrm>
              <a:custGeom>
                <a:avLst/>
                <a:gdLst>
                  <a:gd name="T0" fmla="*/ 2 w 4"/>
                  <a:gd name="T1" fmla="*/ 0 h 6"/>
                  <a:gd name="T2" fmla="*/ 2 w 4"/>
                  <a:gd name="T3" fmla="*/ 6 h 6"/>
                  <a:gd name="T4" fmla="*/ 3 w 4"/>
                  <a:gd name="T5" fmla="*/ 6 h 6"/>
                  <a:gd name="T6" fmla="*/ 4 w 4"/>
                  <a:gd name="T7" fmla="*/ 4 h 6"/>
                  <a:gd name="T8" fmla="*/ 4 w 4"/>
                  <a:gd name="T9" fmla="*/ 2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0" y="0"/>
                      <a:pt x="0" y="5"/>
                      <a:pt x="2" y="6"/>
                    </a:cubicBezTo>
                    <a:cubicBezTo>
                      <a:pt x="2" y="6"/>
                      <a:pt x="3" y="6"/>
                      <a:pt x="3" y="6"/>
                    </a:cubicBezTo>
                    <a:cubicBezTo>
                      <a:pt x="4" y="5"/>
                      <a:pt x="4" y="5"/>
                      <a:pt x="4" y="4"/>
                    </a:cubicBezTo>
                    <a:cubicBezTo>
                      <a:pt x="4" y="3"/>
                      <a:pt x="4" y="2"/>
                      <a:pt x="4" y="2"/>
                    </a:cubicBezTo>
                    <a:cubicBezTo>
                      <a:pt x="3" y="1"/>
                      <a:pt x="2" y="0"/>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2" name="Freeform 412"/>
              <p:cNvSpPr>
                <a:spLocks/>
              </p:cNvSpPr>
              <p:nvPr/>
            </p:nvSpPr>
            <p:spPr bwMode="auto">
              <a:xfrm>
                <a:off x="8143875" y="5776913"/>
                <a:ext cx="50800" cy="52388"/>
              </a:xfrm>
              <a:custGeom>
                <a:avLst/>
                <a:gdLst>
                  <a:gd name="T0" fmla="*/ 2 w 13"/>
                  <a:gd name="T1" fmla="*/ 3 h 13"/>
                  <a:gd name="T2" fmla="*/ 2 w 13"/>
                  <a:gd name="T3" fmla="*/ 11 h 13"/>
                  <a:gd name="T4" fmla="*/ 10 w 13"/>
                  <a:gd name="T5" fmla="*/ 11 h 13"/>
                  <a:gd name="T6" fmla="*/ 12 w 13"/>
                  <a:gd name="T7" fmla="*/ 3 h 13"/>
                  <a:gd name="T8" fmla="*/ 2 w 13"/>
                  <a:gd name="T9" fmla="*/ 3 h 13"/>
                </a:gdLst>
                <a:ahLst/>
                <a:cxnLst>
                  <a:cxn ang="0">
                    <a:pos x="T0" y="T1"/>
                  </a:cxn>
                  <a:cxn ang="0">
                    <a:pos x="T2" y="T3"/>
                  </a:cxn>
                  <a:cxn ang="0">
                    <a:pos x="T4" y="T5"/>
                  </a:cxn>
                  <a:cxn ang="0">
                    <a:pos x="T6" y="T7"/>
                  </a:cxn>
                  <a:cxn ang="0">
                    <a:pos x="T8" y="T9"/>
                  </a:cxn>
                </a:cxnLst>
                <a:rect l="0" t="0" r="r" b="b"/>
                <a:pathLst>
                  <a:path w="13" h="13">
                    <a:moveTo>
                      <a:pt x="2" y="3"/>
                    </a:moveTo>
                    <a:cubicBezTo>
                      <a:pt x="1" y="6"/>
                      <a:pt x="0" y="8"/>
                      <a:pt x="2" y="11"/>
                    </a:cubicBezTo>
                    <a:cubicBezTo>
                      <a:pt x="4" y="13"/>
                      <a:pt x="7" y="13"/>
                      <a:pt x="10" y="11"/>
                    </a:cubicBezTo>
                    <a:cubicBezTo>
                      <a:pt x="11" y="10"/>
                      <a:pt x="13" y="5"/>
                      <a:pt x="12" y="3"/>
                    </a:cubicBezTo>
                    <a:cubicBezTo>
                      <a:pt x="10" y="0"/>
                      <a:pt x="5" y="4"/>
                      <a:pt x="2" y="3"/>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3" name="Freeform 413"/>
              <p:cNvSpPr>
                <a:spLocks/>
              </p:cNvSpPr>
              <p:nvPr/>
            </p:nvSpPr>
            <p:spPr bwMode="auto">
              <a:xfrm>
                <a:off x="8159750" y="5792788"/>
                <a:ext cx="15875" cy="23813"/>
              </a:xfrm>
              <a:custGeom>
                <a:avLst/>
                <a:gdLst>
                  <a:gd name="T0" fmla="*/ 2 w 4"/>
                  <a:gd name="T1" fmla="*/ 0 h 6"/>
                  <a:gd name="T2" fmla="*/ 2 w 4"/>
                  <a:gd name="T3" fmla="*/ 6 h 6"/>
                  <a:gd name="T4" fmla="*/ 3 w 4"/>
                  <a:gd name="T5" fmla="*/ 6 h 6"/>
                  <a:gd name="T6" fmla="*/ 4 w 4"/>
                  <a:gd name="T7" fmla="*/ 4 h 6"/>
                  <a:gd name="T8" fmla="*/ 4 w 4"/>
                  <a:gd name="T9" fmla="*/ 2 h 6"/>
                  <a:gd name="T10" fmla="*/ 3 w 4"/>
                  <a:gd name="T11" fmla="*/ 0 h 6"/>
                  <a:gd name="T12" fmla="*/ 2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2" y="0"/>
                    </a:moveTo>
                    <a:cubicBezTo>
                      <a:pt x="0" y="0"/>
                      <a:pt x="0" y="5"/>
                      <a:pt x="2" y="6"/>
                    </a:cubicBezTo>
                    <a:cubicBezTo>
                      <a:pt x="2" y="6"/>
                      <a:pt x="3" y="6"/>
                      <a:pt x="3" y="6"/>
                    </a:cubicBezTo>
                    <a:cubicBezTo>
                      <a:pt x="4" y="5"/>
                      <a:pt x="4" y="5"/>
                      <a:pt x="4" y="4"/>
                    </a:cubicBezTo>
                    <a:cubicBezTo>
                      <a:pt x="4" y="3"/>
                      <a:pt x="4" y="2"/>
                      <a:pt x="4" y="2"/>
                    </a:cubicBezTo>
                    <a:cubicBezTo>
                      <a:pt x="3" y="1"/>
                      <a:pt x="3" y="1"/>
                      <a:pt x="3" y="0"/>
                    </a:cubicBezTo>
                    <a:lnTo>
                      <a:pt x="2" y="0"/>
                    </a:ln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4" name="Freeform 414"/>
              <p:cNvSpPr>
                <a:spLocks/>
              </p:cNvSpPr>
              <p:nvPr/>
            </p:nvSpPr>
            <p:spPr bwMode="auto">
              <a:xfrm>
                <a:off x="8334375" y="5773738"/>
                <a:ext cx="52388" cy="55563"/>
              </a:xfrm>
              <a:custGeom>
                <a:avLst/>
                <a:gdLst>
                  <a:gd name="T0" fmla="*/ 2 w 13"/>
                  <a:gd name="T1" fmla="*/ 4 h 14"/>
                  <a:gd name="T2" fmla="*/ 2 w 13"/>
                  <a:gd name="T3" fmla="*/ 11 h 14"/>
                  <a:gd name="T4" fmla="*/ 9 w 13"/>
                  <a:gd name="T5" fmla="*/ 12 h 14"/>
                  <a:gd name="T6" fmla="*/ 12 w 13"/>
                  <a:gd name="T7" fmla="*/ 4 h 14"/>
                  <a:gd name="T8" fmla="*/ 2 w 13"/>
                  <a:gd name="T9" fmla="*/ 4 h 14"/>
                </a:gdLst>
                <a:ahLst/>
                <a:cxnLst>
                  <a:cxn ang="0">
                    <a:pos x="T0" y="T1"/>
                  </a:cxn>
                  <a:cxn ang="0">
                    <a:pos x="T2" y="T3"/>
                  </a:cxn>
                  <a:cxn ang="0">
                    <a:pos x="T4" y="T5"/>
                  </a:cxn>
                  <a:cxn ang="0">
                    <a:pos x="T6" y="T7"/>
                  </a:cxn>
                  <a:cxn ang="0">
                    <a:pos x="T8" y="T9"/>
                  </a:cxn>
                </a:cxnLst>
                <a:rect l="0" t="0" r="r" b="b"/>
                <a:pathLst>
                  <a:path w="13" h="14">
                    <a:moveTo>
                      <a:pt x="2" y="4"/>
                    </a:moveTo>
                    <a:cubicBezTo>
                      <a:pt x="1" y="6"/>
                      <a:pt x="0" y="9"/>
                      <a:pt x="2" y="11"/>
                    </a:cubicBezTo>
                    <a:cubicBezTo>
                      <a:pt x="4" y="13"/>
                      <a:pt x="7" y="14"/>
                      <a:pt x="9" y="12"/>
                    </a:cubicBezTo>
                    <a:cubicBezTo>
                      <a:pt x="11" y="10"/>
                      <a:pt x="13" y="6"/>
                      <a:pt x="12" y="4"/>
                    </a:cubicBezTo>
                    <a:cubicBezTo>
                      <a:pt x="10" y="0"/>
                      <a:pt x="5" y="4"/>
                      <a:pt x="2"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5" name="Freeform 415"/>
              <p:cNvSpPr>
                <a:spLocks/>
              </p:cNvSpPr>
              <p:nvPr/>
            </p:nvSpPr>
            <p:spPr bwMode="auto">
              <a:xfrm>
                <a:off x="8351838" y="5792788"/>
                <a:ext cx="15875" cy="23813"/>
              </a:xfrm>
              <a:custGeom>
                <a:avLst/>
                <a:gdLst>
                  <a:gd name="T0" fmla="*/ 2 w 4"/>
                  <a:gd name="T1" fmla="*/ 0 h 6"/>
                  <a:gd name="T2" fmla="*/ 2 w 4"/>
                  <a:gd name="T3" fmla="*/ 6 h 6"/>
                  <a:gd name="T4" fmla="*/ 3 w 4"/>
                  <a:gd name="T5" fmla="*/ 5 h 6"/>
                  <a:gd name="T6" fmla="*/ 4 w 4"/>
                  <a:gd name="T7" fmla="*/ 3 h 6"/>
                  <a:gd name="T8" fmla="*/ 4 w 4"/>
                  <a:gd name="T9" fmla="*/ 2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0" y="0"/>
                      <a:pt x="0" y="5"/>
                      <a:pt x="2" y="6"/>
                    </a:cubicBezTo>
                    <a:cubicBezTo>
                      <a:pt x="2" y="6"/>
                      <a:pt x="3" y="6"/>
                      <a:pt x="3" y="5"/>
                    </a:cubicBezTo>
                    <a:cubicBezTo>
                      <a:pt x="4" y="5"/>
                      <a:pt x="4" y="4"/>
                      <a:pt x="4" y="3"/>
                    </a:cubicBezTo>
                    <a:cubicBezTo>
                      <a:pt x="4" y="3"/>
                      <a:pt x="4" y="2"/>
                      <a:pt x="4" y="2"/>
                    </a:cubicBezTo>
                    <a:cubicBezTo>
                      <a:pt x="3" y="1"/>
                      <a:pt x="2" y="0"/>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6" name="Freeform 416"/>
              <p:cNvSpPr>
                <a:spLocks/>
              </p:cNvSpPr>
              <p:nvPr/>
            </p:nvSpPr>
            <p:spPr bwMode="auto">
              <a:xfrm>
                <a:off x="8518525" y="5789613"/>
                <a:ext cx="55563" cy="55563"/>
              </a:xfrm>
              <a:custGeom>
                <a:avLst/>
                <a:gdLst>
                  <a:gd name="T0" fmla="*/ 3 w 14"/>
                  <a:gd name="T1" fmla="*/ 4 h 14"/>
                  <a:gd name="T2" fmla="*/ 3 w 14"/>
                  <a:gd name="T3" fmla="*/ 11 h 14"/>
                  <a:gd name="T4" fmla="*/ 10 w 14"/>
                  <a:gd name="T5" fmla="*/ 12 h 14"/>
                  <a:gd name="T6" fmla="*/ 12 w 14"/>
                  <a:gd name="T7" fmla="*/ 3 h 14"/>
                  <a:gd name="T8" fmla="*/ 3 w 14"/>
                  <a:gd name="T9" fmla="*/ 4 h 14"/>
                </a:gdLst>
                <a:ahLst/>
                <a:cxnLst>
                  <a:cxn ang="0">
                    <a:pos x="T0" y="T1"/>
                  </a:cxn>
                  <a:cxn ang="0">
                    <a:pos x="T2" y="T3"/>
                  </a:cxn>
                  <a:cxn ang="0">
                    <a:pos x="T4" y="T5"/>
                  </a:cxn>
                  <a:cxn ang="0">
                    <a:pos x="T6" y="T7"/>
                  </a:cxn>
                  <a:cxn ang="0">
                    <a:pos x="T8" y="T9"/>
                  </a:cxn>
                </a:cxnLst>
                <a:rect l="0" t="0" r="r" b="b"/>
                <a:pathLst>
                  <a:path w="14" h="14">
                    <a:moveTo>
                      <a:pt x="3" y="4"/>
                    </a:moveTo>
                    <a:cubicBezTo>
                      <a:pt x="2" y="6"/>
                      <a:pt x="0" y="9"/>
                      <a:pt x="3" y="11"/>
                    </a:cubicBezTo>
                    <a:cubicBezTo>
                      <a:pt x="5" y="13"/>
                      <a:pt x="8" y="14"/>
                      <a:pt x="10" y="12"/>
                    </a:cubicBezTo>
                    <a:cubicBezTo>
                      <a:pt x="12" y="10"/>
                      <a:pt x="14" y="6"/>
                      <a:pt x="12" y="3"/>
                    </a:cubicBezTo>
                    <a:cubicBezTo>
                      <a:pt x="10" y="0"/>
                      <a:pt x="5" y="4"/>
                      <a:pt x="3"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7" name="Freeform 417"/>
              <p:cNvSpPr>
                <a:spLocks/>
              </p:cNvSpPr>
              <p:nvPr/>
            </p:nvSpPr>
            <p:spPr bwMode="auto">
              <a:xfrm>
                <a:off x="8534400" y="5805488"/>
                <a:ext cx="20638" cy="26988"/>
              </a:xfrm>
              <a:custGeom>
                <a:avLst/>
                <a:gdLst>
                  <a:gd name="T0" fmla="*/ 3 w 5"/>
                  <a:gd name="T1" fmla="*/ 0 h 7"/>
                  <a:gd name="T2" fmla="*/ 2 w 5"/>
                  <a:gd name="T3" fmla="*/ 7 h 7"/>
                  <a:gd name="T4" fmla="*/ 4 w 5"/>
                  <a:gd name="T5" fmla="*/ 6 h 7"/>
                  <a:gd name="T6" fmla="*/ 5 w 5"/>
                  <a:gd name="T7" fmla="*/ 4 h 7"/>
                  <a:gd name="T8" fmla="*/ 4 w 5"/>
                  <a:gd name="T9" fmla="*/ 2 h 7"/>
                  <a:gd name="T10" fmla="*/ 3 w 5"/>
                  <a:gd name="T11" fmla="*/ 0 h 7"/>
                </a:gdLst>
                <a:ahLst/>
                <a:cxnLst>
                  <a:cxn ang="0">
                    <a:pos x="T0" y="T1"/>
                  </a:cxn>
                  <a:cxn ang="0">
                    <a:pos x="T2" y="T3"/>
                  </a:cxn>
                  <a:cxn ang="0">
                    <a:pos x="T4" y="T5"/>
                  </a:cxn>
                  <a:cxn ang="0">
                    <a:pos x="T6" y="T7"/>
                  </a:cxn>
                  <a:cxn ang="0">
                    <a:pos x="T8" y="T9"/>
                  </a:cxn>
                  <a:cxn ang="0">
                    <a:pos x="T10" y="T11"/>
                  </a:cxn>
                </a:cxnLst>
                <a:rect l="0" t="0" r="r" b="b"/>
                <a:pathLst>
                  <a:path w="5" h="7">
                    <a:moveTo>
                      <a:pt x="3" y="0"/>
                    </a:moveTo>
                    <a:cubicBezTo>
                      <a:pt x="1" y="1"/>
                      <a:pt x="0" y="6"/>
                      <a:pt x="2" y="7"/>
                    </a:cubicBezTo>
                    <a:cubicBezTo>
                      <a:pt x="3" y="7"/>
                      <a:pt x="3" y="6"/>
                      <a:pt x="4" y="6"/>
                    </a:cubicBezTo>
                    <a:cubicBezTo>
                      <a:pt x="5" y="5"/>
                      <a:pt x="5" y="5"/>
                      <a:pt x="5" y="4"/>
                    </a:cubicBezTo>
                    <a:cubicBezTo>
                      <a:pt x="5" y="3"/>
                      <a:pt x="5" y="3"/>
                      <a:pt x="4" y="2"/>
                    </a:cubicBezTo>
                    <a:cubicBezTo>
                      <a:pt x="4" y="2"/>
                      <a:pt x="3" y="1"/>
                      <a:pt x="3"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8" name="Freeform 418"/>
              <p:cNvSpPr>
                <a:spLocks/>
              </p:cNvSpPr>
              <p:nvPr/>
            </p:nvSpPr>
            <p:spPr bwMode="auto">
              <a:xfrm>
                <a:off x="8713788" y="5808663"/>
                <a:ext cx="57150" cy="57150"/>
              </a:xfrm>
              <a:custGeom>
                <a:avLst/>
                <a:gdLst>
                  <a:gd name="T0" fmla="*/ 3 w 14"/>
                  <a:gd name="T1" fmla="*/ 4 h 14"/>
                  <a:gd name="T2" fmla="*/ 3 w 14"/>
                  <a:gd name="T3" fmla="*/ 11 h 14"/>
                  <a:gd name="T4" fmla="*/ 10 w 14"/>
                  <a:gd name="T5" fmla="*/ 12 h 14"/>
                  <a:gd name="T6" fmla="*/ 13 w 14"/>
                  <a:gd name="T7" fmla="*/ 3 h 14"/>
                  <a:gd name="T8" fmla="*/ 3 w 14"/>
                  <a:gd name="T9" fmla="*/ 4 h 14"/>
                </a:gdLst>
                <a:ahLst/>
                <a:cxnLst>
                  <a:cxn ang="0">
                    <a:pos x="T0" y="T1"/>
                  </a:cxn>
                  <a:cxn ang="0">
                    <a:pos x="T2" y="T3"/>
                  </a:cxn>
                  <a:cxn ang="0">
                    <a:pos x="T4" y="T5"/>
                  </a:cxn>
                  <a:cxn ang="0">
                    <a:pos x="T6" y="T7"/>
                  </a:cxn>
                  <a:cxn ang="0">
                    <a:pos x="T8" y="T9"/>
                  </a:cxn>
                </a:cxnLst>
                <a:rect l="0" t="0" r="r" b="b"/>
                <a:pathLst>
                  <a:path w="14" h="14">
                    <a:moveTo>
                      <a:pt x="3" y="4"/>
                    </a:moveTo>
                    <a:cubicBezTo>
                      <a:pt x="2" y="6"/>
                      <a:pt x="0" y="9"/>
                      <a:pt x="3" y="11"/>
                    </a:cubicBezTo>
                    <a:cubicBezTo>
                      <a:pt x="5" y="13"/>
                      <a:pt x="8" y="14"/>
                      <a:pt x="10" y="12"/>
                    </a:cubicBezTo>
                    <a:cubicBezTo>
                      <a:pt x="12" y="10"/>
                      <a:pt x="14" y="6"/>
                      <a:pt x="13" y="3"/>
                    </a:cubicBezTo>
                    <a:cubicBezTo>
                      <a:pt x="10" y="0"/>
                      <a:pt x="6" y="4"/>
                      <a:pt x="3"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99" name="Freeform 419"/>
              <p:cNvSpPr>
                <a:spLocks/>
              </p:cNvSpPr>
              <p:nvPr/>
            </p:nvSpPr>
            <p:spPr bwMode="auto">
              <a:xfrm>
                <a:off x="8734425" y="5824538"/>
                <a:ext cx="15875" cy="28575"/>
              </a:xfrm>
              <a:custGeom>
                <a:avLst/>
                <a:gdLst>
                  <a:gd name="T0" fmla="*/ 2 w 4"/>
                  <a:gd name="T1" fmla="*/ 0 h 7"/>
                  <a:gd name="T2" fmla="*/ 1 w 4"/>
                  <a:gd name="T3" fmla="*/ 6 h 7"/>
                  <a:gd name="T4" fmla="*/ 3 w 4"/>
                  <a:gd name="T5" fmla="*/ 6 h 7"/>
                  <a:gd name="T6" fmla="*/ 4 w 4"/>
                  <a:gd name="T7" fmla="*/ 4 h 7"/>
                  <a:gd name="T8" fmla="*/ 3 w 4"/>
                  <a:gd name="T9" fmla="*/ 2 h 7"/>
                  <a:gd name="T10" fmla="*/ 2 w 4"/>
                  <a:gd name="T11" fmla="*/ 0 h 7"/>
                </a:gdLst>
                <a:ahLst/>
                <a:cxnLst>
                  <a:cxn ang="0">
                    <a:pos x="T0" y="T1"/>
                  </a:cxn>
                  <a:cxn ang="0">
                    <a:pos x="T2" y="T3"/>
                  </a:cxn>
                  <a:cxn ang="0">
                    <a:pos x="T4" y="T5"/>
                  </a:cxn>
                  <a:cxn ang="0">
                    <a:pos x="T6" y="T7"/>
                  </a:cxn>
                  <a:cxn ang="0">
                    <a:pos x="T8" y="T9"/>
                  </a:cxn>
                  <a:cxn ang="0">
                    <a:pos x="T10" y="T11"/>
                  </a:cxn>
                </a:cxnLst>
                <a:rect l="0" t="0" r="r" b="b"/>
                <a:pathLst>
                  <a:path w="4" h="7">
                    <a:moveTo>
                      <a:pt x="2" y="0"/>
                    </a:moveTo>
                    <a:cubicBezTo>
                      <a:pt x="0" y="1"/>
                      <a:pt x="0" y="6"/>
                      <a:pt x="1" y="6"/>
                    </a:cubicBezTo>
                    <a:cubicBezTo>
                      <a:pt x="2" y="7"/>
                      <a:pt x="3" y="6"/>
                      <a:pt x="3" y="6"/>
                    </a:cubicBezTo>
                    <a:cubicBezTo>
                      <a:pt x="4" y="5"/>
                      <a:pt x="4" y="5"/>
                      <a:pt x="4" y="4"/>
                    </a:cubicBezTo>
                    <a:cubicBezTo>
                      <a:pt x="4" y="3"/>
                      <a:pt x="4" y="3"/>
                      <a:pt x="3" y="2"/>
                    </a:cubicBezTo>
                    <a:cubicBezTo>
                      <a:pt x="3" y="2"/>
                      <a:pt x="2" y="1"/>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0" name="Freeform 420"/>
              <p:cNvSpPr>
                <a:spLocks/>
              </p:cNvSpPr>
              <p:nvPr/>
            </p:nvSpPr>
            <p:spPr bwMode="auto">
              <a:xfrm>
                <a:off x="8926513" y="5829301"/>
                <a:ext cx="50800" cy="52388"/>
              </a:xfrm>
              <a:custGeom>
                <a:avLst/>
                <a:gdLst>
                  <a:gd name="T0" fmla="*/ 2 w 13"/>
                  <a:gd name="T1" fmla="*/ 3 h 13"/>
                  <a:gd name="T2" fmla="*/ 2 w 13"/>
                  <a:gd name="T3" fmla="*/ 11 h 13"/>
                  <a:gd name="T4" fmla="*/ 9 w 13"/>
                  <a:gd name="T5" fmla="*/ 12 h 13"/>
                  <a:gd name="T6" fmla="*/ 12 w 13"/>
                  <a:gd name="T7" fmla="*/ 3 h 13"/>
                  <a:gd name="T8" fmla="*/ 2 w 13"/>
                  <a:gd name="T9" fmla="*/ 3 h 13"/>
                </a:gdLst>
                <a:ahLst/>
                <a:cxnLst>
                  <a:cxn ang="0">
                    <a:pos x="T0" y="T1"/>
                  </a:cxn>
                  <a:cxn ang="0">
                    <a:pos x="T2" y="T3"/>
                  </a:cxn>
                  <a:cxn ang="0">
                    <a:pos x="T4" y="T5"/>
                  </a:cxn>
                  <a:cxn ang="0">
                    <a:pos x="T6" y="T7"/>
                  </a:cxn>
                  <a:cxn ang="0">
                    <a:pos x="T8" y="T9"/>
                  </a:cxn>
                </a:cxnLst>
                <a:rect l="0" t="0" r="r" b="b"/>
                <a:pathLst>
                  <a:path w="13" h="13">
                    <a:moveTo>
                      <a:pt x="2" y="3"/>
                    </a:moveTo>
                    <a:cubicBezTo>
                      <a:pt x="1" y="6"/>
                      <a:pt x="0" y="9"/>
                      <a:pt x="2" y="11"/>
                    </a:cubicBezTo>
                    <a:cubicBezTo>
                      <a:pt x="4" y="13"/>
                      <a:pt x="7" y="13"/>
                      <a:pt x="9" y="12"/>
                    </a:cubicBezTo>
                    <a:cubicBezTo>
                      <a:pt x="11" y="10"/>
                      <a:pt x="13" y="6"/>
                      <a:pt x="12" y="3"/>
                    </a:cubicBezTo>
                    <a:cubicBezTo>
                      <a:pt x="10" y="0"/>
                      <a:pt x="5" y="4"/>
                      <a:pt x="2" y="3"/>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1" name="Freeform 421"/>
              <p:cNvSpPr>
                <a:spLocks/>
              </p:cNvSpPr>
              <p:nvPr/>
            </p:nvSpPr>
            <p:spPr bwMode="auto">
              <a:xfrm>
                <a:off x="8942388" y="5845176"/>
                <a:ext cx="15875" cy="28575"/>
              </a:xfrm>
              <a:custGeom>
                <a:avLst/>
                <a:gdLst>
                  <a:gd name="T0" fmla="*/ 2 w 4"/>
                  <a:gd name="T1" fmla="*/ 0 h 7"/>
                  <a:gd name="T2" fmla="*/ 2 w 4"/>
                  <a:gd name="T3" fmla="*/ 6 h 7"/>
                  <a:gd name="T4" fmla="*/ 3 w 4"/>
                  <a:gd name="T5" fmla="*/ 6 h 7"/>
                  <a:gd name="T6" fmla="*/ 4 w 4"/>
                  <a:gd name="T7" fmla="*/ 4 h 7"/>
                  <a:gd name="T8" fmla="*/ 4 w 4"/>
                  <a:gd name="T9" fmla="*/ 2 h 7"/>
                  <a:gd name="T10" fmla="*/ 2 w 4"/>
                  <a:gd name="T11" fmla="*/ 0 h 7"/>
                </a:gdLst>
                <a:ahLst/>
                <a:cxnLst>
                  <a:cxn ang="0">
                    <a:pos x="T0" y="T1"/>
                  </a:cxn>
                  <a:cxn ang="0">
                    <a:pos x="T2" y="T3"/>
                  </a:cxn>
                  <a:cxn ang="0">
                    <a:pos x="T4" y="T5"/>
                  </a:cxn>
                  <a:cxn ang="0">
                    <a:pos x="T6" y="T7"/>
                  </a:cxn>
                  <a:cxn ang="0">
                    <a:pos x="T8" y="T9"/>
                  </a:cxn>
                  <a:cxn ang="0">
                    <a:pos x="T10" y="T11"/>
                  </a:cxn>
                </a:cxnLst>
                <a:rect l="0" t="0" r="r" b="b"/>
                <a:pathLst>
                  <a:path w="4" h="7">
                    <a:moveTo>
                      <a:pt x="2" y="0"/>
                    </a:moveTo>
                    <a:cubicBezTo>
                      <a:pt x="0" y="1"/>
                      <a:pt x="0" y="5"/>
                      <a:pt x="2" y="6"/>
                    </a:cubicBezTo>
                    <a:cubicBezTo>
                      <a:pt x="2" y="7"/>
                      <a:pt x="3" y="6"/>
                      <a:pt x="3" y="6"/>
                    </a:cubicBezTo>
                    <a:cubicBezTo>
                      <a:pt x="4" y="5"/>
                      <a:pt x="4" y="5"/>
                      <a:pt x="4" y="4"/>
                    </a:cubicBezTo>
                    <a:cubicBezTo>
                      <a:pt x="4" y="3"/>
                      <a:pt x="4" y="3"/>
                      <a:pt x="4" y="2"/>
                    </a:cubicBezTo>
                    <a:cubicBezTo>
                      <a:pt x="3" y="2"/>
                      <a:pt x="2" y="1"/>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2" name="Freeform 422"/>
              <p:cNvSpPr>
                <a:spLocks/>
              </p:cNvSpPr>
              <p:nvPr/>
            </p:nvSpPr>
            <p:spPr bwMode="auto">
              <a:xfrm>
                <a:off x="9113838" y="5865813"/>
                <a:ext cx="50800" cy="55563"/>
              </a:xfrm>
              <a:custGeom>
                <a:avLst/>
                <a:gdLst>
                  <a:gd name="T0" fmla="*/ 2 w 13"/>
                  <a:gd name="T1" fmla="*/ 4 h 14"/>
                  <a:gd name="T2" fmla="*/ 2 w 13"/>
                  <a:gd name="T3" fmla="*/ 11 h 14"/>
                  <a:gd name="T4" fmla="*/ 10 w 13"/>
                  <a:gd name="T5" fmla="*/ 12 h 14"/>
                  <a:gd name="T6" fmla="*/ 12 w 13"/>
                  <a:gd name="T7" fmla="*/ 4 h 14"/>
                  <a:gd name="T8" fmla="*/ 2 w 13"/>
                  <a:gd name="T9" fmla="*/ 4 h 14"/>
                </a:gdLst>
                <a:ahLst/>
                <a:cxnLst>
                  <a:cxn ang="0">
                    <a:pos x="T0" y="T1"/>
                  </a:cxn>
                  <a:cxn ang="0">
                    <a:pos x="T2" y="T3"/>
                  </a:cxn>
                  <a:cxn ang="0">
                    <a:pos x="T4" y="T5"/>
                  </a:cxn>
                  <a:cxn ang="0">
                    <a:pos x="T6" y="T7"/>
                  </a:cxn>
                  <a:cxn ang="0">
                    <a:pos x="T8" y="T9"/>
                  </a:cxn>
                </a:cxnLst>
                <a:rect l="0" t="0" r="r" b="b"/>
                <a:pathLst>
                  <a:path w="13" h="14">
                    <a:moveTo>
                      <a:pt x="2" y="4"/>
                    </a:moveTo>
                    <a:cubicBezTo>
                      <a:pt x="1" y="6"/>
                      <a:pt x="0" y="9"/>
                      <a:pt x="2" y="11"/>
                    </a:cubicBezTo>
                    <a:cubicBezTo>
                      <a:pt x="4" y="13"/>
                      <a:pt x="7" y="14"/>
                      <a:pt x="10" y="12"/>
                    </a:cubicBezTo>
                    <a:cubicBezTo>
                      <a:pt x="11" y="10"/>
                      <a:pt x="13" y="6"/>
                      <a:pt x="12" y="4"/>
                    </a:cubicBezTo>
                    <a:cubicBezTo>
                      <a:pt x="10" y="0"/>
                      <a:pt x="5" y="4"/>
                      <a:pt x="2"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3" name="Freeform 423"/>
              <p:cNvSpPr>
                <a:spLocks/>
              </p:cNvSpPr>
              <p:nvPr/>
            </p:nvSpPr>
            <p:spPr bwMode="auto">
              <a:xfrm>
                <a:off x="9129713" y="5884863"/>
                <a:ext cx="15875" cy="23813"/>
              </a:xfrm>
              <a:custGeom>
                <a:avLst/>
                <a:gdLst>
                  <a:gd name="T0" fmla="*/ 2 w 4"/>
                  <a:gd name="T1" fmla="*/ 0 h 6"/>
                  <a:gd name="T2" fmla="*/ 2 w 4"/>
                  <a:gd name="T3" fmla="*/ 6 h 6"/>
                  <a:gd name="T4" fmla="*/ 3 w 4"/>
                  <a:gd name="T5" fmla="*/ 5 h 6"/>
                  <a:gd name="T6" fmla="*/ 4 w 4"/>
                  <a:gd name="T7" fmla="*/ 3 h 6"/>
                  <a:gd name="T8" fmla="*/ 4 w 4"/>
                  <a:gd name="T9" fmla="*/ 1 h 6"/>
                  <a:gd name="T10" fmla="*/ 2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2" y="0"/>
                    </a:moveTo>
                    <a:cubicBezTo>
                      <a:pt x="0" y="0"/>
                      <a:pt x="0" y="5"/>
                      <a:pt x="2" y="6"/>
                    </a:cubicBezTo>
                    <a:cubicBezTo>
                      <a:pt x="2" y="6"/>
                      <a:pt x="3" y="6"/>
                      <a:pt x="3" y="5"/>
                    </a:cubicBezTo>
                    <a:cubicBezTo>
                      <a:pt x="4" y="5"/>
                      <a:pt x="4" y="4"/>
                      <a:pt x="4" y="3"/>
                    </a:cubicBezTo>
                    <a:cubicBezTo>
                      <a:pt x="4" y="3"/>
                      <a:pt x="4" y="2"/>
                      <a:pt x="4" y="1"/>
                    </a:cubicBezTo>
                    <a:cubicBezTo>
                      <a:pt x="3" y="1"/>
                      <a:pt x="3" y="0"/>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4" name="Freeform 424"/>
              <p:cNvSpPr>
                <a:spLocks/>
              </p:cNvSpPr>
              <p:nvPr/>
            </p:nvSpPr>
            <p:spPr bwMode="auto">
              <a:xfrm>
                <a:off x="7577138" y="5997576"/>
                <a:ext cx="55563" cy="55563"/>
              </a:xfrm>
              <a:custGeom>
                <a:avLst/>
                <a:gdLst>
                  <a:gd name="T0" fmla="*/ 3 w 14"/>
                  <a:gd name="T1" fmla="*/ 4 h 14"/>
                  <a:gd name="T2" fmla="*/ 3 w 14"/>
                  <a:gd name="T3" fmla="*/ 11 h 14"/>
                  <a:gd name="T4" fmla="*/ 10 w 14"/>
                  <a:gd name="T5" fmla="*/ 12 h 14"/>
                  <a:gd name="T6" fmla="*/ 13 w 14"/>
                  <a:gd name="T7" fmla="*/ 3 h 14"/>
                  <a:gd name="T8" fmla="*/ 3 w 14"/>
                  <a:gd name="T9" fmla="*/ 4 h 14"/>
                </a:gdLst>
                <a:ahLst/>
                <a:cxnLst>
                  <a:cxn ang="0">
                    <a:pos x="T0" y="T1"/>
                  </a:cxn>
                  <a:cxn ang="0">
                    <a:pos x="T2" y="T3"/>
                  </a:cxn>
                  <a:cxn ang="0">
                    <a:pos x="T4" y="T5"/>
                  </a:cxn>
                  <a:cxn ang="0">
                    <a:pos x="T6" y="T7"/>
                  </a:cxn>
                  <a:cxn ang="0">
                    <a:pos x="T8" y="T9"/>
                  </a:cxn>
                </a:cxnLst>
                <a:rect l="0" t="0" r="r" b="b"/>
                <a:pathLst>
                  <a:path w="14" h="14">
                    <a:moveTo>
                      <a:pt x="3" y="4"/>
                    </a:moveTo>
                    <a:cubicBezTo>
                      <a:pt x="2" y="6"/>
                      <a:pt x="0" y="9"/>
                      <a:pt x="3" y="11"/>
                    </a:cubicBezTo>
                    <a:cubicBezTo>
                      <a:pt x="5" y="13"/>
                      <a:pt x="8" y="14"/>
                      <a:pt x="10" y="12"/>
                    </a:cubicBezTo>
                    <a:cubicBezTo>
                      <a:pt x="12" y="10"/>
                      <a:pt x="14" y="6"/>
                      <a:pt x="13" y="3"/>
                    </a:cubicBezTo>
                    <a:cubicBezTo>
                      <a:pt x="10" y="0"/>
                      <a:pt x="6" y="4"/>
                      <a:pt x="3"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5" name="Freeform 425"/>
              <p:cNvSpPr>
                <a:spLocks/>
              </p:cNvSpPr>
              <p:nvPr/>
            </p:nvSpPr>
            <p:spPr bwMode="auto">
              <a:xfrm>
                <a:off x="7596188" y="6013451"/>
                <a:ext cx="15875" cy="28575"/>
              </a:xfrm>
              <a:custGeom>
                <a:avLst/>
                <a:gdLst>
                  <a:gd name="T0" fmla="*/ 2 w 4"/>
                  <a:gd name="T1" fmla="*/ 0 h 7"/>
                  <a:gd name="T2" fmla="*/ 2 w 4"/>
                  <a:gd name="T3" fmla="*/ 7 h 7"/>
                  <a:gd name="T4" fmla="*/ 3 w 4"/>
                  <a:gd name="T5" fmla="*/ 6 h 7"/>
                  <a:gd name="T6" fmla="*/ 4 w 4"/>
                  <a:gd name="T7" fmla="*/ 4 h 7"/>
                  <a:gd name="T8" fmla="*/ 3 w 4"/>
                  <a:gd name="T9" fmla="*/ 2 h 7"/>
                  <a:gd name="T10" fmla="*/ 2 w 4"/>
                  <a:gd name="T11" fmla="*/ 0 h 7"/>
                </a:gdLst>
                <a:ahLst/>
                <a:cxnLst>
                  <a:cxn ang="0">
                    <a:pos x="T0" y="T1"/>
                  </a:cxn>
                  <a:cxn ang="0">
                    <a:pos x="T2" y="T3"/>
                  </a:cxn>
                  <a:cxn ang="0">
                    <a:pos x="T4" y="T5"/>
                  </a:cxn>
                  <a:cxn ang="0">
                    <a:pos x="T6" y="T7"/>
                  </a:cxn>
                  <a:cxn ang="0">
                    <a:pos x="T8" y="T9"/>
                  </a:cxn>
                  <a:cxn ang="0">
                    <a:pos x="T10" y="T11"/>
                  </a:cxn>
                </a:cxnLst>
                <a:rect l="0" t="0" r="r" b="b"/>
                <a:pathLst>
                  <a:path w="4" h="7">
                    <a:moveTo>
                      <a:pt x="2" y="0"/>
                    </a:moveTo>
                    <a:cubicBezTo>
                      <a:pt x="0" y="1"/>
                      <a:pt x="0" y="6"/>
                      <a:pt x="2" y="7"/>
                    </a:cubicBezTo>
                    <a:cubicBezTo>
                      <a:pt x="2" y="7"/>
                      <a:pt x="3" y="7"/>
                      <a:pt x="3" y="6"/>
                    </a:cubicBezTo>
                    <a:cubicBezTo>
                      <a:pt x="4" y="6"/>
                      <a:pt x="4" y="5"/>
                      <a:pt x="4" y="4"/>
                    </a:cubicBezTo>
                    <a:cubicBezTo>
                      <a:pt x="4" y="3"/>
                      <a:pt x="4" y="3"/>
                      <a:pt x="3" y="2"/>
                    </a:cubicBezTo>
                    <a:cubicBezTo>
                      <a:pt x="3" y="2"/>
                      <a:pt x="2" y="1"/>
                      <a:pt x="2"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6" name="Freeform 426"/>
              <p:cNvSpPr>
                <a:spLocks/>
              </p:cNvSpPr>
              <p:nvPr/>
            </p:nvSpPr>
            <p:spPr bwMode="auto">
              <a:xfrm>
                <a:off x="9396413" y="6042026"/>
                <a:ext cx="55563" cy="50800"/>
              </a:xfrm>
              <a:custGeom>
                <a:avLst/>
                <a:gdLst>
                  <a:gd name="T0" fmla="*/ 3 w 14"/>
                  <a:gd name="T1" fmla="*/ 3 h 13"/>
                  <a:gd name="T2" fmla="*/ 3 w 14"/>
                  <a:gd name="T3" fmla="*/ 11 h 13"/>
                  <a:gd name="T4" fmla="*/ 10 w 14"/>
                  <a:gd name="T5" fmla="*/ 11 h 13"/>
                  <a:gd name="T6" fmla="*/ 12 w 14"/>
                  <a:gd name="T7" fmla="*/ 3 h 13"/>
                  <a:gd name="T8" fmla="*/ 3 w 14"/>
                  <a:gd name="T9" fmla="*/ 3 h 13"/>
                </a:gdLst>
                <a:ahLst/>
                <a:cxnLst>
                  <a:cxn ang="0">
                    <a:pos x="T0" y="T1"/>
                  </a:cxn>
                  <a:cxn ang="0">
                    <a:pos x="T2" y="T3"/>
                  </a:cxn>
                  <a:cxn ang="0">
                    <a:pos x="T4" y="T5"/>
                  </a:cxn>
                  <a:cxn ang="0">
                    <a:pos x="T6" y="T7"/>
                  </a:cxn>
                  <a:cxn ang="0">
                    <a:pos x="T8" y="T9"/>
                  </a:cxn>
                </a:cxnLst>
                <a:rect l="0" t="0" r="r" b="b"/>
                <a:pathLst>
                  <a:path w="14" h="13">
                    <a:moveTo>
                      <a:pt x="3" y="3"/>
                    </a:moveTo>
                    <a:cubicBezTo>
                      <a:pt x="2" y="6"/>
                      <a:pt x="0" y="8"/>
                      <a:pt x="3" y="11"/>
                    </a:cubicBezTo>
                    <a:cubicBezTo>
                      <a:pt x="5" y="13"/>
                      <a:pt x="8" y="13"/>
                      <a:pt x="10" y="11"/>
                    </a:cubicBezTo>
                    <a:cubicBezTo>
                      <a:pt x="12" y="10"/>
                      <a:pt x="14" y="6"/>
                      <a:pt x="12" y="3"/>
                    </a:cubicBezTo>
                    <a:cubicBezTo>
                      <a:pt x="10" y="0"/>
                      <a:pt x="5" y="4"/>
                      <a:pt x="3" y="3"/>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7" name="Freeform 427"/>
              <p:cNvSpPr>
                <a:spLocks/>
              </p:cNvSpPr>
              <p:nvPr/>
            </p:nvSpPr>
            <p:spPr bwMode="auto">
              <a:xfrm>
                <a:off x="9412288" y="6057901"/>
                <a:ext cx="20638" cy="23813"/>
              </a:xfrm>
              <a:custGeom>
                <a:avLst/>
                <a:gdLst>
                  <a:gd name="T0" fmla="*/ 3 w 5"/>
                  <a:gd name="T1" fmla="*/ 0 h 6"/>
                  <a:gd name="T2" fmla="*/ 2 w 5"/>
                  <a:gd name="T3" fmla="*/ 6 h 6"/>
                  <a:gd name="T4" fmla="*/ 4 w 5"/>
                  <a:gd name="T5" fmla="*/ 6 h 6"/>
                  <a:gd name="T6" fmla="*/ 5 w 5"/>
                  <a:gd name="T7" fmla="*/ 4 h 6"/>
                  <a:gd name="T8" fmla="*/ 4 w 5"/>
                  <a:gd name="T9" fmla="*/ 2 h 6"/>
                  <a:gd name="T10" fmla="*/ 3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3" y="0"/>
                    </a:moveTo>
                    <a:cubicBezTo>
                      <a:pt x="1" y="1"/>
                      <a:pt x="0" y="5"/>
                      <a:pt x="2" y="6"/>
                    </a:cubicBezTo>
                    <a:cubicBezTo>
                      <a:pt x="3" y="6"/>
                      <a:pt x="3" y="6"/>
                      <a:pt x="4" y="6"/>
                    </a:cubicBezTo>
                    <a:cubicBezTo>
                      <a:pt x="5" y="5"/>
                      <a:pt x="5" y="5"/>
                      <a:pt x="5" y="4"/>
                    </a:cubicBezTo>
                    <a:cubicBezTo>
                      <a:pt x="5" y="3"/>
                      <a:pt x="5" y="3"/>
                      <a:pt x="4" y="2"/>
                    </a:cubicBezTo>
                    <a:cubicBezTo>
                      <a:pt x="4" y="1"/>
                      <a:pt x="3" y="1"/>
                      <a:pt x="3"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8" name="Freeform 428"/>
              <p:cNvSpPr>
                <a:spLocks/>
              </p:cNvSpPr>
              <p:nvPr/>
            </p:nvSpPr>
            <p:spPr bwMode="auto">
              <a:xfrm>
                <a:off x="9288463" y="5929313"/>
                <a:ext cx="57150" cy="55563"/>
              </a:xfrm>
              <a:custGeom>
                <a:avLst/>
                <a:gdLst>
                  <a:gd name="T0" fmla="*/ 3 w 14"/>
                  <a:gd name="T1" fmla="*/ 4 h 14"/>
                  <a:gd name="T2" fmla="*/ 3 w 14"/>
                  <a:gd name="T3" fmla="*/ 11 h 14"/>
                  <a:gd name="T4" fmla="*/ 10 w 14"/>
                  <a:gd name="T5" fmla="*/ 12 h 14"/>
                  <a:gd name="T6" fmla="*/ 12 w 14"/>
                  <a:gd name="T7" fmla="*/ 4 h 14"/>
                  <a:gd name="T8" fmla="*/ 3 w 14"/>
                  <a:gd name="T9" fmla="*/ 4 h 14"/>
                </a:gdLst>
                <a:ahLst/>
                <a:cxnLst>
                  <a:cxn ang="0">
                    <a:pos x="T0" y="T1"/>
                  </a:cxn>
                  <a:cxn ang="0">
                    <a:pos x="T2" y="T3"/>
                  </a:cxn>
                  <a:cxn ang="0">
                    <a:pos x="T4" y="T5"/>
                  </a:cxn>
                  <a:cxn ang="0">
                    <a:pos x="T6" y="T7"/>
                  </a:cxn>
                  <a:cxn ang="0">
                    <a:pos x="T8" y="T9"/>
                  </a:cxn>
                </a:cxnLst>
                <a:rect l="0" t="0" r="r" b="b"/>
                <a:pathLst>
                  <a:path w="14" h="14">
                    <a:moveTo>
                      <a:pt x="3" y="4"/>
                    </a:moveTo>
                    <a:cubicBezTo>
                      <a:pt x="2" y="6"/>
                      <a:pt x="0" y="9"/>
                      <a:pt x="3" y="11"/>
                    </a:cubicBezTo>
                    <a:cubicBezTo>
                      <a:pt x="5" y="13"/>
                      <a:pt x="8" y="14"/>
                      <a:pt x="10" y="12"/>
                    </a:cubicBezTo>
                    <a:cubicBezTo>
                      <a:pt x="12" y="10"/>
                      <a:pt x="14" y="6"/>
                      <a:pt x="12" y="4"/>
                    </a:cubicBezTo>
                    <a:cubicBezTo>
                      <a:pt x="10" y="0"/>
                      <a:pt x="5" y="4"/>
                      <a:pt x="3" y="4"/>
                    </a:cubicBezTo>
                    <a:close/>
                  </a:path>
                </a:pathLst>
              </a:custGeom>
              <a:solidFill>
                <a:srgbClr val="1A00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09" name="Freeform 429"/>
              <p:cNvSpPr>
                <a:spLocks/>
              </p:cNvSpPr>
              <p:nvPr/>
            </p:nvSpPr>
            <p:spPr bwMode="auto">
              <a:xfrm>
                <a:off x="9304338" y="5949951"/>
                <a:ext cx="20638" cy="23813"/>
              </a:xfrm>
              <a:custGeom>
                <a:avLst/>
                <a:gdLst>
                  <a:gd name="T0" fmla="*/ 3 w 5"/>
                  <a:gd name="T1" fmla="*/ 0 h 6"/>
                  <a:gd name="T2" fmla="*/ 2 w 5"/>
                  <a:gd name="T3" fmla="*/ 6 h 6"/>
                  <a:gd name="T4" fmla="*/ 4 w 5"/>
                  <a:gd name="T5" fmla="*/ 5 h 6"/>
                  <a:gd name="T6" fmla="*/ 5 w 5"/>
                  <a:gd name="T7" fmla="*/ 3 h 6"/>
                  <a:gd name="T8" fmla="*/ 4 w 5"/>
                  <a:gd name="T9" fmla="*/ 2 h 6"/>
                  <a:gd name="T10" fmla="*/ 3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3" y="0"/>
                    </a:moveTo>
                    <a:cubicBezTo>
                      <a:pt x="1" y="0"/>
                      <a:pt x="0" y="5"/>
                      <a:pt x="2" y="6"/>
                    </a:cubicBezTo>
                    <a:cubicBezTo>
                      <a:pt x="3" y="6"/>
                      <a:pt x="3" y="6"/>
                      <a:pt x="4" y="5"/>
                    </a:cubicBezTo>
                    <a:cubicBezTo>
                      <a:pt x="5" y="5"/>
                      <a:pt x="5" y="4"/>
                      <a:pt x="5" y="3"/>
                    </a:cubicBezTo>
                    <a:cubicBezTo>
                      <a:pt x="5" y="3"/>
                      <a:pt x="5" y="2"/>
                      <a:pt x="4" y="2"/>
                    </a:cubicBezTo>
                    <a:cubicBezTo>
                      <a:pt x="4" y="1"/>
                      <a:pt x="3" y="0"/>
                      <a:pt x="3" y="0"/>
                    </a:cubicBezTo>
                    <a:close/>
                  </a:path>
                </a:pathLst>
              </a:custGeom>
              <a:solidFill>
                <a:srgbClr val="CCC4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0" name="Freeform 430"/>
              <p:cNvSpPr>
                <a:spLocks/>
              </p:cNvSpPr>
              <p:nvPr/>
            </p:nvSpPr>
            <p:spPr bwMode="auto">
              <a:xfrm>
                <a:off x="7529513" y="5853113"/>
                <a:ext cx="2030413" cy="596900"/>
              </a:xfrm>
              <a:custGeom>
                <a:avLst/>
                <a:gdLst>
                  <a:gd name="T0" fmla="*/ 10 w 509"/>
                  <a:gd name="T1" fmla="*/ 139 h 149"/>
                  <a:gd name="T2" fmla="*/ 29 w 509"/>
                  <a:gd name="T3" fmla="*/ 53 h 149"/>
                  <a:gd name="T4" fmla="*/ 119 w 509"/>
                  <a:gd name="T5" fmla="*/ 12 h 149"/>
                  <a:gd name="T6" fmla="*/ 340 w 509"/>
                  <a:gd name="T7" fmla="*/ 22 h 149"/>
                  <a:gd name="T8" fmla="*/ 443 w 509"/>
                  <a:gd name="T9" fmla="*/ 49 h 149"/>
                  <a:gd name="T10" fmla="*/ 494 w 509"/>
                  <a:gd name="T11" fmla="*/ 115 h 149"/>
                  <a:gd name="T12" fmla="*/ 509 w 509"/>
                  <a:gd name="T13" fmla="*/ 149 h 149"/>
                  <a:gd name="T14" fmla="*/ 488 w 509"/>
                  <a:gd name="T15" fmla="*/ 149 h 149"/>
                  <a:gd name="T16" fmla="*/ 461 w 509"/>
                  <a:gd name="T17" fmla="*/ 143 h 149"/>
                  <a:gd name="T18" fmla="*/ 417 w 509"/>
                  <a:gd name="T19" fmla="*/ 138 h 149"/>
                  <a:gd name="T20" fmla="*/ 286 w 509"/>
                  <a:gd name="T21" fmla="*/ 127 h 149"/>
                  <a:gd name="T22" fmla="*/ 138 w 509"/>
                  <a:gd name="T23" fmla="*/ 118 h 149"/>
                  <a:gd name="T24" fmla="*/ 57 w 509"/>
                  <a:gd name="T25" fmla="*/ 128 h 149"/>
                  <a:gd name="T26" fmla="*/ 11 w 509"/>
                  <a:gd name="T27" fmla="*/ 135 h 149"/>
                  <a:gd name="T28" fmla="*/ 10 w 509"/>
                  <a:gd name="T29"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149">
                    <a:moveTo>
                      <a:pt x="10" y="139"/>
                    </a:moveTo>
                    <a:cubicBezTo>
                      <a:pt x="0" y="110"/>
                      <a:pt x="7" y="72"/>
                      <a:pt x="29" y="53"/>
                    </a:cubicBezTo>
                    <a:cubicBezTo>
                      <a:pt x="55" y="31"/>
                      <a:pt x="87" y="18"/>
                      <a:pt x="119" y="12"/>
                    </a:cubicBezTo>
                    <a:cubicBezTo>
                      <a:pt x="194" y="0"/>
                      <a:pt x="267" y="9"/>
                      <a:pt x="340" y="22"/>
                    </a:cubicBezTo>
                    <a:cubicBezTo>
                      <a:pt x="373" y="27"/>
                      <a:pt x="413" y="31"/>
                      <a:pt x="443" y="49"/>
                    </a:cubicBezTo>
                    <a:cubicBezTo>
                      <a:pt x="464" y="63"/>
                      <a:pt x="482" y="92"/>
                      <a:pt x="494" y="115"/>
                    </a:cubicBezTo>
                    <a:cubicBezTo>
                      <a:pt x="499" y="125"/>
                      <a:pt x="508" y="138"/>
                      <a:pt x="509" y="149"/>
                    </a:cubicBezTo>
                    <a:cubicBezTo>
                      <a:pt x="503" y="146"/>
                      <a:pt x="494" y="149"/>
                      <a:pt x="488" y="149"/>
                    </a:cubicBezTo>
                    <a:cubicBezTo>
                      <a:pt x="479" y="147"/>
                      <a:pt x="470" y="145"/>
                      <a:pt x="461" y="143"/>
                    </a:cubicBezTo>
                    <a:cubicBezTo>
                      <a:pt x="446" y="140"/>
                      <a:pt x="432" y="140"/>
                      <a:pt x="417" y="138"/>
                    </a:cubicBezTo>
                    <a:cubicBezTo>
                      <a:pt x="374" y="132"/>
                      <a:pt x="330" y="127"/>
                      <a:pt x="286" y="127"/>
                    </a:cubicBezTo>
                    <a:cubicBezTo>
                      <a:pt x="237" y="127"/>
                      <a:pt x="188" y="114"/>
                      <a:pt x="138" y="118"/>
                    </a:cubicBezTo>
                    <a:cubicBezTo>
                      <a:pt x="112" y="120"/>
                      <a:pt x="84" y="124"/>
                      <a:pt x="57" y="128"/>
                    </a:cubicBezTo>
                    <a:cubicBezTo>
                      <a:pt x="45" y="130"/>
                      <a:pt x="21" y="130"/>
                      <a:pt x="11" y="135"/>
                    </a:cubicBezTo>
                    <a:lnTo>
                      <a:pt x="10" y="139"/>
                    </a:lnTo>
                    <a:close/>
                  </a:path>
                </a:pathLst>
              </a:custGeom>
              <a:solidFill>
                <a:srgbClr val="26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1" name="Freeform 431"/>
              <p:cNvSpPr>
                <a:spLocks/>
              </p:cNvSpPr>
              <p:nvPr/>
            </p:nvSpPr>
            <p:spPr bwMode="auto">
              <a:xfrm>
                <a:off x="7572375" y="5881688"/>
                <a:ext cx="1931988" cy="536575"/>
              </a:xfrm>
              <a:custGeom>
                <a:avLst/>
                <a:gdLst>
                  <a:gd name="T0" fmla="*/ 32 w 484"/>
                  <a:gd name="T1" fmla="*/ 44 h 134"/>
                  <a:gd name="T2" fmla="*/ 121 w 484"/>
                  <a:gd name="T3" fmla="*/ 12 h 134"/>
                  <a:gd name="T4" fmla="*/ 313 w 484"/>
                  <a:gd name="T5" fmla="*/ 18 h 134"/>
                  <a:gd name="T6" fmla="*/ 461 w 484"/>
                  <a:gd name="T7" fmla="*/ 88 h 134"/>
                  <a:gd name="T8" fmla="*/ 484 w 484"/>
                  <a:gd name="T9" fmla="*/ 133 h 134"/>
                  <a:gd name="T10" fmla="*/ 440 w 484"/>
                  <a:gd name="T11" fmla="*/ 127 h 134"/>
                  <a:gd name="T12" fmla="*/ 395 w 484"/>
                  <a:gd name="T13" fmla="*/ 118 h 134"/>
                  <a:gd name="T14" fmla="*/ 300 w 484"/>
                  <a:gd name="T15" fmla="*/ 113 h 134"/>
                  <a:gd name="T16" fmla="*/ 108 w 484"/>
                  <a:gd name="T17" fmla="*/ 103 h 134"/>
                  <a:gd name="T18" fmla="*/ 50 w 484"/>
                  <a:gd name="T19" fmla="*/ 113 h 134"/>
                  <a:gd name="T20" fmla="*/ 1 w 484"/>
                  <a:gd name="T21" fmla="*/ 102 h 134"/>
                  <a:gd name="T22" fmla="*/ 32 w 484"/>
                  <a:gd name="T23" fmla="*/ 4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4" h="134">
                    <a:moveTo>
                      <a:pt x="32" y="44"/>
                    </a:moveTo>
                    <a:cubicBezTo>
                      <a:pt x="57" y="27"/>
                      <a:pt x="93" y="18"/>
                      <a:pt x="121" y="12"/>
                    </a:cubicBezTo>
                    <a:cubicBezTo>
                      <a:pt x="185" y="0"/>
                      <a:pt x="251" y="11"/>
                      <a:pt x="313" y="18"/>
                    </a:cubicBezTo>
                    <a:cubicBezTo>
                      <a:pt x="367" y="25"/>
                      <a:pt x="428" y="36"/>
                      <a:pt x="461" y="88"/>
                    </a:cubicBezTo>
                    <a:cubicBezTo>
                      <a:pt x="471" y="102"/>
                      <a:pt x="476" y="120"/>
                      <a:pt x="484" y="133"/>
                    </a:cubicBezTo>
                    <a:cubicBezTo>
                      <a:pt x="471" y="128"/>
                      <a:pt x="454" y="130"/>
                      <a:pt x="440" y="127"/>
                    </a:cubicBezTo>
                    <a:cubicBezTo>
                      <a:pt x="425" y="123"/>
                      <a:pt x="410" y="120"/>
                      <a:pt x="395" y="118"/>
                    </a:cubicBezTo>
                    <a:cubicBezTo>
                      <a:pt x="363" y="114"/>
                      <a:pt x="331" y="116"/>
                      <a:pt x="300" y="113"/>
                    </a:cubicBezTo>
                    <a:cubicBezTo>
                      <a:pt x="237" y="107"/>
                      <a:pt x="171" y="98"/>
                      <a:pt x="108" y="103"/>
                    </a:cubicBezTo>
                    <a:cubicBezTo>
                      <a:pt x="88" y="105"/>
                      <a:pt x="69" y="109"/>
                      <a:pt x="50" y="113"/>
                    </a:cubicBezTo>
                    <a:cubicBezTo>
                      <a:pt x="31" y="118"/>
                      <a:pt x="0" y="134"/>
                      <a:pt x="1" y="102"/>
                    </a:cubicBezTo>
                    <a:cubicBezTo>
                      <a:pt x="2" y="80"/>
                      <a:pt x="15" y="56"/>
                      <a:pt x="32"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2" name="Freeform 432"/>
              <p:cNvSpPr>
                <a:spLocks/>
              </p:cNvSpPr>
              <p:nvPr/>
            </p:nvSpPr>
            <p:spPr bwMode="auto">
              <a:xfrm>
                <a:off x="7580313" y="5997576"/>
                <a:ext cx="339725" cy="379413"/>
              </a:xfrm>
              <a:custGeom>
                <a:avLst/>
                <a:gdLst>
                  <a:gd name="T0" fmla="*/ 78 w 85"/>
                  <a:gd name="T1" fmla="*/ 0 h 95"/>
                  <a:gd name="T2" fmla="*/ 70 w 85"/>
                  <a:gd name="T3" fmla="*/ 72 h 95"/>
                  <a:gd name="T4" fmla="*/ 36 w 85"/>
                  <a:gd name="T5" fmla="*/ 82 h 95"/>
                  <a:gd name="T6" fmla="*/ 4 w 85"/>
                  <a:gd name="T7" fmla="*/ 78 h 95"/>
                  <a:gd name="T8" fmla="*/ 12 w 85"/>
                  <a:gd name="T9" fmla="*/ 41 h 95"/>
                  <a:gd name="T10" fmla="*/ 45 w 85"/>
                  <a:gd name="T11" fmla="*/ 13 h 95"/>
                  <a:gd name="T12" fmla="*/ 78 w 85"/>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85" h="95">
                    <a:moveTo>
                      <a:pt x="78" y="0"/>
                    </a:moveTo>
                    <a:cubicBezTo>
                      <a:pt x="64" y="17"/>
                      <a:pt x="85" y="61"/>
                      <a:pt x="70" y="72"/>
                    </a:cubicBezTo>
                    <a:cubicBezTo>
                      <a:pt x="61" y="78"/>
                      <a:pt x="45" y="79"/>
                      <a:pt x="36" y="82"/>
                    </a:cubicBezTo>
                    <a:cubicBezTo>
                      <a:pt x="22" y="86"/>
                      <a:pt x="10" y="95"/>
                      <a:pt x="4" y="78"/>
                    </a:cubicBezTo>
                    <a:cubicBezTo>
                      <a:pt x="0" y="65"/>
                      <a:pt x="4" y="52"/>
                      <a:pt x="12" y="41"/>
                    </a:cubicBezTo>
                    <a:cubicBezTo>
                      <a:pt x="21" y="29"/>
                      <a:pt x="33" y="20"/>
                      <a:pt x="45" y="13"/>
                    </a:cubicBezTo>
                    <a:cubicBezTo>
                      <a:pt x="52" y="9"/>
                      <a:pt x="73" y="6"/>
                      <a:pt x="78" y="0"/>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3" name="Freeform 433"/>
              <p:cNvSpPr>
                <a:spLocks/>
              </p:cNvSpPr>
              <p:nvPr/>
            </p:nvSpPr>
            <p:spPr bwMode="auto">
              <a:xfrm>
                <a:off x="7875588" y="5965826"/>
                <a:ext cx="292100" cy="319088"/>
              </a:xfrm>
              <a:custGeom>
                <a:avLst/>
                <a:gdLst>
                  <a:gd name="T0" fmla="*/ 6 w 73"/>
                  <a:gd name="T1" fmla="*/ 25 h 80"/>
                  <a:gd name="T2" fmla="*/ 38 w 73"/>
                  <a:gd name="T3" fmla="*/ 3 h 80"/>
                  <a:gd name="T4" fmla="*/ 59 w 73"/>
                  <a:gd name="T5" fmla="*/ 0 h 80"/>
                  <a:gd name="T6" fmla="*/ 69 w 73"/>
                  <a:gd name="T7" fmla="*/ 13 h 80"/>
                  <a:gd name="T8" fmla="*/ 71 w 73"/>
                  <a:gd name="T9" fmla="*/ 63 h 80"/>
                  <a:gd name="T10" fmla="*/ 73 w 73"/>
                  <a:gd name="T11" fmla="*/ 72 h 80"/>
                  <a:gd name="T12" fmla="*/ 22 w 73"/>
                  <a:gd name="T13" fmla="*/ 79 h 80"/>
                  <a:gd name="T14" fmla="*/ 6 w 73"/>
                  <a:gd name="T15" fmla="*/ 25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0">
                    <a:moveTo>
                      <a:pt x="6" y="25"/>
                    </a:moveTo>
                    <a:cubicBezTo>
                      <a:pt x="8" y="5"/>
                      <a:pt x="21" y="5"/>
                      <a:pt x="38" y="3"/>
                    </a:cubicBezTo>
                    <a:cubicBezTo>
                      <a:pt x="45" y="2"/>
                      <a:pt x="51" y="1"/>
                      <a:pt x="59" y="0"/>
                    </a:cubicBezTo>
                    <a:cubicBezTo>
                      <a:pt x="69" y="0"/>
                      <a:pt x="68" y="1"/>
                      <a:pt x="69" y="13"/>
                    </a:cubicBezTo>
                    <a:cubicBezTo>
                      <a:pt x="70" y="30"/>
                      <a:pt x="71" y="47"/>
                      <a:pt x="71" y="63"/>
                    </a:cubicBezTo>
                    <a:cubicBezTo>
                      <a:pt x="71" y="66"/>
                      <a:pt x="72" y="69"/>
                      <a:pt x="73" y="72"/>
                    </a:cubicBezTo>
                    <a:cubicBezTo>
                      <a:pt x="57" y="68"/>
                      <a:pt x="38" y="78"/>
                      <a:pt x="22" y="79"/>
                    </a:cubicBezTo>
                    <a:cubicBezTo>
                      <a:pt x="0" y="80"/>
                      <a:pt x="4" y="44"/>
                      <a:pt x="6" y="25"/>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4" name="Freeform 434"/>
              <p:cNvSpPr>
                <a:spLocks/>
              </p:cNvSpPr>
              <p:nvPr/>
            </p:nvSpPr>
            <p:spPr bwMode="auto">
              <a:xfrm>
                <a:off x="8162925" y="5942013"/>
                <a:ext cx="252413" cy="334963"/>
              </a:xfrm>
              <a:custGeom>
                <a:avLst/>
                <a:gdLst>
                  <a:gd name="T0" fmla="*/ 4 w 63"/>
                  <a:gd name="T1" fmla="*/ 63 h 84"/>
                  <a:gd name="T2" fmla="*/ 36 w 63"/>
                  <a:gd name="T3" fmla="*/ 79 h 84"/>
                  <a:gd name="T4" fmla="*/ 55 w 63"/>
                  <a:gd name="T5" fmla="*/ 78 h 84"/>
                  <a:gd name="T6" fmla="*/ 57 w 63"/>
                  <a:gd name="T7" fmla="*/ 53 h 84"/>
                  <a:gd name="T8" fmla="*/ 55 w 63"/>
                  <a:gd name="T9" fmla="*/ 5 h 84"/>
                  <a:gd name="T10" fmla="*/ 28 w 63"/>
                  <a:gd name="T11" fmla="*/ 4 h 84"/>
                  <a:gd name="T12" fmla="*/ 1 w 63"/>
                  <a:gd name="T13" fmla="*/ 18 h 84"/>
                  <a:gd name="T14" fmla="*/ 4 w 63"/>
                  <a:gd name="T15" fmla="*/ 63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4">
                    <a:moveTo>
                      <a:pt x="4" y="63"/>
                    </a:moveTo>
                    <a:cubicBezTo>
                      <a:pt x="7" y="83"/>
                      <a:pt x="21" y="79"/>
                      <a:pt x="36" y="79"/>
                    </a:cubicBezTo>
                    <a:cubicBezTo>
                      <a:pt x="44" y="80"/>
                      <a:pt x="50" y="84"/>
                      <a:pt x="55" y="78"/>
                    </a:cubicBezTo>
                    <a:cubicBezTo>
                      <a:pt x="59" y="72"/>
                      <a:pt x="57" y="59"/>
                      <a:pt x="57" y="53"/>
                    </a:cubicBezTo>
                    <a:cubicBezTo>
                      <a:pt x="58" y="43"/>
                      <a:pt x="63" y="10"/>
                      <a:pt x="55" y="5"/>
                    </a:cubicBezTo>
                    <a:cubicBezTo>
                      <a:pt x="50" y="1"/>
                      <a:pt x="34" y="3"/>
                      <a:pt x="28" y="4"/>
                    </a:cubicBezTo>
                    <a:cubicBezTo>
                      <a:pt x="14" y="4"/>
                      <a:pt x="3" y="0"/>
                      <a:pt x="1" y="18"/>
                    </a:cubicBezTo>
                    <a:cubicBezTo>
                      <a:pt x="0" y="32"/>
                      <a:pt x="2" y="48"/>
                      <a:pt x="4" y="63"/>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5" name="Freeform 435"/>
              <p:cNvSpPr>
                <a:spLocks/>
              </p:cNvSpPr>
              <p:nvPr/>
            </p:nvSpPr>
            <p:spPr bwMode="auto">
              <a:xfrm>
                <a:off x="8415338" y="5949951"/>
                <a:ext cx="366713" cy="339725"/>
              </a:xfrm>
              <a:custGeom>
                <a:avLst/>
                <a:gdLst>
                  <a:gd name="T0" fmla="*/ 5 w 92"/>
                  <a:gd name="T1" fmla="*/ 52 h 85"/>
                  <a:gd name="T2" fmla="*/ 18 w 92"/>
                  <a:gd name="T3" fmla="*/ 77 h 85"/>
                  <a:gd name="T4" fmla="*/ 80 w 92"/>
                  <a:gd name="T5" fmla="*/ 85 h 85"/>
                  <a:gd name="T6" fmla="*/ 80 w 92"/>
                  <a:gd name="T7" fmla="*/ 8 h 85"/>
                  <a:gd name="T8" fmla="*/ 40 w 92"/>
                  <a:gd name="T9" fmla="*/ 4 h 85"/>
                  <a:gd name="T10" fmla="*/ 18 w 92"/>
                  <a:gd name="T11" fmla="*/ 3 h 85"/>
                  <a:gd name="T12" fmla="*/ 5 w 92"/>
                  <a:gd name="T13" fmla="*/ 8 h 85"/>
                  <a:gd name="T14" fmla="*/ 5 w 92"/>
                  <a:gd name="T15" fmla="*/ 52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85">
                    <a:moveTo>
                      <a:pt x="5" y="52"/>
                    </a:moveTo>
                    <a:cubicBezTo>
                      <a:pt x="6" y="66"/>
                      <a:pt x="6" y="72"/>
                      <a:pt x="18" y="77"/>
                    </a:cubicBezTo>
                    <a:cubicBezTo>
                      <a:pt x="39" y="84"/>
                      <a:pt x="60" y="80"/>
                      <a:pt x="80" y="85"/>
                    </a:cubicBezTo>
                    <a:cubicBezTo>
                      <a:pt x="79" y="69"/>
                      <a:pt x="92" y="15"/>
                      <a:pt x="80" y="8"/>
                    </a:cubicBezTo>
                    <a:cubicBezTo>
                      <a:pt x="71" y="3"/>
                      <a:pt x="50" y="5"/>
                      <a:pt x="40" y="4"/>
                    </a:cubicBezTo>
                    <a:cubicBezTo>
                      <a:pt x="33" y="3"/>
                      <a:pt x="26" y="3"/>
                      <a:pt x="18" y="3"/>
                    </a:cubicBezTo>
                    <a:cubicBezTo>
                      <a:pt x="9" y="2"/>
                      <a:pt x="8" y="0"/>
                      <a:pt x="5" y="8"/>
                    </a:cubicBezTo>
                    <a:cubicBezTo>
                      <a:pt x="0" y="19"/>
                      <a:pt x="4" y="40"/>
                      <a:pt x="5" y="52"/>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6" name="Freeform 436"/>
              <p:cNvSpPr>
                <a:spLocks/>
              </p:cNvSpPr>
              <p:nvPr/>
            </p:nvSpPr>
            <p:spPr bwMode="auto">
              <a:xfrm>
                <a:off x="8753475" y="5992813"/>
                <a:ext cx="347663" cy="325438"/>
              </a:xfrm>
              <a:custGeom>
                <a:avLst/>
                <a:gdLst>
                  <a:gd name="T0" fmla="*/ 9 w 87"/>
                  <a:gd name="T1" fmla="*/ 0 h 81"/>
                  <a:gd name="T2" fmla="*/ 7 w 87"/>
                  <a:gd name="T3" fmla="*/ 53 h 81"/>
                  <a:gd name="T4" fmla="*/ 18 w 87"/>
                  <a:gd name="T5" fmla="*/ 75 h 81"/>
                  <a:gd name="T6" fmla="*/ 83 w 87"/>
                  <a:gd name="T7" fmla="*/ 79 h 81"/>
                  <a:gd name="T8" fmla="*/ 69 w 87"/>
                  <a:gd name="T9" fmla="*/ 13 h 81"/>
                  <a:gd name="T10" fmla="*/ 10 w 87"/>
                  <a:gd name="T11" fmla="*/ 2 h 81"/>
                </a:gdLst>
                <a:ahLst/>
                <a:cxnLst>
                  <a:cxn ang="0">
                    <a:pos x="T0" y="T1"/>
                  </a:cxn>
                  <a:cxn ang="0">
                    <a:pos x="T2" y="T3"/>
                  </a:cxn>
                  <a:cxn ang="0">
                    <a:pos x="T4" y="T5"/>
                  </a:cxn>
                  <a:cxn ang="0">
                    <a:pos x="T6" y="T7"/>
                  </a:cxn>
                  <a:cxn ang="0">
                    <a:pos x="T8" y="T9"/>
                  </a:cxn>
                  <a:cxn ang="0">
                    <a:pos x="T10" y="T11"/>
                  </a:cxn>
                </a:cxnLst>
                <a:rect l="0" t="0" r="r" b="b"/>
                <a:pathLst>
                  <a:path w="87" h="81">
                    <a:moveTo>
                      <a:pt x="9" y="0"/>
                    </a:moveTo>
                    <a:cubicBezTo>
                      <a:pt x="5" y="15"/>
                      <a:pt x="7" y="36"/>
                      <a:pt x="7" y="53"/>
                    </a:cubicBezTo>
                    <a:cubicBezTo>
                      <a:pt x="6" y="67"/>
                      <a:pt x="0" y="75"/>
                      <a:pt x="18" y="75"/>
                    </a:cubicBezTo>
                    <a:cubicBezTo>
                      <a:pt x="40" y="74"/>
                      <a:pt x="61" y="81"/>
                      <a:pt x="83" y="79"/>
                    </a:cubicBezTo>
                    <a:cubicBezTo>
                      <a:pt x="78" y="57"/>
                      <a:pt x="87" y="30"/>
                      <a:pt x="69" y="13"/>
                    </a:cubicBezTo>
                    <a:cubicBezTo>
                      <a:pt x="54" y="1"/>
                      <a:pt x="27" y="12"/>
                      <a:pt x="10" y="2"/>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7" name="Freeform 437"/>
              <p:cNvSpPr>
                <a:spLocks/>
              </p:cNvSpPr>
              <p:nvPr/>
            </p:nvSpPr>
            <p:spPr bwMode="auto">
              <a:xfrm>
                <a:off x="9066213" y="6042026"/>
                <a:ext cx="377825" cy="315913"/>
              </a:xfrm>
              <a:custGeom>
                <a:avLst/>
                <a:gdLst>
                  <a:gd name="T0" fmla="*/ 11 w 95"/>
                  <a:gd name="T1" fmla="*/ 41 h 79"/>
                  <a:gd name="T2" fmla="*/ 25 w 95"/>
                  <a:gd name="T3" fmla="*/ 66 h 79"/>
                  <a:gd name="T4" fmla="*/ 61 w 95"/>
                  <a:gd name="T5" fmla="*/ 74 h 79"/>
                  <a:gd name="T6" fmla="*/ 95 w 95"/>
                  <a:gd name="T7" fmla="*/ 79 h 79"/>
                  <a:gd name="T8" fmla="*/ 82 w 95"/>
                  <a:gd name="T9" fmla="*/ 48 h 79"/>
                  <a:gd name="T10" fmla="*/ 55 w 95"/>
                  <a:gd name="T11" fmla="*/ 24 h 79"/>
                  <a:gd name="T12" fmla="*/ 0 w 95"/>
                  <a:gd name="T13" fmla="*/ 0 h 79"/>
                  <a:gd name="T14" fmla="*/ 11 w 95"/>
                  <a:gd name="T15" fmla="*/ 41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79">
                    <a:moveTo>
                      <a:pt x="11" y="41"/>
                    </a:moveTo>
                    <a:cubicBezTo>
                      <a:pt x="13" y="58"/>
                      <a:pt x="9" y="62"/>
                      <a:pt x="25" y="66"/>
                    </a:cubicBezTo>
                    <a:cubicBezTo>
                      <a:pt x="37" y="68"/>
                      <a:pt x="49" y="72"/>
                      <a:pt x="61" y="74"/>
                    </a:cubicBezTo>
                    <a:cubicBezTo>
                      <a:pt x="72" y="76"/>
                      <a:pt x="84" y="75"/>
                      <a:pt x="95" y="79"/>
                    </a:cubicBezTo>
                    <a:cubicBezTo>
                      <a:pt x="90" y="68"/>
                      <a:pt x="88" y="58"/>
                      <a:pt x="82" y="48"/>
                    </a:cubicBezTo>
                    <a:cubicBezTo>
                      <a:pt x="74" y="38"/>
                      <a:pt x="65" y="31"/>
                      <a:pt x="55" y="24"/>
                    </a:cubicBezTo>
                    <a:cubicBezTo>
                      <a:pt x="37" y="11"/>
                      <a:pt x="21" y="2"/>
                      <a:pt x="0" y="0"/>
                    </a:cubicBezTo>
                    <a:cubicBezTo>
                      <a:pt x="9" y="12"/>
                      <a:pt x="9" y="26"/>
                      <a:pt x="11" y="41"/>
                    </a:cubicBez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8" name="Freeform 438"/>
              <p:cNvSpPr>
                <a:spLocks/>
              </p:cNvSpPr>
              <p:nvPr/>
            </p:nvSpPr>
            <p:spPr bwMode="auto">
              <a:xfrm>
                <a:off x="8474075" y="6021388"/>
                <a:ext cx="268288" cy="244475"/>
              </a:xfrm>
              <a:custGeom>
                <a:avLst/>
                <a:gdLst>
                  <a:gd name="T0" fmla="*/ 61 w 67"/>
                  <a:gd name="T1" fmla="*/ 0 h 61"/>
                  <a:gd name="T2" fmla="*/ 47 w 67"/>
                  <a:gd name="T3" fmla="*/ 55 h 61"/>
                  <a:gd name="T4" fmla="*/ 0 w 67"/>
                  <a:gd name="T5" fmla="*/ 43 h 61"/>
                  <a:gd name="T6" fmla="*/ 60 w 67"/>
                  <a:gd name="T7" fmla="*/ 2 h 61"/>
                  <a:gd name="T8" fmla="*/ 61 w 67"/>
                  <a:gd name="T9" fmla="*/ 0 h 61"/>
                </a:gdLst>
                <a:ahLst/>
                <a:cxnLst>
                  <a:cxn ang="0">
                    <a:pos x="T0" y="T1"/>
                  </a:cxn>
                  <a:cxn ang="0">
                    <a:pos x="T2" y="T3"/>
                  </a:cxn>
                  <a:cxn ang="0">
                    <a:pos x="T4" y="T5"/>
                  </a:cxn>
                  <a:cxn ang="0">
                    <a:pos x="T6" y="T7"/>
                  </a:cxn>
                  <a:cxn ang="0">
                    <a:pos x="T8" y="T9"/>
                  </a:cxn>
                </a:cxnLst>
                <a:rect l="0" t="0" r="r" b="b"/>
                <a:pathLst>
                  <a:path w="67" h="61">
                    <a:moveTo>
                      <a:pt x="61" y="0"/>
                    </a:moveTo>
                    <a:cubicBezTo>
                      <a:pt x="52" y="12"/>
                      <a:pt x="67" y="45"/>
                      <a:pt x="47" y="55"/>
                    </a:cubicBezTo>
                    <a:cubicBezTo>
                      <a:pt x="33" y="61"/>
                      <a:pt x="10" y="49"/>
                      <a:pt x="0" y="43"/>
                    </a:cubicBezTo>
                    <a:cubicBezTo>
                      <a:pt x="23" y="38"/>
                      <a:pt x="55" y="31"/>
                      <a:pt x="60" y="2"/>
                    </a:cubicBezTo>
                    <a:lnTo>
                      <a:pt x="6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19" name="Freeform 439"/>
              <p:cNvSpPr>
                <a:spLocks/>
              </p:cNvSpPr>
              <p:nvPr/>
            </p:nvSpPr>
            <p:spPr bwMode="auto">
              <a:xfrm>
                <a:off x="8183563" y="5989638"/>
                <a:ext cx="203200" cy="260350"/>
              </a:xfrm>
              <a:custGeom>
                <a:avLst/>
                <a:gdLst>
                  <a:gd name="T0" fmla="*/ 49 w 51"/>
                  <a:gd name="T1" fmla="*/ 2 h 65"/>
                  <a:gd name="T2" fmla="*/ 46 w 51"/>
                  <a:gd name="T3" fmla="*/ 45 h 65"/>
                  <a:gd name="T4" fmla="*/ 14 w 51"/>
                  <a:gd name="T5" fmla="*/ 61 h 65"/>
                  <a:gd name="T6" fmla="*/ 32 w 51"/>
                  <a:gd name="T7" fmla="*/ 33 h 65"/>
                  <a:gd name="T8" fmla="*/ 44 w 51"/>
                  <a:gd name="T9" fmla="*/ 0 h 65"/>
                  <a:gd name="T10" fmla="*/ 49 w 51"/>
                  <a:gd name="T11" fmla="*/ 2 h 65"/>
                </a:gdLst>
                <a:ahLst/>
                <a:cxnLst>
                  <a:cxn ang="0">
                    <a:pos x="T0" y="T1"/>
                  </a:cxn>
                  <a:cxn ang="0">
                    <a:pos x="T2" y="T3"/>
                  </a:cxn>
                  <a:cxn ang="0">
                    <a:pos x="T4" y="T5"/>
                  </a:cxn>
                  <a:cxn ang="0">
                    <a:pos x="T6" y="T7"/>
                  </a:cxn>
                  <a:cxn ang="0">
                    <a:pos x="T8" y="T9"/>
                  </a:cxn>
                  <a:cxn ang="0">
                    <a:pos x="T10" y="T11"/>
                  </a:cxn>
                </a:cxnLst>
                <a:rect l="0" t="0" r="r" b="b"/>
                <a:pathLst>
                  <a:path w="51" h="65">
                    <a:moveTo>
                      <a:pt x="49" y="2"/>
                    </a:moveTo>
                    <a:cubicBezTo>
                      <a:pt x="45" y="12"/>
                      <a:pt x="51" y="32"/>
                      <a:pt x="46" y="45"/>
                    </a:cubicBezTo>
                    <a:cubicBezTo>
                      <a:pt x="43" y="55"/>
                      <a:pt x="24" y="65"/>
                      <a:pt x="14" y="61"/>
                    </a:cubicBezTo>
                    <a:cubicBezTo>
                      <a:pt x="0" y="56"/>
                      <a:pt x="27" y="40"/>
                      <a:pt x="32" y="33"/>
                    </a:cubicBezTo>
                    <a:cubicBezTo>
                      <a:pt x="39" y="24"/>
                      <a:pt x="41" y="9"/>
                      <a:pt x="44" y="0"/>
                    </a:cubicBezTo>
                    <a:lnTo>
                      <a:pt x="49" y="2"/>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0" name="Freeform 440"/>
              <p:cNvSpPr>
                <a:spLocks/>
              </p:cNvSpPr>
              <p:nvPr/>
            </p:nvSpPr>
            <p:spPr bwMode="auto">
              <a:xfrm>
                <a:off x="7940675" y="6005513"/>
                <a:ext cx="211138" cy="220663"/>
              </a:xfrm>
              <a:custGeom>
                <a:avLst/>
                <a:gdLst>
                  <a:gd name="T0" fmla="*/ 43 w 53"/>
                  <a:gd name="T1" fmla="*/ 0 h 55"/>
                  <a:gd name="T2" fmla="*/ 39 w 53"/>
                  <a:gd name="T3" fmla="*/ 44 h 55"/>
                  <a:gd name="T4" fmla="*/ 0 w 53"/>
                  <a:gd name="T5" fmla="*/ 55 h 55"/>
                  <a:gd name="T6" fmla="*/ 41 w 53"/>
                  <a:gd name="T7" fmla="*/ 0 h 55"/>
                  <a:gd name="T8" fmla="*/ 43 w 53"/>
                  <a:gd name="T9" fmla="*/ 0 h 55"/>
                </a:gdLst>
                <a:ahLst/>
                <a:cxnLst>
                  <a:cxn ang="0">
                    <a:pos x="T0" y="T1"/>
                  </a:cxn>
                  <a:cxn ang="0">
                    <a:pos x="T2" y="T3"/>
                  </a:cxn>
                  <a:cxn ang="0">
                    <a:pos x="T4" y="T5"/>
                  </a:cxn>
                  <a:cxn ang="0">
                    <a:pos x="T6" y="T7"/>
                  </a:cxn>
                  <a:cxn ang="0">
                    <a:pos x="T8" y="T9"/>
                  </a:cxn>
                </a:cxnLst>
                <a:rect l="0" t="0" r="r" b="b"/>
                <a:pathLst>
                  <a:path w="53" h="55">
                    <a:moveTo>
                      <a:pt x="43" y="0"/>
                    </a:moveTo>
                    <a:cubicBezTo>
                      <a:pt x="53" y="11"/>
                      <a:pt x="49" y="34"/>
                      <a:pt x="39" y="44"/>
                    </a:cubicBezTo>
                    <a:cubicBezTo>
                      <a:pt x="30" y="53"/>
                      <a:pt x="12" y="55"/>
                      <a:pt x="0" y="55"/>
                    </a:cubicBezTo>
                    <a:cubicBezTo>
                      <a:pt x="15" y="40"/>
                      <a:pt x="41" y="25"/>
                      <a:pt x="41" y="0"/>
                    </a:cubicBezTo>
                    <a:lnTo>
                      <a:pt x="43"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1" name="Freeform 441"/>
              <p:cNvSpPr>
                <a:spLocks/>
              </p:cNvSpPr>
              <p:nvPr/>
            </p:nvSpPr>
            <p:spPr bwMode="auto">
              <a:xfrm>
                <a:off x="7556500" y="6065838"/>
                <a:ext cx="279400" cy="252413"/>
              </a:xfrm>
              <a:custGeom>
                <a:avLst/>
                <a:gdLst>
                  <a:gd name="T0" fmla="*/ 70 w 70"/>
                  <a:gd name="T1" fmla="*/ 1 h 63"/>
                  <a:gd name="T2" fmla="*/ 21 w 70"/>
                  <a:gd name="T3" fmla="*/ 63 h 63"/>
                  <a:gd name="T4" fmla="*/ 68 w 70"/>
                  <a:gd name="T5" fmla="*/ 6 h 63"/>
                  <a:gd name="T6" fmla="*/ 70 w 70"/>
                  <a:gd name="T7" fmla="*/ 1 h 63"/>
                </a:gdLst>
                <a:ahLst/>
                <a:cxnLst>
                  <a:cxn ang="0">
                    <a:pos x="T0" y="T1"/>
                  </a:cxn>
                  <a:cxn ang="0">
                    <a:pos x="T2" y="T3"/>
                  </a:cxn>
                  <a:cxn ang="0">
                    <a:pos x="T4" y="T5"/>
                  </a:cxn>
                  <a:cxn ang="0">
                    <a:pos x="T6" y="T7"/>
                  </a:cxn>
                </a:cxnLst>
                <a:rect l="0" t="0" r="r" b="b"/>
                <a:pathLst>
                  <a:path w="70" h="63">
                    <a:moveTo>
                      <a:pt x="70" y="1"/>
                    </a:moveTo>
                    <a:cubicBezTo>
                      <a:pt x="51" y="0"/>
                      <a:pt x="0" y="40"/>
                      <a:pt x="21" y="63"/>
                    </a:cubicBezTo>
                    <a:cubicBezTo>
                      <a:pt x="26" y="37"/>
                      <a:pt x="55" y="25"/>
                      <a:pt x="68" y="6"/>
                    </a:cubicBezTo>
                    <a:lnTo>
                      <a:pt x="70" y="1"/>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2" name="Freeform 442"/>
              <p:cNvSpPr>
                <a:spLocks/>
              </p:cNvSpPr>
              <p:nvPr/>
            </p:nvSpPr>
            <p:spPr bwMode="auto">
              <a:xfrm>
                <a:off x="8826500" y="6053138"/>
                <a:ext cx="239713" cy="257175"/>
              </a:xfrm>
              <a:custGeom>
                <a:avLst/>
                <a:gdLst>
                  <a:gd name="T0" fmla="*/ 0 w 60"/>
                  <a:gd name="T1" fmla="*/ 49 h 64"/>
                  <a:gd name="T2" fmla="*/ 43 w 60"/>
                  <a:gd name="T3" fmla="*/ 0 h 64"/>
                  <a:gd name="T4" fmla="*/ 45 w 60"/>
                  <a:gd name="T5" fmla="*/ 52 h 64"/>
                  <a:gd name="T6" fmla="*/ 2 w 60"/>
                  <a:gd name="T7" fmla="*/ 50 h 64"/>
                  <a:gd name="T8" fmla="*/ 0 w 60"/>
                  <a:gd name="T9" fmla="*/ 49 h 64"/>
                </a:gdLst>
                <a:ahLst/>
                <a:cxnLst>
                  <a:cxn ang="0">
                    <a:pos x="T0" y="T1"/>
                  </a:cxn>
                  <a:cxn ang="0">
                    <a:pos x="T2" y="T3"/>
                  </a:cxn>
                  <a:cxn ang="0">
                    <a:pos x="T4" y="T5"/>
                  </a:cxn>
                  <a:cxn ang="0">
                    <a:pos x="T6" y="T7"/>
                  </a:cxn>
                  <a:cxn ang="0">
                    <a:pos x="T8" y="T9"/>
                  </a:cxn>
                </a:cxnLst>
                <a:rect l="0" t="0" r="r" b="b"/>
                <a:pathLst>
                  <a:path w="60" h="64">
                    <a:moveTo>
                      <a:pt x="0" y="49"/>
                    </a:moveTo>
                    <a:cubicBezTo>
                      <a:pt x="21" y="53"/>
                      <a:pt x="43" y="24"/>
                      <a:pt x="43" y="0"/>
                    </a:cubicBezTo>
                    <a:cubicBezTo>
                      <a:pt x="46" y="16"/>
                      <a:pt x="60" y="38"/>
                      <a:pt x="45" y="52"/>
                    </a:cubicBezTo>
                    <a:cubicBezTo>
                      <a:pt x="32" y="64"/>
                      <a:pt x="16" y="49"/>
                      <a:pt x="2" y="50"/>
                    </a:cubicBezTo>
                    <a:lnTo>
                      <a:pt x="0" y="49"/>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3" name="Freeform 443"/>
              <p:cNvSpPr>
                <a:spLocks/>
              </p:cNvSpPr>
              <p:nvPr/>
            </p:nvSpPr>
            <p:spPr bwMode="auto">
              <a:xfrm>
                <a:off x="9117013" y="6081713"/>
                <a:ext cx="231775" cy="223838"/>
              </a:xfrm>
              <a:custGeom>
                <a:avLst/>
                <a:gdLst>
                  <a:gd name="T0" fmla="*/ 1 w 58"/>
                  <a:gd name="T1" fmla="*/ 0 h 56"/>
                  <a:gd name="T2" fmla="*/ 58 w 58"/>
                  <a:gd name="T3" fmla="*/ 56 h 56"/>
                  <a:gd name="T4" fmla="*/ 27 w 58"/>
                  <a:gd name="T5" fmla="*/ 35 h 56"/>
                  <a:gd name="T6" fmla="*/ 0 w 58"/>
                  <a:gd name="T7" fmla="*/ 0 h 56"/>
                  <a:gd name="T8" fmla="*/ 1 w 58"/>
                  <a:gd name="T9" fmla="*/ 0 h 56"/>
                </a:gdLst>
                <a:ahLst/>
                <a:cxnLst>
                  <a:cxn ang="0">
                    <a:pos x="T0" y="T1"/>
                  </a:cxn>
                  <a:cxn ang="0">
                    <a:pos x="T2" y="T3"/>
                  </a:cxn>
                  <a:cxn ang="0">
                    <a:pos x="T4" y="T5"/>
                  </a:cxn>
                  <a:cxn ang="0">
                    <a:pos x="T6" y="T7"/>
                  </a:cxn>
                  <a:cxn ang="0">
                    <a:pos x="T8" y="T9"/>
                  </a:cxn>
                </a:cxnLst>
                <a:rect l="0" t="0" r="r" b="b"/>
                <a:pathLst>
                  <a:path w="58" h="56">
                    <a:moveTo>
                      <a:pt x="1" y="0"/>
                    </a:moveTo>
                    <a:cubicBezTo>
                      <a:pt x="24" y="12"/>
                      <a:pt x="50" y="26"/>
                      <a:pt x="58" y="56"/>
                    </a:cubicBezTo>
                    <a:cubicBezTo>
                      <a:pt x="44" y="52"/>
                      <a:pt x="35" y="49"/>
                      <a:pt x="27" y="35"/>
                    </a:cubicBezTo>
                    <a:cubicBezTo>
                      <a:pt x="20" y="23"/>
                      <a:pt x="6" y="11"/>
                      <a:pt x="0" y="0"/>
                    </a:cubicBez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4" name="Freeform 444"/>
              <p:cNvSpPr>
                <a:spLocks/>
              </p:cNvSpPr>
              <p:nvPr/>
            </p:nvSpPr>
            <p:spPr bwMode="auto">
              <a:xfrm>
                <a:off x="7653338" y="6089651"/>
                <a:ext cx="131763" cy="123825"/>
              </a:xfrm>
              <a:custGeom>
                <a:avLst/>
                <a:gdLst>
                  <a:gd name="T0" fmla="*/ 0 w 33"/>
                  <a:gd name="T1" fmla="*/ 31 h 31"/>
                  <a:gd name="T2" fmla="*/ 33 w 33"/>
                  <a:gd name="T3" fmla="*/ 7 h 31"/>
                  <a:gd name="T4" fmla="*/ 1 w 33"/>
                  <a:gd name="T5" fmla="*/ 31 h 31"/>
                  <a:gd name="T6" fmla="*/ 0 w 33"/>
                  <a:gd name="T7" fmla="*/ 31 h 31"/>
                </a:gdLst>
                <a:ahLst/>
                <a:cxnLst>
                  <a:cxn ang="0">
                    <a:pos x="T0" y="T1"/>
                  </a:cxn>
                  <a:cxn ang="0">
                    <a:pos x="T2" y="T3"/>
                  </a:cxn>
                  <a:cxn ang="0">
                    <a:pos x="T4" y="T5"/>
                  </a:cxn>
                  <a:cxn ang="0">
                    <a:pos x="T6" y="T7"/>
                  </a:cxn>
                </a:cxnLst>
                <a:rect l="0" t="0" r="r" b="b"/>
                <a:pathLst>
                  <a:path w="33" h="31">
                    <a:moveTo>
                      <a:pt x="0" y="31"/>
                    </a:moveTo>
                    <a:cubicBezTo>
                      <a:pt x="4" y="23"/>
                      <a:pt x="24" y="0"/>
                      <a:pt x="33" y="7"/>
                    </a:cubicBezTo>
                    <a:cubicBezTo>
                      <a:pt x="25" y="16"/>
                      <a:pt x="11" y="25"/>
                      <a:pt x="1" y="31"/>
                    </a:cubicBezTo>
                    <a:lnTo>
                      <a:pt x="0" y="31"/>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5" name="Freeform 445"/>
              <p:cNvSpPr>
                <a:spLocks/>
              </p:cNvSpPr>
              <p:nvPr/>
            </p:nvSpPr>
            <p:spPr bwMode="auto">
              <a:xfrm>
                <a:off x="7999413" y="6076951"/>
                <a:ext cx="120650" cy="141288"/>
              </a:xfrm>
              <a:custGeom>
                <a:avLst/>
                <a:gdLst>
                  <a:gd name="T0" fmla="*/ 0 w 30"/>
                  <a:gd name="T1" fmla="*/ 27 h 35"/>
                  <a:gd name="T2" fmla="*/ 27 w 30"/>
                  <a:gd name="T3" fmla="*/ 0 h 35"/>
                  <a:gd name="T4" fmla="*/ 0 w 30"/>
                  <a:gd name="T5" fmla="*/ 26 h 35"/>
                  <a:gd name="T6" fmla="*/ 0 w 30"/>
                  <a:gd name="T7" fmla="*/ 27 h 35"/>
                </a:gdLst>
                <a:ahLst/>
                <a:cxnLst>
                  <a:cxn ang="0">
                    <a:pos x="T0" y="T1"/>
                  </a:cxn>
                  <a:cxn ang="0">
                    <a:pos x="T2" y="T3"/>
                  </a:cxn>
                  <a:cxn ang="0">
                    <a:pos x="T4" y="T5"/>
                  </a:cxn>
                  <a:cxn ang="0">
                    <a:pos x="T6" y="T7"/>
                  </a:cxn>
                </a:cxnLst>
                <a:rect l="0" t="0" r="r" b="b"/>
                <a:pathLst>
                  <a:path w="30" h="35">
                    <a:moveTo>
                      <a:pt x="0" y="27"/>
                    </a:moveTo>
                    <a:cubicBezTo>
                      <a:pt x="13" y="21"/>
                      <a:pt x="19" y="11"/>
                      <a:pt x="27" y="0"/>
                    </a:cubicBezTo>
                    <a:cubicBezTo>
                      <a:pt x="30" y="14"/>
                      <a:pt x="13" y="35"/>
                      <a:pt x="0" y="26"/>
                    </a:cubicBezTo>
                    <a:lnTo>
                      <a:pt x="0" y="27"/>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6" name="Freeform 446"/>
              <p:cNvSpPr>
                <a:spLocks/>
              </p:cNvSpPr>
              <p:nvPr/>
            </p:nvSpPr>
            <p:spPr bwMode="auto">
              <a:xfrm>
                <a:off x="8251825" y="6118226"/>
                <a:ext cx="100013" cy="123825"/>
              </a:xfrm>
              <a:custGeom>
                <a:avLst/>
                <a:gdLst>
                  <a:gd name="T0" fmla="*/ 25 w 25"/>
                  <a:gd name="T1" fmla="*/ 0 h 31"/>
                  <a:gd name="T2" fmla="*/ 7 w 25"/>
                  <a:gd name="T3" fmla="*/ 24 h 31"/>
                  <a:gd name="T4" fmla="*/ 25 w 25"/>
                  <a:gd name="T5" fmla="*/ 3 h 31"/>
                  <a:gd name="T6" fmla="*/ 25 w 25"/>
                  <a:gd name="T7" fmla="*/ 0 h 31"/>
                </a:gdLst>
                <a:ahLst/>
                <a:cxnLst>
                  <a:cxn ang="0">
                    <a:pos x="T0" y="T1"/>
                  </a:cxn>
                  <a:cxn ang="0">
                    <a:pos x="T2" y="T3"/>
                  </a:cxn>
                  <a:cxn ang="0">
                    <a:pos x="T4" y="T5"/>
                  </a:cxn>
                  <a:cxn ang="0">
                    <a:pos x="T6" y="T7"/>
                  </a:cxn>
                </a:cxnLst>
                <a:rect l="0" t="0" r="r" b="b"/>
                <a:pathLst>
                  <a:path w="25" h="31">
                    <a:moveTo>
                      <a:pt x="25" y="0"/>
                    </a:moveTo>
                    <a:cubicBezTo>
                      <a:pt x="22" y="4"/>
                      <a:pt x="0" y="18"/>
                      <a:pt x="7" y="24"/>
                    </a:cubicBezTo>
                    <a:cubicBezTo>
                      <a:pt x="17" y="31"/>
                      <a:pt x="25" y="10"/>
                      <a:pt x="25" y="3"/>
                    </a:cubicBezTo>
                    <a:lnTo>
                      <a:pt x="25" y="0"/>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7" name="Freeform 447"/>
              <p:cNvSpPr>
                <a:spLocks/>
              </p:cNvSpPr>
              <p:nvPr/>
            </p:nvSpPr>
            <p:spPr bwMode="auto">
              <a:xfrm>
                <a:off x="8539163" y="6129338"/>
                <a:ext cx="134938" cy="163513"/>
              </a:xfrm>
              <a:custGeom>
                <a:avLst/>
                <a:gdLst>
                  <a:gd name="T0" fmla="*/ 34 w 34"/>
                  <a:gd name="T1" fmla="*/ 0 h 41"/>
                  <a:gd name="T2" fmla="*/ 0 w 34"/>
                  <a:gd name="T3" fmla="*/ 21 h 41"/>
                  <a:gd name="T4" fmla="*/ 32 w 34"/>
                  <a:gd name="T5" fmla="*/ 6 h 41"/>
                  <a:gd name="T6" fmla="*/ 34 w 34"/>
                  <a:gd name="T7" fmla="*/ 0 h 41"/>
                </a:gdLst>
                <a:ahLst/>
                <a:cxnLst>
                  <a:cxn ang="0">
                    <a:pos x="T0" y="T1"/>
                  </a:cxn>
                  <a:cxn ang="0">
                    <a:pos x="T2" y="T3"/>
                  </a:cxn>
                  <a:cxn ang="0">
                    <a:pos x="T4" y="T5"/>
                  </a:cxn>
                  <a:cxn ang="0">
                    <a:pos x="T6" y="T7"/>
                  </a:cxn>
                </a:cxnLst>
                <a:rect l="0" t="0" r="r" b="b"/>
                <a:pathLst>
                  <a:path w="34" h="41">
                    <a:moveTo>
                      <a:pt x="34" y="0"/>
                    </a:moveTo>
                    <a:cubicBezTo>
                      <a:pt x="27" y="16"/>
                      <a:pt x="12" y="16"/>
                      <a:pt x="0" y="21"/>
                    </a:cubicBezTo>
                    <a:cubicBezTo>
                      <a:pt x="13" y="41"/>
                      <a:pt x="29" y="16"/>
                      <a:pt x="32" y="6"/>
                    </a:cubicBezTo>
                    <a:lnTo>
                      <a:pt x="34" y="0"/>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8" name="Freeform 448"/>
              <p:cNvSpPr>
                <a:spLocks/>
              </p:cNvSpPr>
              <p:nvPr/>
            </p:nvSpPr>
            <p:spPr bwMode="auto">
              <a:xfrm>
                <a:off x="8937625" y="6145213"/>
                <a:ext cx="95250" cy="123825"/>
              </a:xfrm>
              <a:custGeom>
                <a:avLst/>
                <a:gdLst>
                  <a:gd name="T0" fmla="*/ 16 w 24"/>
                  <a:gd name="T1" fmla="*/ 0 h 31"/>
                  <a:gd name="T2" fmla="*/ 1 w 24"/>
                  <a:gd name="T3" fmla="*/ 31 h 31"/>
                  <a:gd name="T4" fmla="*/ 15 w 24"/>
                  <a:gd name="T5" fmla="*/ 4 h 31"/>
                  <a:gd name="T6" fmla="*/ 16 w 24"/>
                  <a:gd name="T7" fmla="*/ 0 h 31"/>
                </a:gdLst>
                <a:ahLst/>
                <a:cxnLst>
                  <a:cxn ang="0">
                    <a:pos x="T0" y="T1"/>
                  </a:cxn>
                  <a:cxn ang="0">
                    <a:pos x="T2" y="T3"/>
                  </a:cxn>
                  <a:cxn ang="0">
                    <a:pos x="T4" y="T5"/>
                  </a:cxn>
                  <a:cxn ang="0">
                    <a:pos x="T6" y="T7"/>
                  </a:cxn>
                </a:cxnLst>
                <a:rect l="0" t="0" r="r" b="b"/>
                <a:pathLst>
                  <a:path w="24" h="31">
                    <a:moveTo>
                      <a:pt x="16" y="0"/>
                    </a:moveTo>
                    <a:cubicBezTo>
                      <a:pt x="13" y="8"/>
                      <a:pt x="0" y="23"/>
                      <a:pt x="1" y="31"/>
                    </a:cubicBezTo>
                    <a:cubicBezTo>
                      <a:pt x="12" y="31"/>
                      <a:pt x="24" y="7"/>
                      <a:pt x="15" y="4"/>
                    </a:cubicBezTo>
                    <a:lnTo>
                      <a:pt x="16" y="0"/>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29" name="Freeform 449"/>
              <p:cNvSpPr>
                <a:spLocks/>
              </p:cNvSpPr>
              <p:nvPr/>
            </p:nvSpPr>
            <p:spPr bwMode="auto">
              <a:xfrm>
                <a:off x="9197975" y="6157913"/>
                <a:ext cx="87313" cy="92075"/>
              </a:xfrm>
              <a:custGeom>
                <a:avLst/>
                <a:gdLst>
                  <a:gd name="T0" fmla="*/ 0 w 22"/>
                  <a:gd name="T1" fmla="*/ 0 h 23"/>
                  <a:gd name="T2" fmla="*/ 19 w 22"/>
                  <a:gd name="T3" fmla="*/ 23 h 23"/>
                  <a:gd name="T4" fmla="*/ 0 w 22"/>
                  <a:gd name="T5" fmla="*/ 1 h 23"/>
                  <a:gd name="T6" fmla="*/ 0 w 22"/>
                  <a:gd name="T7" fmla="*/ 0 h 23"/>
                </a:gdLst>
                <a:ahLst/>
                <a:cxnLst>
                  <a:cxn ang="0">
                    <a:pos x="T0" y="T1"/>
                  </a:cxn>
                  <a:cxn ang="0">
                    <a:pos x="T2" y="T3"/>
                  </a:cxn>
                  <a:cxn ang="0">
                    <a:pos x="T4" y="T5"/>
                  </a:cxn>
                  <a:cxn ang="0">
                    <a:pos x="T6" y="T7"/>
                  </a:cxn>
                </a:cxnLst>
                <a:rect l="0" t="0" r="r" b="b"/>
                <a:pathLst>
                  <a:path w="22" h="23">
                    <a:moveTo>
                      <a:pt x="0" y="0"/>
                    </a:moveTo>
                    <a:cubicBezTo>
                      <a:pt x="6" y="2"/>
                      <a:pt x="22" y="14"/>
                      <a:pt x="19" y="23"/>
                    </a:cubicBezTo>
                    <a:cubicBezTo>
                      <a:pt x="9" y="20"/>
                      <a:pt x="11" y="3"/>
                      <a:pt x="0" y="1"/>
                    </a:cubicBezTo>
                    <a:lnTo>
                      <a:pt x="0" y="0"/>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0" name="Freeform 450"/>
              <p:cNvSpPr>
                <a:spLocks/>
              </p:cNvSpPr>
              <p:nvPr/>
            </p:nvSpPr>
            <p:spPr bwMode="auto">
              <a:xfrm>
                <a:off x="7816850" y="6581776"/>
                <a:ext cx="238125" cy="252413"/>
              </a:xfrm>
              <a:custGeom>
                <a:avLst/>
                <a:gdLst>
                  <a:gd name="T0" fmla="*/ 26 w 60"/>
                  <a:gd name="T1" fmla="*/ 61 h 63"/>
                  <a:gd name="T2" fmla="*/ 36 w 60"/>
                  <a:gd name="T3" fmla="*/ 6 h 63"/>
                  <a:gd name="T4" fmla="*/ 26 w 60"/>
                  <a:gd name="T5" fmla="*/ 61 h 63"/>
                </a:gdLst>
                <a:ahLst/>
                <a:cxnLst>
                  <a:cxn ang="0">
                    <a:pos x="T0" y="T1"/>
                  </a:cxn>
                  <a:cxn ang="0">
                    <a:pos x="T2" y="T3"/>
                  </a:cxn>
                  <a:cxn ang="0">
                    <a:pos x="T4" y="T5"/>
                  </a:cxn>
                </a:cxnLst>
                <a:rect l="0" t="0" r="r" b="b"/>
                <a:pathLst>
                  <a:path w="60" h="63">
                    <a:moveTo>
                      <a:pt x="26" y="61"/>
                    </a:moveTo>
                    <a:cubicBezTo>
                      <a:pt x="47" y="59"/>
                      <a:pt x="60" y="0"/>
                      <a:pt x="36" y="6"/>
                    </a:cubicBezTo>
                    <a:cubicBezTo>
                      <a:pt x="20" y="11"/>
                      <a:pt x="0" y="63"/>
                      <a:pt x="26" y="61"/>
                    </a:cubicBezTo>
                    <a:close/>
                  </a:path>
                </a:pathLst>
              </a:custGeom>
              <a:solidFill>
                <a:srgbClr val="26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1" name="Freeform 451"/>
              <p:cNvSpPr>
                <a:spLocks/>
              </p:cNvSpPr>
              <p:nvPr/>
            </p:nvSpPr>
            <p:spPr bwMode="auto">
              <a:xfrm>
                <a:off x="8993188" y="6597651"/>
                <a:ext cx="179388" cy="307975"/>
              </a:xfrm>
              <a:custGeom>
                <a:avLst/>
                <a:gdLst>
                  <a:gd name="T0" fmla="*/ 26 w 45"/>
                  <a:gd name="T1" fmla="*/ 59 h 77"/>
                  <a:gd name="T2" fmla="*/ 6 w 45"/>
                  <a:gd name="T3" fmla="*/ 26 h 77"/>
                  <a:gd name="T4" fmla="*/ 26 w 45"/>
                  <a:gd name="T5" fmla="*/ 59 h 77"/>
                </a:gdLst>
                <a:ahLst/>
                <a:cxnLst>
                  <a:cxn ang="0">
                    <a:pos x="T0" y="T1"/>
                  </a:cxn>
                  <a:cxn ang="0">
                    <a:pos x="T2" y="T3"/>
                  </a:cxn>
                  <a:cxn ang="0">
                    <a:pos x="T4" y="T5"/>
                  </a:cxn>
                </a:cxnLst>
                <a:rect l="0" t="0" r="r" b="b"/>
                <a:pathLst>
                  <a:path w="45" h="77">
                    <a:moveTo>
                      <a:pt x="26" y="59"/>
                    </a:moveTo>
                    <a:cubicBezTo>
                      <a:pt x="45" y="38"/>
                      <a:pt x="17" y="0"/>
                      <a:pt x="6" y="26"/>
                    </a:cubicBezTo>
                    <a:cubicBezTo>
                      <a:pt x="0" y="39"/>
                      <a:pt x="9" y="77"/>
                      <a:pt x="26" y="59"/>
                    </a:cubicBezTo>
                    <a:close/>
                  </a:path>
                </a:pathLst>
              </a:custGeom>
              <a:solidFill>
                <a:srgbClr val="26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2" name="Freeform 452"/>
              <p:cNvSpPr>
                <a:spLocks/>
              </p:cNvSpPr>
              <p:nvPr/>
            </p:nvSpPr>
            <p:spPr bwMode="auto">
              <a:xfrm>
                <a:off x="7864475" y="6629401"/>
                <a:ext cx="142875" cy="149225"/>
              </a:xfrm>
              <a:custGeom>
                <a:avLst/>
                <a:gdLst>
                  <a:gd name="T0" fmla="*/ 15 w 36"/>
                  <a:gd name="T1" fmla="*/ 34 h 37"/>
                  <a:gd name="T2" fmla="*/ 20 w 36"/>
                  <a:gd name="T3" fmla="*/ 6 h 37"/>
                  <a:gd name="T4" fmla="*/ 15 w 36"/>
                  <a:gd name="T5" fmla="*/ 34 h 37"/>
                </a:gdLst>
                <a:ahLst/>
                <a:cxnLst>
                  <a:cxn ang="0">
                    <a:pos x="T0" y="T1"/>
                  </a:cxn>
                  <a:cxn ang="0">
                    <a:pos x="T2" y="T3"/>
                  </a:cxn>
                  <a:cxn ang="0">
                    <a:pos x="T4" y="T5"/>
                  </a:cxn>
                </a:cxnLst>
                <a:rect l="0" t="0" r="r" b="b"/>
                <a:pathLst>
                  <a:path w="36" h="37">
                    <a:moveTo>
                      <a:pt x="15" y="34"/>
                    </a:moveTo>
                    <a:cubicBezTo>
                      <a:pt x="26" y="32"/>
                      <a:pt x="36" y="0"/>
                      <a:pt x="20" y="6"/>
                    </a:cubicBezTo>
                    <a:cubicBezTo>
                      <a:pt x="12" y="9"/>
                      <a:pt x="0" y="37"/>
                      <a:pt x="15" y="34"/>
                    </a:cubicBezTo>
                    <a:close/>
                  </a:path>
                </a:pathLst>
              </a:custGeom>
              <a:solidFill>
                <a:srgbClr val="4F4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3" name="Freeform 453"/>
              <p:cNvSpPr>
                <a:spLocks/>
              </p:cNvSpPr>
              <p:nvPr/>
            </p:nvSpPr>
            <p:spPr bwMode="auto">
              <a:xfrm>
                <a:off x="9032875" y="6689726"/>
                <a:ext cx="68263" cy="120650"/>
              </a:xfrm>
              <a:custGeom>
                <a:avLst/>
                <a:gdLst>
                  <a:gd name="T0" fmla="*/ 7 w 17"/>
                  <a:gd name="T1" fmla="*/ 29 h 30"/>
                  <a:gd name="T2" fmla="*/ 11 w 17"/>
                  <a:gd name="T3" fmla="*/ 7 h 30"/>
                  <a:gd name="T4" fmla="*/ 7 w 17"/>
                  <a:gd name="T5" fmla="*/ 29 h 30"/>
                </a:gdLst>
                <a:ahLst/>
                <a:cxnLst>
                  <a:cxn ang="0">
                    <a:pos x="T0" y="T1"/>
                  </a:cxn>
                  <a:cxn ang="0">
                    <a:pos x="T2" y="T3"/>
                  </a:cxn>
                  <a:cxn ang="0">
                    <a:pos x="T4" y="T5"/>
                  </a:cxn>
                </a:cxnLst>
                <a:rect l="0" t="0" r="r" b="b"/>
                <a:pathLst>
                  <a:path w="17" h="30">
                    <a:moveTo>
                      <a:pt x="7" y="29"/>
                    </a:moveTo>
                    <a:cubicBezTo>
                      <a:pt x="9" y="30"/>
                      <a:pt x="17" y="11"/>
                      <a:pt x="11" y="7"/>
                    </a:cubicBezTo>
                    <a:cubicBezTo>
                      <a:pt x="1" y="0"/>
                      <a:pt x="0" y="23"/>
                      <a:pt x="7" y="29"/>
                    </a:cubicBezTo>
                    <a:close/>
                  </a:path>
                </a:pathLst>
              </a:custGeom>
              <a:solidFill>
                <a:srgbClr val="4F4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4" name="Freeform 454"/>
              <p:cNvSpPr>
                <a:spLocks/>
              </p:cNvSpPr>
              <p:nvPr/>
            </p:nvSpPr>
            <p:spPr bwMode="auto">
              <a:xfrm>
                <a:off x="7927975" y="6681788"/>
                <a:ext cx="44450" cy="39688"/>
              </a:xfrm>
              <a:custGeom>
                <a:avLst/>
                <a:gdLst>
                  <a:gd name="T0" fmla="*/ 5 w 11"/>
                  <a:gd name="T1" fmla="*/ 3 h 10"/>
                  <a:gd name="T2" fmla="*/ 1 w 11"/>
                  <a:gd name="T3" fmla="*/ 3 h 10"/>
                  <a:gd name="T4" fmla="*/ 1 w 11"/>
                  <a:gd name="T5" fmla="*/ 9 h 10"/>
                  <a:gd name="T6" fmla="*/ 4 w 11"/>
                  <a:gd name="T7" fmla="*/ 1 h 10"/>
                  <a:gd name="T8" fmla="*/ 5 w 11"/>
                  <a:gd name="T9" fmla="*/ 3 h 10"/>
                </a:gdLst>
                <a:ahLst/>
                <a:cxnLst>
                  <a:cxn ang="0">
                    <a:pos x="T0" y="T1"/>
                  </a:cxn>
                  <a:cxn ang="0">
                    <a:pos x="T2" y="T3"/>
                  </a:cxn>
                  <a:cxn ang="0">
                    <a:pos x="T4" y="T5"/>
                  </a:cxn>
                  <a:cxn ang="0">
                    <a:pos x="T6" y="T7"/>
                  </a:cxn>
                  <a:cxn ang="0">
                    <a:pos x="T8" y="T9"/>
                  </a:cxn>
                </a:cxnLst>
                <a:rect l="0" t="0" r="r" b="b"/>
                <a:pathLst>
                  <a:path w="11" h="10">
                    <a:moveTo>
                      <a:pt x="5" y="3"/>
                    </a:moveTo>
                    <a:cubicBezTo>
                      <a:pt x="3" y="2"/>
                      <a:pt x="2" y="2"/>
                      <a:pt x="1" y="3"/>
                    </a:cubicBezTo>
                    <a:cubicBezTo>
                      <a:pt x="0" y="5"/>
                      <a:pt x="0" y="7"/>
                      <a:pt x="1" y="9"/>
                    </a:cubicBezTo>
                    <a:cubicBezTo>
                      <a:pt x="7" y="10"/>
                      <a:pt x="11" y="0"/>
                      <a:pt x="4" y="1"/>
                    </a:cubicBezTo>
                    <a:lnTo>
                      <a:pt x="5" y="3"/>
                    </a:lnTo>
                    <a:close/>
                  </a:path>
                </a:pathLst>
              </a:custGeom>
              <a:solidFill>
                <a:srgbClr val="7870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5" name="Freeform 455"/>
              <p:cNvSpPr>
                <a:spLocks/>
              </p:cNvSpPr>
              <p:nvPr/>
            </p:nvSpPr>
            <p:spPr bwMode="auto">
              <a:xfrm>
                <a:off x="9050338" y="6734176"/>
                <a:ext cx="23813" cy="28575"/>
              </a:xfrm>
              <a:custGeom>
                <a:avLst/>
                <a:gdLst>
                  <a:gd name="T0" fmla="*/ 4 w 6"/>
                  <a:gd name="T1" fmla="*/ 0 h 7"/>
                  <a:gd name="T2" fmla="*/ 1 w 6"/>
                  <a:gd name="T3" fmla="*/ 7 h 7"/>
                  <a:gd name="T4" fmla="*/ 6 w 6"/>
                  <a:gd name="T5" fmla="*/ 1 h 7"/>
                  <a:gd name="T6" fmla="*/ 4 w 6"/>
                  <a:gd name="T7" fmla="*/ 1 h 7"/>
                  <a:gd name="T8" fmla="*/ 4 w 6"/>
                  <a:gd name="T9" fmla="*/ 0 h 7"/>
                </a:gdLst>
                <a:ahLst/>
                <a:cxnLst>
                  <a:cxn ang="0">
                    <a:pos x="T0" y="T1"/>
                  </a:cxn>
                  <a:cxn ang="0">
                    <a:pos x="T2" y="T3"/>
                  </a:cxn>
                  <a:cxn ang="0">
                    <a:pos x="T4" y="T5"/>
                  </a:cxn>
                  <a:cxn ang="0">
                    <a:pos x="T6" y="T7"/>
                  </a:cxn>
                  <a:cxn ang="0">
                    <a:pos x="T8" y="T9"/>
                  </a:cxn>
                </a:cxnLst>
                <a:rect l="0" t="0" r="r" b="b"/>
                <a:pathLst>
                  <a:path w="6" h="7">
                    <a:moveTo>
                      <a:pt x="4" y="0"/>
                    </a:moveTo>
                    <a:cubicBezTo>
                      <a:pt x="2" y="2"/>
                      <a:pt x="0" y="4"/>
                      <a:pt x="1" y="7"/>
                    </a:cubicBezTo>
                    <a:cubicBezTo>
                      <a:pt x="5" y="6"/>
                      <a:pt x="6" y="5"/>
                      <a:pt x="6" y="1"/>
                    </a:cubicBezTo>
                    <a:cubicBezTo>
                      <a:pt x="6" y="1"/>
                      <a:pt x="2" y="0"/>
                      <a:pt x="4" y="1"/>
                    </a:cubicBezTo>
                    <a:lnTo>
                      <a:pt x="4" y="0"/>
                    </a:lnTo>
                    <a:close/>
                  </a:path>
                </a:pathLst>
              </a:custGeom>
              <a:solidFill>
                <a:srgbClr val="7870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6" name="Freeform 456"/>
              <p:cNvSpPr>
                <a:spLocks noEditPoints="1"/>
              </p:cNvSpPr>
              <p:nvPr/>
            </p:nvSpPr>
            <p:spPr bwMode="auto">
              <a:xfrm>
                <a:off x="7405688" y="6550026"/>
                <a:ext cx="306388" cy="179388"/>
              </a:xfrm>
              <a:custGeom>
                <a:avLst/>
                <a:gdLst>
                  <a:gd name="T0" fmla="*/ 36 w 77"/>
                  <a:gd name="T1" fmla="*/ 42 h 45"/>
                  <a:gd name="T2" fmla="*/ 27 w 77"/>
                  <a:gd name="T3" fmla="*/ 26 h 45"/>
                  <a:gd name="T4" fmla="*/ 22 w 77"/>
                  <a:gd name="T5" fmla="*/ 8 h 45"/>
                  <a:gd name="T6" fmla="*/ 17 w 77"/>
                  <a:gd name="T7" fmla="*/ 4 h 45"/>
                  <a:gd name="T8" fmla="*/ 10 w 77"/>
                  <a:gd name="T9" fmla="*/ 8 h 45"/>
                  <a:gd name="T10" fmla="*/ 9 w 77"/>
                  <a:gd name="T11" fmla="*/ 9 h 45"/>
                  <a:gd name="T12" fmla="*/ 9 w 77"/>
                  <a:gd name="T13" fmla="*/ 9 h 45"/>
                  <a:gd name="T14" fmla="*/ 18 w 77"/>
                  <a:gd name="T15" fmla="*/ 18 h 45"/>
                  <a:gd name="T16" fmla="*/ 18 w 77"/>
                  <a:gd name="T17" fmla="*/ 19 h 45"/>
                  <a:gd name="T18" fmla="*/ 16 w 77"/>
                  <a:gd name="T19" fmla="*/ 26 h 45"/>
                  <a:gd name="T20" fmla="*/ 11 w 77"/>
                  <a:gd name="T21" fmla="*/ 29 h 45"/>
                  <a:gd name="T22" fmla="*/ 1 w 77"/>
                  <a:gd name="T23" fmla="*/ 18 h 45"/>
                  <a:gd name="T24" fmla="*/ 8 w 77"/>
                  <a:gd name="T25" fmla="*/ 5 h 45"/>
                  <a:gd name="T26" fmla="*/ 17 w 77"/>
                  <a:gd name="T27" fmla="*/ 0 h 45"/>
                  <a:gd name="T28" fmla="*/ 25 w 77"/>
                  <a:gd name="T29" fmla="*/ 6 h 45"/>
                  <a:gd name="T30" fmla="*/ 29 w 77"/>
                  <a:gd name="T31" fmla="*/ 19 h 45"/>
                  <a:gd name="T32" fmla="*/ 37 w 77"/>
                  <a:gd name="T33" fmla="*/ 39 h 45"/>
                  <a:gd name="T34" fmla="*/ 49 w 77"/>
                  <a:gd name="T35" fmla="*/ 41 h 45"/>
                  <a:gd name="T36" fmla="*/ 76 w 77"/>
                  <a:gd name="T37" fmla="*/ 34 h 45"/>
                  <a:gd name="T38" fmla="*/ 77 w 77"/>
                  <a:gd name="T39" fmla="*/ 37 h 45"/>
                  <a:gd name="T40" fmla="*/ 49 w 77"/>
                  <a:gd name="T41" fmla="*/ 45 h 45"/>
                  <a:gd name="T42" fmla="*/ 36 w 77"/>
                  <a:gd name="T43" fmla="*/ 42 h 45"/>
                  <a:gd name="T44" fmla="*/ 4 w 77"/>
                  <a:gd name="T45" fmla="*/ 18 h 45"/>
                  <a:gd name="T46" fmla="*/ 6 w 77"/>
                  <a:gd name="T47" fmla="*/ 23 h 45"/>
                  <a:gd name="T48" fmla="*/ 11 w 77"/>
                  <a:gd name="T49" fmla="*/ 25 h 45"/>
                  <a:gd name="T50" fmla="*/ 13 w 77"/>
                  <a:gd name="T51" fmla="*/ 24 h 45"/>
                  <a:gd name="T52" fmla="*/ 14 w 77"/>
                  <a:gd name="T53" fmla="*/ 19 h 45"/>
                  <a:gd name="T54" fmla="*/ 14 w 77"/>
                  <a:gd name="T55" fmla="*/ 19 h 45"/>
                  <a:gd name="T56" fmla="*/ 14 w 77"/>
                  <a:gd name="T57" fmla="*/ 19 h 45"/>
                  <a:gd name="T58" fmla="*/ 9 w 77"/>
                  <a:gd name="T59" fmla="*/ 22 h 45"/>
                  <a:gd name="T60" fmla="*/ 4 w 77"/>
                  <a:gd name="T61" fmla="*/ 16 h 45"/>
                  <a:gd name="T62" fmla="*/ 4 w 77"/>
                  <a:gd name="T63" fmla="*/ 15 h 45"/>
                  <a:gd name="T64" fmla="*/ 4 w 77"/>
                  <a:gd name="T65" fmla="*/ 18 h 45"/>
                  <a:gd name="T66" fmla="*/ 9 w 77"/>
                  <a:gd name="T67" fmla="*/ 12 h 45"/>
                  <a:gd name="T68" fmla="*/ 7 w 77"/>
                  <a:gd name="T69" fmla="*/ 15 h 45"/>
                  <a:gd name="T70" fmla="*/ 8 w 77"/>
                  <a:gd name="T71" fmla="*/ 15 h 45"/>
                  <a:gd name="T72" fmla="*/ 9 w 77"/>
                  <a:gd name="T73" fmla="*/ 18 h 45"/>
                  <a:gd name="T74" fmla="*/ 13 w 77"/>
                  <a:gd name="T75" fmla="*/ 15 h 45"/>
                  <a:gd name="T76" fmla="*/ 9 w 77"/>
                  <a:gd name="T77" fmla="*/ 12 h 45"/>
                  <a:gd name="T78" fmla="*/ 13 w 77"/>
                  <a:gd name="T79" fmla="*/ 15 h 45"/>
                  <a:gd name="T80" fmla="*/ 13 w 77"/>
                  <a:gd name="T81" fmla="*/ 15 h 45"/>
                  <a:gd name="T82" fmla="*/ 13 w 77"/>
                  <a:gd name="T83" fmla="*/ 15 h 45"/>
                  <a:gd name="T84" fmla="*/ 13 w 77"/>
                  <a:gd name="T85"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45">
                    <a:moveTo>
                      <a:pt x="36" y="42"/>
                    </a:moveTo>
                    <a:cubicBezTo>
                      <a:pt x="31" y="39"/>
                      <a:pt x="29" y="33"/>
                      <a:pt x="27" y="26"/>
                    </a:cubicBezTo>
                    <a:cubicBezTo>
                      <a:pt x="26" y="19"/>
                      <a:pt x="25" y="12"/>
                      <a:pt x="22" y="8"/>
                    </a:cubicBezTo>
                    <a:cubicBezTo>
                      <a:pt x="21" y="5"/>
                      <a:pt x="20" y="4"/>
                      <a:pt x="17" y="4"/>
                    </a:cubicBezTo>
                    <a:cubicBezTo>
                      <a:pt x="16" y="4"/>
                      <a:pt x="13" y="5"/>
                      <a:pt x="10" y="8"/>
                    </a:cubicBezTo>
                    <a:cubicBezTo>
                      <a:pt x="10" y="8"/>
                      <a:pt x="9" y="8"/>
                      <a:pt x="9" y="9"/>
                    </a:cubicBezTo>
                    <a:cubicBezTo>
                      <a:pt x="9" y="9"/>
                      <a:pt x="9" y="9"/>
                      <a:pt x="9" y="9"/>
                    </a:cubicBezTo>
                    <a:cubicBezTo>
                      <a:pt x="13" y="9"/>
                      <a:pt x="17" y="12"/>
                      <a:pt x="18" y="18"/>
                    </a:cubicBezTo>
                    <a:cubicBezTo>
                      <a:pt x="18" y="19"/>
                      <a:pt x="18" y="19"/>
                      <a:pt x="18" y="19"/>
                    </a:cubicBezTo>
                    <a:cubicBezTo>
                      <a:pt x="18" y="22"/>
                      <a:pt x="17" y="24"/>
                      <a:pt x="16" y="26"/>
                    </a:cubicBezTo>
                    <a:cubicBezTo>
                      <a:pt x="15" y="28"/>
                      <a:pt x="13" y="28"/>
                      <a:pt x="11" y="29"/>
                    </a:cubicBezTo>
                    <a:cubicBezTo>
                      <a:pt x="6" y="29"/>
                      <a:pt x="1" y="25"/>
                      <a:pt x="1" y="18"/>
                    </a:cubicBezTo>
                    <a:cubicBezTo>
                      <a:pt x="0" y="14"/>
                      <a:pt x="3" y="9"/>
                      <a:pt x="8" y="5"/>
                    </a:cubicBezTo>
                    <a:cubicBezTo>
                      <a:pt x="12" y="2"/>
                      <a:pt x="14" y="1"/>
                      <a:pt x="17" y="0"/>
                    </a:cubicBezTo>
                    <a:cubicBezTo>
                      <a:pt x="21" y="0"/>
                      <a:pt x="24" y="3"/>
                      <a:pt x="25" y="6"/>
                    </a:cubicBezTo>
                    <a:cubicBezTo>
                      <a:pt x="27" y="10"/>
                      <a:pt x="28" y="14"/>
                      <a:pt x="29" y="19"/>
                    </a:cubicBezTo>
                    <a:cubicBezTo>
                      <a:pt x="31" y="28"/>
                      <a:pt x="33" y="37"/>
                      <a:pt x="37" y="39"/>
                    </a:cubicBezTo>
                    <a:cubicBezTo>
                      <a:pt x="41" y="41"/>
                      <a:pt x="45" y="41"/>
                      <a:pt x="49" y="41"/>
                    </a:cubicBezTo>
                    <a:cubicBezTo>
                      <a:pt x="58" y="41"/>
                      <a:pt x="69" y="37"/>
                      <a:pt x="76" y="34"/>
                    </a:cubicBezTo>
                    <a:cubicBezTo>
                      <a:pt x="77" y="37"/>
                      <a:pt x="77" y="37"/>
                      <a:pt x="77" y="37"/>
                    </a:cubicBezTo>
                    <a:cubicBezTo>
                      <a:pt x="70" y="40"/>
                      <a:pt x="59" y="44"/>
                      <a:pt x="49" y="45"/>
                    </a:cubicBezTo>
                    <a:cubicBezTo>
                      <a:pt x="45" y="45"/>
                      <a:pt x="40" y="44"/>
                      <a:pt x="36" y="42"/>
                    </a:cubicBezTo>
                    <a:close/>
                    <a:moveTo>
                      <a:pt x="4" y="18"/>
                    </a:moveTo>
                    <a:cubicBezTo>
                      <a:pt x="4" y="20"/>
                      <a:pt x="5" y="22"/>
                      <a:pt x="6" y="23"/>
                    </a:cubicBezTo>
                    <a:cubicBezTo>
                      <a:pt x="8" y="24"/>
                      <a:pt x="10" y="25"/>
                      <a:pt x="11" y="25"/>
                    </a:cubicBezTo>
                    <a:cubicBezTo>
                      <a:pt x="12" y="25"/>
                      <a:pt x="13" y="25"/>
                      <a:pt x="13" y="24"/>
                    </a:cubicBezTo>
                    <a:cubicBezTo>
                      <a:pt x="14" y="23"/>
                      <a:pt x="14" y="22"/>
                      <a:pt x="14" y="19"/>
                    </a:cubicBezTo>
                    <a:cubicBezTo>
                      <a:pt x="14" y="19"/>
                      <a:pt x="14" y="19"/>
                      <a:pt x="14" y="19"/>
                    </a:cubicBezTo>
                    <a:cubicBezTo>
                      <a:pt x="14" y="19"/>
                      <a:pt x="14" y="19"/>
                      <a:pt x="14" y="19"/>
                    </a:cubicBezTo>
                    <a:cubicBezTo>
                      <a:pt x="13" y="20"/>
                      <a:pt x="11" y="21"/>
                      <a:pt x="9" y="22"/>
                    </a:cubicBezTo>
                    <a:cubicBezTo>
                      <a:pt x="7" y="22"/>
                      <a:pt x="5" y="20"/>
                      <a:pt x="4" y="16"/>
                    </a:cubicBezTo>
                    <a:cubicBezTo>
                      <a:pt x="4" y="15"/>
                      <a:pt x="4" y="15"/>
                      <a:pt x="4" y="15"/>
                    </a:cubicBezTo>
                    <a:cubicBezTo>
                      <a:pt x="4" y="16"/>
                      <a:pt x="4" y="17"/>
                      <a:pt x="4" y="18"/>
                    </a:cubicBezTo>
                    <a:close/>
                    <a:moveTo>
                      <a:pt x="9" y="12"/>
                    </a:moveTo>
                    <a:cubicBezTo>
                      <a:pt x="8" y="12"/>
                      <a:pt x="8" y="13"/>
                      <a:pt x="7" y="15"/>
                    </a:cubicBezTo>
                    <a:cubicBezTo>
                      <a:pt x="8" y="15"/>
                      <a:pt x="8" y="15"/>
                      <a:pt x="8" y="15"/>
                    </a:cubicBezTo>
                    <a:cubicBezTo>
                      <a:pt x="8" y="18"/>
                      <a:pt x="9" y="18"/>
                      <a:pt x="9" y="18"/>
                    </a:cubicBezTo>
                    <a:cubicBezTo>
                      <a:pt x="10" y="18"/>
                      <a:pt x="13" y="16"/>
                      <a:pt x="13" y="15"/>
                    </a:cubicBezTo>
                    <a:cubicBezTo>
                      <a:pt x="12" y="13"/>
                      <a:pt x="10" y="12"/>
                      <a:pt x="9" y="12"/>
                    </a:cubicBezTo>
                    <a:close/>
                    <a:moveTo>
                      <a:pt x="13" y="15"/>
                    </a:moveTo>
                    <a:cubicBezTo>
                      <a:pt x="13" y="15"/>
                      <a:pt x="13" y="15"/>
                      <a:pt x="13" y="15"/>
                    </a:cubicBezTo>
                    <a:cubicBezTo>
                      <a:pt x="13" y="15"/>
                      <a:pt x="13" y="15"/>
                      <a:pt x="13" y="15"/>
                    </a:cubicBezTo>
                    <a:cubicBezTo>
                      <a:pt x="13" y="15"/>
                      <a:pt x="13" y="15"/>
                      <a:pt x="13" y="15"/>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7" name="Freeform 457"/>
              <p:cNvSpPr>
                <a:spLocks/>
              </p:cNvSpPr>
              <p:nvPr/>
            </p:nvSpPr>
            <p:spPr bwMode="auto">
              <a:xfrm>
                <a:off x="9493250" y="6578601"/>
                <a:ext cx="369888" cy="176213"/>
              </a:xfrm>
              <a:custGeom>
                <a:avLst/>
                <a:gdLst>
                  <a:gd name="T0" fmla="*/ 20 w 93"/>
                  <a:gd name="T1" fmla="*/ 43 h 44"/>
                  <a:gd name="T2" fmla="*/ 8 w 93"/>
                  <a:gd name="T3" fmla="*/ 40 h 44"/>
                  <a:gd name="T4" fmla="*/ 0 w 93"/>
                  <a:gd name="T5" fmla="*/ 30 h 44"/>
                  <a:gd name="T6" fmla="*/ 0 w 93"/>
                  <a:gd name="T7" fmla="*/ 27 h 44"/>
                  <a:gd name="T8" fmla="*/ 3 w 93"/>
                  <a:gd name="T9" fmla="*/ 29 h 44"/>
                  <a:gd name="T10" fmla="*/ 3 w 93"/>
                  <a:gd name="T11" fmla="*/ 30 h 44"/>
                  <a:gd name="T12" fmla="*/ 9 w 93"/>
                  <a:gd name="T13" fmla="*/ 36 h 44"/>
                  <a:gd name="T14" fmla="*/ 20 w 93"/>
                  <a:gd name="T15" fmla="*/ 40 h 44"/>
                  <a:gd name="T16" fmla="*/ 32 w 93"/>
                  <a:gd name="T17" fmla="*/ 40 h 44"/>
                  <a:gd name="T18" fmla="*/ 59 w 93"/>
                  <a:gd name="T19" fmla="*/ 34 h 44"/>
                  <a:gd name="T20" fmla="*/ 76 w 93"/>
                  <a:gd name="T21" fmla="*/ 29 h 44"/>
                  <a:gd name="T22" fmla="*/ 88 w 93"/>
                  <a:gd name="T23" fmla="*/ 19 h 44"/>
                  <a:gd name="T24" fmla="*/ 90 w 93"/>
                  <a:gd name="T25" fmla="*/ 12 h 44"/>
                  <a:gd name="T26" fmla="*/ 86 w 93"/>
                  <a:gd name="T27" fmla="*/ 6 h 44"/>
                  <a:gd name="T28" fmla="*/ 78 w 93"/>
                  <a:gd name="T29" fmla="*/ 4 h 44"/>
                  <a:gd name="T30" fmla="*/ 71 w 93"/>
                  <a:gd name="T31" fmla="*/ 7 h 44"/>
                  <a:gd name="T32" fmla="*/ 68 w 93"/>
                  <a:gd name="T33" fmla="*/ 11 h 44"/>
                  <a:gd name="T34" fmla="*/ 68 w 93"/>
                  <a:gd name="T35" fmla="*/ 12 h 44"/>
                  <a:gd name="T36" fmla="*/ 76 w 93"/>
                  <a:gd name="T37" fmla="*/ 17 h 44"/>
                  <a:gd name="T38" fmla="*/ 82 w 93"/>
                  <a:gd name="T39" fmla="*/ 15 h 44"/>
                  <a:gd name="T40" fmla="*/ 84 w 93"/>
                  <a:gd name="T41" fmla="*/ 11 h 44"/>
                  <a:gd name="T42" fmla="*/ 83 w 93"/>
                  <a:gd name="T43" fmla="*/ 10 h 44"/>
                  <a:gd name="T44" fmla="*/ 82 w 93"/>
                  <a:gd name="T45" fmla="*/ 10 h 44"/>
                  <a:gd name="T46" fmla="*/ 79 w 93"/>
                  <a:gd name="T47" fmla="*/ 10 h 44"/>
                  <a:gd name="T48" fmla="*/ 78 w 93"/>
                  <a:gd name="T49" fmla="*/ 13 h 44"/>
                  <a:gd name="T50" fmla="*/ 78 w 93"/>
                  <a:gd name="T51" fmla="*/ 14 h 44"/>
                  <a:gd name="T52" fmla="*/ 75 w 93"/>
                  <a:gd name="T53" fmla="*/ 15 h 44"/>
                  <a:gd name="T54" fmla="*/ 75 w 93"/>
                  <a:gd name="T55" fmla="*/ 13 h 44"/>
                  <a:gd name="T56" fmla="*/ 77 w 93"/>
                  <a:gd name="T57" fmla="*/ 8 h 44"/>
                  <a:gd name="T58" fmla="*/ 81 w 93"/>
                  <a:gd name="T59" fmla="*/ 6 h 44"/>
                  <a:gd name="T60" fmla="*/ 85 w 93"/>
                  <a:gd name="T61" fmla="*/ 7 h 44"/>
                  <a:gd name="T62" fmla="*/ 87 w 93"/>
                  <a:gd name="T63" fmla="*/ 11 h 44"/>
                  <a:gd name="T64" fmla="*/ 84 w 93"/>
                  <a:gd name="T65" fmla="*/ 17 h 44"/>
                  <a:gd name="T66" fmla="*/ 76 w 93"/>
                  <a:gd name="T67" fmla="*/ 21 h 44"/>
                  <a:gd name="T68" fmla="*/ 65 w 93"/>
                  <a:gd name="T69" fmla="*/ 13 h 44"/>
                  <a:gd name="T70" fmla="*/ 65 w 93"/>
                  <a:gd name="T71" fmla="*/ 12 h 44"/>
                  <a:gd name="T72" fmla="*/ 69 w 93"/>
                  <a:gd name="T73" fmla="*/ 3 h 44"/>
                  <a:gd name="T74" fmla="*/ 78 w 93"/>
                  <a:gd name="T75" fmla="*/ 1 h 44"/>
                  <a:gd name="T76" fmla="*/ 88 w 93"/>
                  <a:gd name="T77" fmla="*/ 3 h 44"/>
                  <a:gd name="T78" fmla="*/ 93 w 93"/>
                  <a:gd name="T79" fmla="*/ 12 h 44"/>
                  <a:gd name="T80" fmla="*/ 91 w 93"/>
                  <a:gd name="T81" fmla="*/ 21 h 44"/>
                  <a:gd name="T82" fmla="*/ 77 w 93"/>
                  <a:gd name="T83" fmla="*/ 33 h 44"/>
                  <a:gd name="T84" fmla="*/ 60 w 93"/>
                  <a:gd name="T85" fmla="*/ 38 h 44"/>
                  <a:gd name="T86" fmla="*/ 32 w 93"/>
                  <a:gd name="T87" fmla="*/ 44 h 44"/>
                  <a:gd name="T88" fmla="*/ 20 w 93"/>
                  <a:gd name="T89"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 h="44">
                    <a:moveTo>
                      <a:pt x="20" y="43"/>
                    </a:moveTo>
                    <a:cubicBezTo>
                      <a:pt x="17" y="43"/>
                      <a:pt x="12" y="42"/>
                      <a:pt x="8" y="40"/>
                    </a:cubicBezTo>
                    <a:cubicBezTo>
                      <a:pt x="4" y="38"/>
                      <a:pt x="0" y="35"/>
                      <a:pt x="0" y="30"/>
                    </a:cubicBezTo>
                    <a:cubicBezTo>
                      <a:pt x="0" y="29"/>
                      <a:pt x="0" y="28"/>
                      <a:pt x="0" y="27"/>
                    </a:cubicBezTo>
                    <a:cubicBezTo>
                      <a:pt x="3" y="29"/>
                      <a:pt x="3" y="29"/>
                      <a:pt x="3" y="29"/>
                    </a:cubicBezTo>
                    <a:cubicBezTo>
                      <a:pt x="3" y="29"/>
                      <a:pt x="3" y="30"/>
                      <a:pt x="3" y="30"/>
                    </a:cubicBezTo>
                    <a:cubicBezTo>
                      <a:pt x="3" y="32"/>
                      <a:pt x="6" y="35"/>
                      <a:pt x="9" y="36"/>
                    </a:cubicBezTo>
                    <a:cubicBezTo>
                      <a:pt x="13" y="38"/>
                      <a:pt x="18" y="39"/>
                      <a:pt x="20" y="40"/>
                    </a:cubicBezTo>
                    <a:cubicBezTo>
                      <a:pt x="24" y="40"/>
                      <a:pt x="28" y="40"/>
                      <a:pt x="32" y="40"/>
                    </a:cubicBezTo>
                    <a:cubicBezTo>
                      <a:pt x="41" y="40"/>
                      <a:pt x="51" y="37"/>
                      <a:pt x="59" y="34"/>
                    </a:cubicBezTo>
                    <a:cubicBezTo>
                      <a:pt x="64" y="33"/>
                      <a:pt x="70" y="31"/>
                      <a:pt x="76" y="29"/>
                    </a:cubicBezTo>
                    <a:cubicBezTo>
                      <a:pt x="81" y="27"/>
                      <a:pt x="86" y="24"/>
                      <a:pt x="88" y="19"/>
                    </a:cubicBezTo>
                    <a:cubicBezTo>
                      <a:pt x="89" y="16"/>
                      <a:pt x="90" y="14"/>
                      <a:pt x="90" y="12"/>
                    </a:cubicBezTo>
                    <a:cubicBezTo>
                      <a:pt x="89" y="9"/>
                      <a:pt x="88" y="7"/>
                      <a:pt x="86" y="6"/>
                    </a:cubicBezTo>
                    <a:cubicBezTo>
                      <a:pt x="84" y="5"/>
                      <a:pt x="81" y="4"/>
                      <a:pt x="78" y="4"/>
                    </a:cubicBezTo>
                    <a:cubicBezTo>
                      <a:pt x="76" y="4"/>
                      <a:pt x="73" y="5"/>
                      <a:pt x="71" y="7"/>
                    </a:cubicBezTo>
                    <a:cubicBezTo>
                      <a:pt x="69" y="8"/>
                      <a:pt x="68" y="9"/>
                      <a:pt x="68" y="11"/>
                    </a:cubicBezTo>
                    <a:cubicBezTo>
                      <a:pt x="68" y="12"/>
                      <a:pt x="68" y="12"/>
                      <a:pt x="68" y="12"/>
                    </a:cubicBezTo>
                    <a:cubicBezTo>
                      <a:pt x="69" y="16"/>
                      <a:pt x="72" y="17"/>
                      <a:pt x="76" y="17"/>
                    </a:cubicBezTo>
                    <a:cubicBezTo>
                      <a:pt x="78" y="17"/>
                      <a:pt x="81" y="16"/>
                      <a:pt x="82" y="15"/>
                    </a:cubicBezTo>
                    <a:cubicBezTo>
                      <a:pt x="83" y="13"/>
                      <a:pt x="84" y="11"/>
                      <a:pt x="84" y="11"/>
                    </a:cubicBezTo>
                    <a:cubicBezTo>
                      <a:pt x="84" y="10"/>
                      <a:pt x="84" y="10"/>
                      <a:pt x="83" y="10"/>
                    </a:cubicBezTo>
                    <a:cubicBezTo>
                      <a:pt x="83" y="10"/>
                      <a:pt x="82" y="10"/>
                      <a:pt x="82" y="10"/>
                    </a:cubicBezTo>
                    <a:cubicBezTo>
                      <a:pt x="81" y="10"/>
                      <a:pt x="80" y="10"/>
                      <a:pt x="79" y="10"/>
                    </a:cubicBezTo>
                    <a:cubicBezTo>
                      <a:pt x="79" y="11"/>
                      <a:pt x="78" y="12"/>
                      <a:pt x="78" y="13"/>
                    </a:cubicBezTo>
                    <a:cubicBezTo>
                      <a:pt x="78" y="13"/>
                      <a:pt x="78" y="13"/>
                      <a:pt x="78" y="14"/>
                    </a:cubicBezTo>
                    <a:cubicBezTo>
                      <a:pt x="75" y="15"/>
                      <a:pt x="75" y="15"/>
                      <a:pt x="75" y="15"/>
                    </a:cubicBezTo>
                    <a:cubicBezTo>
                      <a:pt x="75" y="14"/>
                      <a:pt x="75" y="13"/>
                      <a:pt x="75" y="13"/>
                    </a:cubicBezTo>
                    <a:cubicBezTo>
                      <a:pt x="75" y="11"/>
                      <a:pt x="76" y="9"/>
                      <a:pt x="77" y="8"/>
                    </a:cubicBezTo>
                    <a:cubicBezTo>
                      <a:pt x="78" y="7"/>
                      <a:pt x="80" y="6"/>
                      <a:pt x="81" y="6"/>
                    </a:cubicBezTo>
                    <a:cubicBezTo>
                      <a:pt x="83" y="6"/>
                      <a:pt x="84" y="6"/>
                      <a:pt x="85" y="7"/>
                    </a:cubicBezTo>
                    <a:cubicBezTo>
                      <a:pt x="86" y="8"/>
                      <a:pt x="87" y="9"/>
                      <a:pt x="87" y="11"/>
                    </a:cubicBezTo>
                    <a:cubicBezTo>
                      <a:pt x="87" y="13"/>
                      <a:pt x="86" y="15"/>
                      <a:pt x="84" y="17"/>
                    </a:cubicBezTo>
                    <a:cubicBezTo>
                      <a:pt x="82" y="19"/>
                      <a:pt x="79" y="21"/>
                      <a:pt x="76" y="21"/>
                    </a:cubicBezTo>
                    <a:cubicBezTo>
                      <a:pt x="71" y="21"/>
                      <a:pt x="66" y="19"/>
                      <a:pt x="65" y="13"/>
                    </a:cubicBezTo>
                    <a:cubicBezTo>
                      <a:pt x="65" y="13"/>
                      <a:pt x="65" y="12"/>
                      <a:pt x="65" y="12"/>
                    </a:cubicBezTo>
                    <a:cubicBezTo>
                      <a:pt x="65" y="8"/>
                      <a:pt x="67" y="5"/>
                      <a:pt x="69" y="3"/>
                    </a:cubicBezTo>
                    <a:cubicBezTo>
                      <a:pt x="72" y="2"/>
                      <a:pt x="75" y="1"/>
                      <a:pt x="78" y="1"/>
                    </a:cubicBezTo>
                    <a:cubicBezTo>
                      <a:pt x="82" y="0"/>
                      <a:pt x="85" y="1"/>
                      <a:pt x="88" y="3"/>
                    </a:cubicBezTo>
                    <a:cubicBezTo>
                      <a:pt x="91" y="5"/>
                      <a:pt x="93" y="8"/>
                      <a:pt x="93" y="12"/>
                    </a:cubicBezTo>
                    <a:cubicBezTo>
                      <a:pt x="93" y="14"/>
                      <a:pt x="92" y="17"/>
                      <a:pt x="91" y="21"/>
                    </a:cubicBezTo>
                    <a:cubicBezTo>
                      <a:pt x="88" y="27"/>
                      <a:pt x="83" y="30"/>
                      <a:pt x="77" y="33"/>
                    </a:cubicBezTo>
                    <a:cubicBezTo>
                      <a:pt x="71" y="35"/>
                      <a:pt x="65" y="36"/>
                      <a:pt x="60" y="38"/>
                    </a:cubicBezTo>
                    <a:cubicBezTo>
                      <a:pt x="52" y="41"/>
                      <a:pt x="42" y="43"/>
                      <a:pt x="32" y="44"/>
                    </a:cubicBezTo>
                    <a:cubicBezTo>
                      <a:pt x="28" y="44"/>
                      <a:pt x="24" y="44"/>
                      <a:pt x="20" y="43"/>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8" name="Freeform 458"/>
              <p:cNvSpPr>
                <a:spLocks/>
              </p:cNvSpPr>
              <p:nvPr/>
            </p:nvSpPr>
            <p:spPr bwMode="auto">
              <a:xfrm>
                <a:off x="7480300" y="5573713"/>
                <a:ext cx="703263" cy="211138"/>
              </a:xfrm>
              <a:custGeom>
                <a:avLst/>
                <a:gdLst>
                  <a:gd name="T0" fmla="*/ 122 w 176"/>
                  <a:gd name="T1" fmla="*/ 43 h 53"/>
                  <a:gd name="T2" fmla="*/ 110 w 176"/>
                  <a:gd name="T3" fmla="*/ 53 h 53"/>
                  <a:gd name="T4" fmla="*/ 75 w 176"/>
                  <a:gd name="T5" fmla="*/ 46 h 53"/>
                  <a:gd name="T6" fmla="*/ 56 w 176"/>
                  <a:gd name="T7" fmla="*/ 34 h 53"/>
                  <a:gd name="T8" fmla="*/ 48 w 176"/>
                  <a:gd name="T9" fmla="*/ 28 h 53"/>
                  <a:gd name="T10" fmla="*/ 5 w 176"/>
                  <a:gd name="T11" fmla="*/ 16 h 53"/>
                  <a:gd name="T12" fmla="*/ 6 w 176"/>
                  <a:gd name="T13" fmla="*/ 0 h 53"/>
                  <a:gd name="T14" fmla="*/ 4 w 176"/>
                  <a:gd name="T15" fmla="*/ 7 h 53"/>
                  <a:gd name="T16" fmla="*/ 17 w 176"/>
                  <a:gd name="T17" fmla="*/ 20 h 53"/>
                  <a:gd name="T18" fmla="*/ 46 w 176"/>
                  <a:gd name="T19" fmla="*/ 26 h 53"/>
                  <a:gd name="T20" fmla="*/ 46 w 176"/>
                  <a:gd name="T21" fmla="*/ 16 h 53"/>
                  <a:gd name="T22" fmla="*/ 51 w 176"/>
                  <a:gd name="T23" fmla="*/ 21 h 53"/>
                  <a:gd name="T24" fmla="*/ 57 w 176"/>
                  <a:gd name="T25" fmla="*/ 31 h 53"/>
                  <a:gd name="T26" fmla="*/ 73 w 176"/>
                  <a:gd name="T27" fmla="*/ 30 h 53"/>
                  <a:gd name="T28" fmla="*/ 76 w 176"/>
                  <a:gd name="T29" fmla="*/ 30 h 53"/>
                  <a:gd name="T30" fmla="*/ 77 w 176"/>
                  <a:gd name="T31" fmla="*/ 36 h 53"/>
                  <a:gd name="T32" fmla="*/ 77 w 176"/>
                  <a:gd name="T33" fmla="*/ 39 h 53"/>
                  <a:gd name="T34" fmla="*/ 75 w 176"/>
                  <a:gd name="T35" fmla="*/ 39 h 53"/>
                  <a:gd name="T36" fmla="*/ 77 w 176"/>
                  <a:gd name="T37" fmla="*/ 43 h 53"/>
                  <a:gd name="T38" fmla="*/ 100 w 176"/>
                  <a:gd name="T39" fmla="*/ 49 h 53"/>
                  <a:gd name="T40" fmla="*/ 117 w 176"/>
                  <a:gd name="T41" fmla="*/ 46 h 53"/>
                  <a:gd name="T42" fmla="*/ 119 w 176"/>
                  <a:gd name="T43" fmla="*/ 33 h 53"/>
                  <a:gd name="T44" fmla="*/ 127 w 176"/>
                  <a:gd name="T45" fmla="*/ 48 h 53"/>
                  <a:gd name="T46" fmla="*/ 139 w 176"/>
                  <a:gd name="T47" fmla="*/ 41 h 53"/>
                  <a:gd name="T48" fmla="*/ 135 w 176"/>
                  <a:gd name="T49" fmla="*/ 30 h 53"/>
                  <a:gd name="T50" fmla="*/ 144 w 176"/>
                  <a:gd name="T51" fmla="*/ 28 h 53"/>
                  <a:gd name="T52" fmla="*/ 149 w 176"/>
                  <a:gd name="T53" fmla="*/ 28 h 53"/>
                  <a:gd name="T54" fmla="*/ 150 w 176"/>
                  <a:gd name="T55" fmla="*/ 45 h 53"/>
                  <a:gd name="T56" fmla="*/ 166 w 176"/>
                  <a:gd name="T57" fmla="*/ 43 h 53"/>
                  <a:gd name="T58" fmla="*/ 166 w 176"/>
                  <a:gd name="T59" fmla="*/ 27 h 53"/>
                  <a:gd name="T60" fmla="*/ 166 w 176"/>
                  <a:gd name="T61" fmla="*/ 17 h 53"/>
                  <a:gd name="T62" fmla="*/ 169 w 176"/>
                  <a:gd name="T63" fmla="*/ 16 h 53"/>
                  <a:gd name="T64" fmla="*/ 176 w 176"/>
                  <a:gd name="T65" fmla="*/ 18 h 53"/>
                  <a:gd name="T66" fmla="*/ 174 w 176"/>
                  <a:gd name="T67" fmla="*/ 38 h 53"/>
                  <a:gd name="T68" fmla="*/ 175 w 176"/>
                  <a:gd name="T69" fmla="*/ 43 h 53"/>
                  <a:gd name="T70" fmla="*/ 171 w 176"/>
                  <a:gd name="T71" fmla="*/ 38 h 53"/>
                  <a:gd name="T72" fmla="*/ 169 w 176"/>
                  <a:gd name="T73" fmla="*/ 20 h 53"/>
                  <a:gd name="T74" fmla="*/ 170 w 176"/>
                  <a:gd name="T75" fmla="*/ 35 h 53"/>
                  <a:gd name="T76" fmla="*/ 170 w 176"/>
                  <a:gd name="T77" fmla="*/ 46 h 53"/>
                  <a:gd name="T78" fmla="*/ 154 w 176"/>
                  <a:gd name="T79" fmla="*/ 49 h 53"/>
                  <a:gd name="T80" fmla="*/ 147 w 176"/>
                  <a:gd name="T81" fmla="*/ 49 h 53"/>
                  <a:gd name="T82" fmla="*/ 146 w 176"/>
                  <a:gd name="T83" fmla="*/ 31 h 53"/>
                  <a:gd name="T84" fmla="*/ 140 w 176"/>
                  <a:gd name="T85" fmla="*/ 32 h 53"/>
                  <a:gd name="T86" fmla="*/ 142 w 176"/>
                  <a:gd name="T87" fmla="*/ 47 h 53"/>
                  <a:gd name="T88" fmla="*/ 141 w 176"/>
                  <a:gd name="T89" fmla="*/ 48 h 53"/>
                  <a:gd name="T90" fmla="*/ 124 w 176"/>
                  <a:gd name="T91"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 h="53">
                    <a:moveTo>
                      <a:pt x="123" y="50"/>
                    </a:moveTo>
                    <a:cubicBezTo>
                      <a:pt x="123" y="48"/>
                      <a:pt x="123" y="46"/>
                      <a:pt x="122" y="43"/>
                    </a:cubicBezTo>
                    <a:cubicBezTo>
                      <a:pt x="122" y="46"/>
                      <a:pt x="121" y="48"/>
                      <a:pt x="120" y="49"/>
                    </a:cubicBezTo>
                    <a:cubicBezTo>
                      <a:pt x="117" y="52"/>
                      <a:pt x="114" y="52"/>
                      <a:pt x="110" y="53"/>
                    </a:cubicBezTo>
                    <a:cubicBezTo>
                      <a:pt x="107" y="53"/>
                      <a:pt x="103" y="53"/>
                      <a:pt x="100" y="52"/>
                    </a:cubicBezTo>
                    <a:cubicBezTo>
                      <a:pt x="94" y="52"/>
                      <a:pt x="82" y="51"/>
                      <a:pt x="75" y="46"/>
                    </a:cubicBezTo>
                    <a:cubicBezTo>
                      <a:pt x="73" y="44"/>
                      <a:pt x="72" y="42"/>
                      <a:pt x="71" y="39"/>
                    </a:cubicBezTo>
                    <a:cubicBezTo>
                      <a:pt x="66" y="39"/>
                      <a:pt x="60" y="37"/>
                      <a:pt x="56" y="34"/>
                    </a:cubicBezTo>
                    <a:cubicBezTo>
                      <a:pt x="53" y="33"/>
                      <a:pt x="51" y="30"/>
                      <a:pt x="49" y="27"/>
                    </a:cubicBezTo>
                    <a:cubicBezTo>
                      <a:pt x="49" y="28"/>
                      <a:pt x="48" y="28"/>
                      <a:pt x="48" y="28"/>
                    </a:cubicBezTo>
                    <a:cubicBezTo>
                      <a:pt x="46" y="30"/>
                      <a:pt x="43" y="31"/>
                      <a:pt x="41" y="31"/>
                    </a:cubicBezTo>
                    <a:cubicBezTo>
                      <a:pt x="30" y="31"/>
                      <a:pt x="13" y="24"/>
                      <a:pt x="5" y="16"/>
                    </a:cubicBezTo>
                    <a:cubicBezTo>
                      <a:pt x="2" y="13"/>
                      <a:pt x="1" y="10"/>
                      <a:pt x="0" y="7"/>
                    </a:cubicBezTo>
                    <a:cubicBezTo>
                      <a:pt x="0" y="4"/>
                      <a:pt x="2" y="1"/>
                      <a:pt x="6" y="0"/>
                    </a:cubicBezTo>
                    <a:cubicBezTo>
                      <a:pt x="7" y="3"/>
                      <a:pt x="7" y="3"/>
                      <a:pt x="7" y="3"/>
                    </a:cubicBezTo>
                    <a:cubicBezTo>
                      <a:pt x="4" y="4"/>
                      <a:pt x="4" y="6"/>
                      <a:pt x="4" y="7"/>
                    </a:cubicBezTo>
                    <a:cubicBezTo>
                      <a:pt x="4" y="8"/>
                      <a:pt x="5" y="11"/>
                      <a:pt x="7" y="13"/>
                    </a:cubicBezTo>
                    <a:cubicBezTo>
                      <a:pt x="10" y="15"/>
                      <a:pt x="13" y="18"/>
                      <a:pt x="17" y="20"/>
                    </a:cubicBezTo>
                    <a:cubicBezTo>
                      <a:pt x="25" y="24"/>
                      <a:pt x="34" y="27"/>
                      <a:pt x="40" y="27"/>
                    </a:cubicBezTo>
                    <a:cubicBezTo>
                      <a:pt x="43" y="27"/>
                      <a:pt x="45" y="26"/>
                      <a:pt x="46" y="26"/>
                    </a:cubicBezTo>
                    <a:cubicBezTo>
                      <a:pt x="47" y="25"/>
                      <a:pt x="47" y="24"/>
                      <a:pt x="47" y="23"/>
                    </a:cubicBezTo>
                    <a:cubicBezTo>
                      <a:pt x="47" y="21"/>
                      <a:pt x="46" y="18"/>
                      <a:pt x="46" y="16"/>
                    </a:cubicBezTo>
                    <a:cubicBezTo>
                      <a:pt x="49" y="15"/>
                      <a:pt x="49" y="15"/>
                      <a:pt x="49" y="15"/>
                    </a:cubicBezTo>
                    <a:cubicBezTo>
                      <a:pt x="50" y="17"/>
                      <a:pt x="51" y="19"/>
                      <a:pt x="51" y="21"/>
                    </a:cubicBezTo>
                    <a:cubicBezTo>
                      <a:pt x="51" y="21"/>
                      <a:pt x="51" y="22"/>
                      <a:pt x="51" y="22"/>
                    </a:cubicBezTo>
                    <a:cubicBezTo>
                      <a:pt x="52" y="26"/>
                      <a:pt x="54" y="29"/>
                      <a:pt x="57" y="31"/>
                    </a:cubicBezTo>
                    <a:cubicBezTo>
                      <a:pt x="61" y="34"/>
                      <a:pt x="66" y="35"/>
                      <a:pt x="71" y="35"/>
                    </a:cubicBezTo>
                    <a:cubicBezTo>
                      <a:pt x="72" y="34"/>
                      <a:pt x="72" y="32"/>
                      <a:pt x="73" y="30"/>
                    </a:cubicBezTo>
                    <a:cubicBezTo>
                      <a:pt x="75" y="27"/>
                      <a:pt x="75" y="27"/>
                      <a:pt x="75" y="27"/>
                    </a:cubicBezTo>
                    <a:cubicBezTo>
                      <a:pt x="76" y="30"/>
                      <a:pt x="76" y="30"/>
                      <a:pt x="76" y="30"/>
                    </a:cubicBezTo>
                    <a:cubicBezTo>
                      <a:pt x="77" y="32"/>
                      <a:pt x="77" y="33"/>
                      <a:pt x="77" y="35"/>
                    </a:cubicBezTo>
                    <a:cubicBezTo>
                      <a:pt x="77" y="35"/>
                      <a:pt x="77" y="36"/>
                      <a:pt x="77" y="36"/>
                    </a:cubicBezTo>
                    <a:cubicBezTo>
                      <a:pt x="77" y="37"/>
                      <a:pt x="77" y="37"/>
                      <a:pt x="77" y="37"/>
                    </a:cubicBezTo>
                    <a:cubicBezTo>
                      <a:pt x="77" y="39"/>
                      <a:pt x="77" y="39"/>
                      <a:pt x="77" y="39"/>
                    </a:cubicBezTo>
                    <a:cubicBezTo>
                      <a:pt x="76" y="39"/>
                      <a:pt x="76" y="39"/>
                      <a:pt x="76" y="39"/>
                    </a:cubicBezTo>
                    <a:cubicBezTo>
                      <a:pt x="75" y="39"/>
                      <a:pt x="75" y="39"/>
                      <a:pt x="75" y="39"/>
                    </a:cubicBezTo>
                    <a:cubicBezTo>
                      <a:pt x="75" y="39"/>
                      <a:pt x="75" y="39"/>
                      <a:pt x="75" y="39"/>
                    </a:cubicBezTo>
                    <a:cubicBezTo>
                      <a:pt x="75" y="40"/>
                      <a:pt x="76" y="42"/>
                      <a:pt x="77" y="43"/>
                    </a:cubicBezTo>
                    <a:cubicBezTo>
                      <a:pt x="79" y="44"/>
                      <a:pt x="81" y="45"/>
                      <a:pt x="84" y="46"/>
                    </a:cubicBezTo>
                    <a:cubicBezTo>
                      <a:pt x="89" y="48"/>
                      <a:pt x="96" y="48"/>
                      <a:pt x="100" y="49"/>
                    </a:cubicBezTo>
                    <a:cubicBezTo>
                      <a:pt x="104" y="49"/>
                      <a:pt x="107" y="49"/>
                      <a:pt x="110" y="49"/>
                    </a:cubicBezTo>
                    <a:cubicBezTo>
                      <a:pt x="113" y="49"/>
                      <a:pt x="116" y="48"/>
                      <a:pt x="117" y="46"/>
                    </a:cubicBezTo>
                    <a:cubicBezTo>
                      <a:pt x="119" y="45"/>
                      <a:pt x="120" y="42"/>
                      <a:pt x="119" y="37"/>
                    </a:cubicBezTo>
                    <a:cubicBezTo>
                      <a:pt x="119" y="36"/>
                      <a:pt x="119" y="34"/>
                      <a:pt x="119" y="33"/>
                    </a:cubicBezTo>
                    <a:cubicBezTo>
                      <a:pt x="122" y="32"/>
                      <a:pt x="122" y="32"/>
                      <a:pt x="122" y="32"/>
                    </a:cubicBezTo>
                    <a:cubicBezTo>
                      <a:pt x="124" y="37"/>
                      <a:pt x="126" y="42"/>
                      <a:pt x="127" y="48"/>
                    </a:cubicBezTo>
                    <a:cubicBezTo>
                      <a:pt x="131" y="47"/>
                      <a:pt x="135" y="46"/>
                      <a:pt x="139" y="45"/>
                    </a:cubicBezTo>
                    <a:cubicBezTo>
                      <a:pt x="139" y="44"/>
                      <a:pt x="139" y="43"/>
                      <a:pt x="139" y="41"/>
                    </a:cubicBezTo>
                    <a:cubicBezTo>
                      <a:pt x="139" y="38"/>
                      <a:pt x="138" y="34"/>
                      <a:pt x="136" y="32"/>
                    </a:cubicBezTo>
                    <a:cubicBezTo>
                      <a:pt x="135" y="30"/>
                      <a:pt x="135" y="30"/>
                      <a:pt x="135" y="30"/>
                    </a:cubicBezTo>
                    <a:cubicBezTo>
                      <a:pt x="137" y="29"/>
                      <a:pt x="137" y="29"/>
                      <a:pt x="137" y="29"/>
                    </a:cubicBezTo>
                    <a:cubicBezTo>
                      <a:pt x="139" y="28"/>
                      <a:pt x="141" y="28"/>
                      <a:pt x="144" y="28"/>
                    </a:cubicBezTo>
                    <a:cubicBezTo>
                      <a:pt x="145" y="28"/>
                      <a:pt x="146" y="28"/>
                      <a:pt x="148" y="28"/>
                    </a:cubicBezTo>
                    <a:cubicBezTo>
                      <a:pt x="149" y="28"/>
                      <a:pt x="149" y="28"/>
                      <a:pt x="149" y="28"/>
                    </a:cubicBezTo>
                    <a:cubicBezTo>
                      <a:pt x="149" y="29"/>
                      <a:pt x="149" y="29"/>
                      <a:pt x="149" y="29"/>
                    </a:cubicBezTo>
                    <a:cubicBezTo>
                      <a:pt x="150" y="35"/>
                      <a:pt x="150" y="40"/>
                      <a:pt x="150" y="45"/>
                    </a:cubicBezTo>
                    <a:cubicBezTo>
                      <a:pt x="151" y="45"/>
                      <a:pt x="152" y="45"/>
                      <a:pt x="153" y="45"/>
                    </a:cubicBezTo>
                    <a:cubicBezTo>
                      <a:pt x="158" y="45"/>
                      <a:pt x="163" y="45"/>
                      <a:pt x="166" y="43"/>
                    </a:cubicBezTo>
                    <a:cubicBezTo>
                      <a:pt x="166" y="41"/>
                      <a:pt x="166" y="38"/>
                      <a:pt x="166" y="35"/>
                    </a:cubicBezTo>
                    <a:cubicBezTo>
                      <a:pt x="166" y="32"/>
                      <a:pt x="166" y="30"/>
                      <a:pt x="166" y="27"/>
                    </a:cubicBezTo>
                    <a:cubicBezTo>
                      <a:pt x="166" y="24"/>
                      <a:pt x="166" y="21"/>
                      <a:pt x="166" y="18"/>
                    </a:cubicBezTo>
                    <a:cubicBezTo>
                      <a:pt x="166" y="17"/>
                      <a:pt x="166" y="17"/>
                      <a:pt x="166" y="17"/>
                    </a:cubicBezTo>
                    <a:cubicBezTo>
                      <a:pt x="167" y="16"/>
                      <a:pt x="167" y="16"/>
                      <a:pt x="167" y="16"/>
                    </a:cubicBezTo>
                    <a:cubicBezTo>
                      <a:pt x="167" y="16"/>
                      <a:pt x="168" y="16"/>
                      <a:pt x="169" y="16"/>
                    </a:cubicBezTo>
                    <a:cubicBezTo>
                      <a:pt x="171" y="16"/>
                      <a:pt x="173" y="16"/>
                      <a:pt x="175" y="17"/>
                    </a:cubicBezTo>
                    <a:cubicBezTo>
                      <a:pt x="176" y="18"/>
                      <a:pt x="176" y="18"/>
                      <a:pt x="176" y="18"/>
                    </a:cubicBezTo>
                    <a:cubicBezTo>
                      <a:pt x="176" y="19"/>
                      <a:pt x="176" y="19"/>
                      <a:pt x="176" y="19"/>
                    </a:cubicBezTo>
                    <a:cubicBezTo>
                      <a:pt x="176" y="25"/>
                      <a:pt x="174" y="32"/>
                      <a:pt x="174" y="38"/>
                    </a:cubicBezTo>
                    <a:cubicBezTo>
                      <a:pt x="174" y="39"/>
                      <a:pt x="174" y="41"/>
                      <a:pt x="175" y="43"/>
                    </a:cubicBezTo>
                    <a:cubicBezTo>
                      <a:pt x="175" y="43"/>
                      <a:pt x="175" y="43"/>
                      <a:pt x="175" y="43"/>
                    </a:cubicBezTo>
                    <a:cubicBezTo>
                      <a:pt x="172" y="44"/>
                      <a:pt x="172" y="44"/>
                      <a:pt x="172" y="44"/>
                    </a:cubicBezTo>
                    <a:cubicBezTo>
                      <a:pt x="171" y="42"/>
                      <a:pt x="171" y="40"/>
                      <a:pt x="171" y="38"/>
                    </a:cubicBezTo>
                    <a:cubicBezTo>
                      <a:pt x="170" y="32"/>
                      <a:pt x="172" y="25"/>
                      <a:pt x="172" y="20"/>
                    </a:cubicBezTo>
                    <a:cubicBezTo>
                      <a:pt x="171" y="20"/>
                      <a:pt x="170" y="20"/>
                      <a:pt x="169" y="20"/>
                    </a:cubicBezTo>
                    <a:cubicBezTo>
                      <a:pt x="169" y="22"/>
                      <a:pt x="169" y="24"/>
                      <a:pt x="169" y="27"/>
                    </a:cubicBezTo>
                    <a:cubicBezTo>
                      <a:pt x="169" y="29"/>
                      <a:pt x="169" y="32"/>
                      <a:pt x="170" y="35"/>
                    </a:cubicBezTo>
                    <a:cubicBezTo>
                      <a:pt x="170" y="38"/>
                      <a:pt x="170" y="41"/>
                      <a:pt x="170" y="44"/>
                    </a:cubicBezTo>
                    <a:cubicBezTo>
                      <a:pt x="170" y="46"/>
                      <a:pt x="170" y="46"/>
                      <a:pt x="170" y="46"/>
                    </a:cubicBezTo>
                    <a:cubicBezTo>
                      <a:pt x="169" y="46"/>
                      <a:pt x="169" y="46"/>
                      <a:pt x="169" y="46"/>
                    </a:cubicBezTo>
                    <a:cubicBezTo>
                      <a:pt x="164" y="48"/>
                      <a:pt x="159" y="49"/>
                      <a:pt x="154" y="49"/>
                    </a:cubicBezTo>
                    <a:cubicBezTo>
                      <a:pt x="152" y="49"/>
                      <a:pt x="150" y="49"/>
                      <a:pt x="148" y="49"/>
                    </a:cubicBezTo>
                    <a:cubicBezTo>
                      <a:pt x="147" y="49"/>
                      <a:pt x="147" y="49"/>
                      <a:pt x="147" y="49"/>
                    </a:cubicBezTo>
                    <a:cubicBezTo>
                      <a:pt x="147" y="47"/>
                      <a:pt x="147" y="47"/>
                      <a:pt x="147" y="47"/>
                    </a:cubicBezTo>
                    <a:cubicBezTo>
                      <a:pt x="146" y="42"/>
                      <a:pt x="146" y="36"/>
                      <a:pt x="146" y="31"/>
                    </a:cubicBezTo>
                    <a:cubicBezTo>
                      <a:pt x="145" y="31"/>
                      <a:pt x="145" y="31"/>
                      <a:pt x="144" y="31"/>
                    </a:cubicBezTo>
                    <a:cubicBezTo>
                      <a:pt x="143" y="31"/>
                      <a:pt x="141" y="31"/>
                      <a:pt x="140" y="32"/>
                    </a:cubicBezTo>
                    <a:cubicBezTo>
                      <a:pt x="141" y="35"/>
                      <a:pt x="142" y="38"/>
                      <a:pt x="142" y="41"/>
                    </a:cubicBezTo>
                    <a:cubicBezTo>
                      <a:pt x="142" y="43"/>
                      <a:pt x="142" y="45"/>
                      <a:pt x="142" y="47"/>
                    </a:cubicBezTo>
                    <a:cubicBezTo>
                      <a:pt x="142" y="48"/>
                      <a:pt x="142" y="48"/>
                      <a:pt x="142" y="48"/>
                    </a:cubicBezTo>
                    <a:cubicBezTo>
                      <a:pt x="141" y="48"/>
                      <a:pt x="141" y="48"/>
                      <a:pt x="141" y="48"/>
                    </a:cubicBezTo>
                    <a:cubicBezTo>
                      <a:pt x="136" y="49"/>
                      <a:pt x="131" y="51"/>
                      <a:pt x="125" y="52"/>
                    </a:cubicBezTo>
                    <a:cubicBezTo>
                      <a:pt x="124" y="52"/>
                      <a:pt x="124" y="52"/>
                      <a:pt x="124" y="52"/>
                    </a:cubicBezTo>
                    <a:lnTo>
                      <a:pt x="123" y="50"/>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39" name="Freeform 459"/>
              <p:cNvSpPr>
                <a:spLocks noEditPoints="1"/>
              </p:cNvSpPr>
              <p:nvPr/>
            </p:nvSpPr>
            <p:spPr bwMode="auto">
              <a:xfrm>
                <a:off x="7743825" y="6645276"/>
                <a:ext cx="49213" cy="33338"/>
              </a:xfrm>
              <a:custGeom>
                <a:avLst/>
                <a:gdLst>
                  <a:gd name="T0" fmla="*/ 1 w 12"/>
                  <a:gd name="T1" fmla="*/ 8 h 8"/>
                  <a:gd name="T2" fmla="*/ 1 w 12"/>
                  <a:gd name="T3" fmla="*/ 8 h 8"/>
                  <a:gd name="T4" fmla="*/ 0 w 12"/>
                  <a:gd name="T5" fmla="*/ 5 h 8"/>
                  <a:gd name="T6" fmla="*/ 10 w 12"/>
                  <a:gd name="T7" fmla="*/ 0 h 8"/>
                  <a:gd name="T8" fmla="*/ 12 w 12"/>
                  <a:gd name="T9" fmla="*/ 3 h 8"/>
                  <a:gd name="T10" fmla="*/ 1 w 12"/>
                  <a:gd name="T11" fmla="*/ 8 h 8"/>
                  <a:gd name="T12" fmla="*/ 0 w 12"/>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1" y="8"/>
                    </a:moveTo>
                    <a:cubicBezTo>
                      <a:pt x="1" y="8"/>
                      <a:pt x="1" y="8"/>
                      <a:pt x="1" y="8"/>
                    </a:cubicBezTo>
                    <a:moveTo>
                      <a:pt x="0" y="5"/>
                    </a:moveTo>
                    <a:cubicBezTo>
                      <a:pt x="4" y="4"/>
                      <a:pt x="7" y="2"/>
                      <a:pt x="10" y="0"/>
                    </a:cubicBezTo>
                    <a:cubicBezTo>
                      <a:pt x="12" y="3"/>
                      <a:pt x="12" y="3"/>
                      <a:pt x="12" y="3"/>
                    </a:cubicBezTo>
                    <a:cubicBezTo>
                      <a:pt x="9" y="6"/>
                      <a:pt x="5" y="7"/>
                      <a:pt x="1" y="8"/>
                    </a:cubicBezTo>
                    <a:lnTo>
                      <a:pt x="0" y="5"/>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0" name="Freeform 460"/>
              <p:cNvSpPr>
                <a:spLocks/>
              </p:cNvSpPr>
              <p:nvPr/>
            </p:nvSpPr>
            <p:spPr bwMode="auto">
              <a:xfrm>
                <a:off x="7804150" y="6581776"/>
                <a:ext cx="28575" cy="39688"/>
              </a:xfrm>
              <a:custGeom>
                <a:avLst/>
                <a:gdLst>
                  <a:gd name="T0" fmla="*/ 0 w 7"/>
                  <a:gd name="T1" fmla="*/ 7 h 10"/>
                  <a:gd name="T2" fmla="*/ 3 w 7"/>
                  <a:gd name="T3" fmla="*/ 0 h 10"/>
                  <a:gd name="T4" fmla="*/ 7 w 7"/>
                  <a:gd name="T5" fmla="*/ 1 h 10"/>
                  <a:gd name="T6" fmla="*/ 2 w 7"/>
                  <a:gd name="T7" fmla="*/ 10 h 10"/>
                  <a:gd name="T8" fmla="*/ 0 w 7"/>
                  <a:gd name="T9" fmla="*/ 7 h 10"/>
                </a:gdLst>
                <a:ahLst/>
                <a:cxnLst>
                  <a:cxn ang="0">
                    <a:pos x="T0" y="T1"/>
                  </a:cxn>
                  <a:cxn ang="0">
                    <a:pos x="T2" y="T3"/>
                  </a:cxn>
                  <a:cxn ang="0">
                    <a:pos x="T4" y="T5"/>
                  </a:cxn>
                  <a:cxn ang="0">
                    <a:pos x="T6" y="T7"/>
                  </a:cxn>
                  <a:cxn ang="0">
                    <a:pos x="T8" y="T9"/>
                  </a:cxn>
                </a:cxnLst>
                <a:rect l="0" t="0" r="r" b="b"/>
                <a:pathLst>
                  <a:path w="7" h="10">
                    <a:moveTo>
                      <a:pt x="0" y="7"/>
                    </a:moveTo>
                    <a:cubicBezTo>
                      <a:pt x="2" y="5"/>
                      <a:pt x="3" y="3"/>
                      <a:pt x="3" y="0"/>
                    </a:cubicBezTo>
                    <a:cubicBezTo>
                      <a:pt x="7" y="1"/>
                      <a:pt x="7" y="1"/>
                      <a:pt x="7" y="1"/>
                    </a:cubicBezTo>
                    <a:cubicBezTo>
                      <a:pt x="6" y="4"/>
                      <a:pt x="4" y="7"/>
                      <a:pt x="2" y="10"/>
                    </a:cubicBezTo>
                    <a:lnTo>
                      <a:pt x="0" y="7"/>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1" name="Freeform 461"/>
              <p:cNvSpPr>
                <a:spLocks/>
              </p:cNvSpPr>
              <p:nvPr/>
            </p:nvSpPr>
            <p:spPr bwMode="auto">
              <a:xfrm>
                <a:off x="7827963" y="6529388"/>
                <a:ext cx="28575" cy="31750"/>
              </a:xfrm>
              <a:custGeom>
                <a:avLst/>
                <a:gdLst>
                  <a:gd name="T0" fmla="*/ 0 w 7"/>
                  <a:gd name="T1" fmla="*/ 4 h 8"/>
                  <a:gd name="T2" fmla="*/ 4 w 7"/>
                  <a:gd name="T3" fmla="*/ 0 h 8"/>
                  <a:gd name="T4" fmla="*/ 7 w 7"/>
                  <a:gd name="T5" fmla="*/ 1 h 8"/>
                  <a:gd name="T6" fmla="*/ 2 w 7"/>
                  <a:gd name="T7" fmla="*/ 8 h 8"/>
                  <a:gd name="T8" fmla="*/ 0 w 7"/>
                  <a:gd name="T9" fmla="*/ 4 h 8"/>
                </a:gdLst>
                <a:ahLst/>
                <a:cxnLst>
                  <a:cxn ang="0">
                    <a:pos x="T0" y="T1"/>
                  </a:cxn>
                  <a:cxn ang="0">
                    <a:pos x="T2" y="T3"/>
                  </a:cxn>
                  <a:cxn ang="0">
                    <a:pos x="T4" y="T5"/>
                  </a:cxn>
                  <a:cxn ang="0">
                    <a:pos x="T6" y="T7"/>
                  </a:cxn>
                  <a:cxn ang="0">
                    <a:pos x="T8" y="T9"/>
                  </a:cxn>
                </a:cxnLst>
                <a:rect l="0" t="0" r="r" b="b"/>
                <a:pathLst>
                  <a:path w="7" h="8">
                    <a:moveTo>
                      <a:pt x="0" y="4"/>
                    </a:moveTo>
                    <a:cubicBezTo>
                      <a:pt x="2" y="3"/>
                      <a:pt x="3" y="2"/>
                      <a:pt x="4" y="0"/>
                    </a:cubicBezTo>
                    <a:cubicBezTo>
                      <a:pt x="7" y="1"/>
                      <a:pt x="7" y="1"/>
                      <a:pt x="7" y="1"/>
                    </a:cubicBezTo>
                    <a:cubicBezTo>
                      <a:pt x="6" y="3"/>
                      <a:pt x="4" y="6"/>
                      <a:pt x="2" y="8"/>
                    </a:cubicBezTo>
                    <a:lnTo>
                      <a:pt x="0" y="4"/>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2" name="Freeform 462"/>
              <p:cNvSpPr>
                <a:spLocks/>
              </p:cNvSpPr>
              <p:nvPr/>
            </p:nvSpPr>
            <p:spPr bwMode="auto">
              <a:xfrm>
                <a:off x="7859713" y="6478588"/>
                <a:ext cx="39688" cy="34925"/>
              </a:xfrm>
              <a:custGeom>
                <a:avLst/>
                <a:gdLst>
                  <a:gd name="T0" fmla="*/ 0 w 10"/>
                  <a:gd name="T1" fmla="*/ 6 h 9"/>
                  <a:gd name="T2" fmla="*/ 9 w 10"/>
                  <a:gd name="T3" fmla="*/ 0 h 9"/>
                  <a:gd name="T4" fmla="*/ 10 w 10"/>
                  <a:gd name="T5" fmla="*/ 4 h 9"/>
                  <a:gd name="T6" fmla="*/ 2 w 10"/>
                  <a:gd name="T7" fmla="*/ 9 h 9"/>
                  <a:gd name="T8" fmla="*/ 0 w 10"/>
                  <a:gd name="T9" fmla="*/ 6 h 9"/>
                </a:gdLst>
                <a:ahLst/>
                <a:cxnLst>
                  <a:cxn ang="0">
                    <a:pos x="T0" y="T1"/>
                  </a:cxn>
                  <a:cxn ang="0">
                    <a:pos x="T2" y="T3"/>
                  </a:cxn>
                  <a:cxn ang="0">
                    <a:pos x="T4" y="T5"/>
                  </a:cxn>
                  <a:cxn ang="0">
                    <a:pos x="T6" y="T7"/>
                  </a:cxn>
                  <a:cxn ang="0">
                    <a:pos x="T8" y="T9"/>
                  </a:cxn>
                </a:cxnLst>
                <a:rect l="0" t="0" r="r" b="b"/>
                <a:pathLst>
                  <a:path w="10" h="9">
                    <a:moveTo>
                      <a:pt x="0" y="6"/>
                    </a:moveTo>
                    <a:cubicBezTo>
                      <a:pt x="3" y="4"/>
                      <a:pt x="6" y="2"/>
                      <a:pt x="9" y="0"/>
                    </a:cubicBezTo>
                    <a:cubicBezTo>
                      <a:pt x="10" y="4"/>
                      <a:pt x="10" y="4"/>
                      <a:pt x="10" y="4"/>
                    </a:cubicBezTo>
                    <a:cubicBezTo>
                      <a:pt x="8" y="5"/>
                      <a:pt x="4" y="7"/>
                      <a:pt x="2" y="9"/>
                    </a:cubicBezTo>
                    <a:lnTo>
                      <a:pt x="0" y="6"/>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3" name="Freeform 463"/>
              <p:cNvSpPr>
                <a:spLocks/>
              </p:cNvSpPr>
              <p:nvPr/>
            </p:nvSpPr>
            <p:spPr bwMode="auto">
              <a:xfrm>
                <a:off x="7915275" y="6465888"/>
                <a:ext cx="49213" cy="23813"/>
              </a:xfrm>
              <a:custGeom>
                <a:avLst/>
                <a:gdLst>
                  <a:gd name="T0" fmla="*/ 0 w 12"/>
                  <a:gd name="T1" fmla="*/ 2 h 6"/>
                  <a:gd name="T2" fmla="*/ 11 w 12"/>
                  <a:gd name="T3" fmla="*/ 0 h 6"/>
                  <a:gd name="T4" fmla="*/ 12 w 12"/>
                  <a:gd name="T5" fmla="*/ 3 h 6"/>
                  <a:gd name="T6" fmla="*/ 1 w 12"/>
                  <a:gd name="T7" fmla="*/ 6 h 6"/>
                  <a:gd name="T8" fmla="*/ 0 w 12"/>
                  <a:gd name="T9" fmla="*/ 2 h 6"/>
                </a:gdLst>
                <a:ahLst/>
                <a:cxnLst>
                  <a:cxn ang="0">
                    <a:pos x="T0" y="T1"/>
                  </a:cxn>
                  <a:cxn ang="0">
                    <a:pos x="T2" y="T3"/>
                  </a:cxn>
                  <a:cxn ang="0">
                    <a:pos x="T4" y="T5"/>
                  </a:cxn>
                  <a:cxn ang="0">
                    <a:pos x="T6" y="T7"/>
                  </a:cxn>
                  <a:cxn ang="0">
                    <a:pos x="T8" y="T9"/>
                  </a:cxn>
                </a:cxnLst>
                <a:rect l="0" t="0" r="r" b="b"/>
                <a:pathLst>
                  <a:path w="12" h="6">
                    <a:moveTo>
                      <a:pt x="0" y="2"/>
                    </a:moveTo>
                    <a:cubicBezTo>
                      <a:pt x="4" y="1"/>
                      <a:pt x="7" y="1"/>
                      <a:pt x="11" y="0"/>
                    </a:cubicBezTo>
                    <a:cubicBezTo>
                      <a:pt x="12" y="3"/>
                      <a:pt x="12" y="3"/>
                      <a:pt x="12" y="3"/>
                    </a:cubicBezTo>
                    <a:cubicBezTo>
                      <a:pt x="8" y="4"/>
                      <a:pt x="4" y="5"/>
                      <a:pt x="1" y="6"/>
                    </a:cubicBezTo>
                    <a:lnTo>
                      <a:pt x="0" y="2"/>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4" name="Freeform 464"/>
              <p:cNvSpPr>
                <a:spLocks/>
              </p:cNvSpPr>
              <p:nvPr/>
            </p:nvSpPr>
            <p:spPr bwMode="auto">
              <a:xfrm>
                <a:off x="7991475" y="6461126"/>
                <a:ext cx="36513" cy="17463"/>
              </a:xfrm>
              <a:custGeom>
                <a:avLst/>
                <a:gdLst>
                  <a:gd name="T0" fmla="*/ 0 w 9"/>
                  <a:gd name="T1" fmla="*/ 3 h 4"/>
                  <a:gd name="T2" fmla="*/ 0 w 9"/>
                  <a:gd name="T3" fmla="*/ 0 h 4"/>
                  <a:gd name="T4" fmla="*/ 8 w 9"/>
                  <a:gd name="T5" fmla="*/ 0 h 4"/>
                  <a:gd name="T6" fmla="*/ 9 w 9"/>
                  <a:gd name="T7" fmla="*/ 0 h 4"/>
                  <a:gd name="T8" fmla="*/ 9 w 9"/>
                  <a:gd name="T9" fmla="*/ 4 h 4"/>
                  <a:gd name="T10" fmla="*/ 8 w 9"/>
                  <a:gd name="T11" fmla="*/ 4 h 4"/>
                  <a:gd name="T12" fmla="*/ 8 w 9"/>
                  <a:gd name="T13" fmla="*/ 4 h 4"/>
                  <a:gd name="T14" fmla="*/ 0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0" y="3"/>
                    </a:moveTo>
                    <a:cubicBezTo>
                      <a:pt x="0" y="0"/>
                      <a:pt x="0" y="0"/>
                      <a:pt x="0" y="0"/>
                    </a:cubicBezTo>
                    <a:cubicBezTo>
                      <a:pt x="3" y="0"/>
                      <a:pt x="5" y="0"/>
                      <a:pt x="8" y="0"/>
                    </a:cubicBezTo>
                    <a:cubicBezTo>
                      <a:pt x="8" y="0"/>
                      <a:pt x="8" y="0"/>
                      <a:pt x="9" y="0"/>
                    </a:cubicBezTo>
                    <a:cubicBezTo>
                      <a:pt x="9" y="4"/>
                      <a:pt x="9" y="4"/>
                      <a:pt x="9" y="4"/>
                    </a:cubicBezTo>
                    <a:cubicBezTo>
                      <a:pt x="9" y="4"/>
                      <a:pt x="8" y="4"/>
                      <a:pt x="8" y="4"/>
                    </a:cubicBezTo>
                    <a:cubicBezTo>
                      <a:pt x="8" y="4"/>
                      <a:pt x="8" y="4"/>
                      <a:pt x="8" y="4"/>
                    </a:cubicBezTo>
                    <a:cubicBezTo>
                      <a:pt x="5" y="4"/>
                      <a:pt x="2" y="4"/>
                      <a:pt x="0" y="3"/>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5" name="Freeform 465"/>
              <p:cNvSpPr>
                <a:spLocks noEditPoints="1"/>
              </p:cNvSpPr>
              <p:nvPr/>
            </p:nvSpPr>
            <p:spPr bwMode="auto">
              <a:xfrm>
                <a:off x="8054975" y="6469063"/>
                <a:ext cx="41275" cy="28575"/>
              </a:xfrm>
              <a:custGeom>
                <a:avLst/>
                <a:gdLst>
                  <a:gd name="T0" fmla="*/ 0 w 10"/>
                  <a:gd name="T1" fmla="*/ 3 h 7"/>
                  <a:gd name="T2" fmla="*/ 1 w 10"/>
                  <a:gd name="T3" fmla="*/ 0 h 7"/>
                  <a:gd name="T4" fmla="*/ 10 w 10"/>
                  <a:gd name="T5" fmla="*/ 4 h 7"/>
                  <a:gd name="T6" fmla="*/ 8 w 10"/>
                  <a:gd name="T7" fmla="*/ 7 h 7"/>
                  <a:gd name="T8" fmla="*/ 0 w 10"/>
                  <a:gd name="T9" fmla="*/ 3 h 7"/>
                  <a:gd name="T10" fmla="*/ 0 w 10"/>
                  <a:gd name="T11" fmla="*/ 3 h 7"/>
                  <a:gd name="T12" fmla="*/ 0 w 10"/>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0" y="3"/>
                    </a:moveTo>
                    <a:cubicBezTo>
                      <a:pt x="1" y="0"/>
                      <a:pt x="1" y="0"/>
                      <a:pt x="1" y="0"/>
                    </a:cubicBezTo>
                    <a:cubicBezTo>
                      <a:pt x="4" y="1"/>
                      <a:pt x="7" y="2"/>
                      <a:pt x="10" y="4"/>
                    </a:cubicBezTo>
                    <a:cubicBezTo>
                      <a:pt x="8" y="7"/>
                      <a:pt x="8" y="7"/>
                      <a:pt x="8" y="7"/>
                    </a:cubicBezTo>
                    <a:cubicBezTo>
                      <a:pt x="6" y="5"/>
                      <a:pt x="3" y="4"/>
                      <a:pt x="0" y="3"/>
                    </a:cubicBezTo>
                    <a:close/>
                    <a:moveTo>
                      <a:pt x="0" y="3"/>
                    </a:moveTo>
                    <a:cubicBezTo>
                      <a:pt x="0" y="3"/>
                      <a:pt x="0" y="3"/>
                      <a:pt x="0" y="3"/>
                    </a:cubicBezTo>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6" name="Freeform 466"/>
              <p:cNvSpPr>
                <a:spLocks/>
              </p:cNvSpPr>
              <p:nvPr/>
            </p:nvSpPr>
            <p:spPr bwMode="auto">
              <a:xfrm>
                <a:off x="8104188" y="6505576"/>
                <a:ext cx="23813" cy="31750"/>
              </a:xfrm>
              <a:custGeom>
                <a:avLst/>
                <a:gdLst>
                  <a:gd name="T0" fmla="*/ 3 w 6"/>
                  <a:gd name="T1" fmla="*/ 8 h 8"/>
                  <a:gd name="T2" fmla="*/ 3 w 6"/>
                  <a:gd name="T3" fmla="*/ 8 h 8"/>
                  <a:gd name="T4" fmla="*/ 0 w 6"/>
                  <a:gd name="T5" fmla="*/ 3 h 8"/>
                  <a:gd name="T6" fmla="*/ 0 w 6"/>
                  <a:gd name="T7" fmla="*/ 3 h 8"/>
                  <a:gd name="T8" fmla="*/ 2 w 6"/>
                  <a:gd name="T9" fmla="*/ 0 h 8"/>
                  <a:gd name="T10" fmla="*/ 6 w 6"/>
                  <a:gd name="T11" fmla="*/ 8 h 8"/>
                  <a:gd name="T12" fmla="*/ 6 w 6"/>
                  <a:gd name="T13" fmla="*/ 8 h 8"/>
                  <a:gd name="T14" fmla="*/ 3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8"/>
                    </a:moveTo>
                    <a:cubicBezTo>
                      <a:pt x="3" y="8"/>
                      <a:pt x="3" y="8"/>
                      <a:pt x="3" y="8"/>
                    </a:cubicBezTo>
                    <a:cubicBezTo>
                      <a:pt x="3" y="6"/>
                      <a:pt x="2" y="4"/>
                      <a:pt x="0" y="3"/>
                    </a:cubicBezTo>
                    <a:cubicBezTo>
                      <a:pt x="0" y="3"/>
                      <a:pt x="0" y="3"/>
                      <a:pt x="0" y="3"/>
                    </a:cubicBezTo>
                    <a:cubicBezTo>
                      <a:pt x="2" y="0"/>
                      <a:pt x="2" y="0"/>
                      <a:pt x="2" y="0"/>
                    </a:cubicBezTo>
                    <a:cubicBezTo>
                      <a:pt x="5" y="2"/>
                      <a:pt x="6" y="5"/>
                      <a:pt x="6" y="8"/>
                    </a:cubicBezTo>
                    <a:cubicBezTo>
                      <a:pt x="6" y="8"/>
                      <a:pt x="6" y="8"/>
                      <a:pt x="6" y="8"/>
                    </a:cubicBezTo>
                    <a:lnTo>
                      <a:pt x="3" y="8"/>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7" name="Freeform 467"/>
              <p:cNvSpPr>
                <a:spLocks/>
              </p:cNvSpPr>
              <p:nvPr/>
            </p:nvSpPr>
            <p:spPr bwMode="auto">
              <a:xfrm>
                <a:off x="8120063" y="6561138"/>
                <a:ext cx="23813" cy="49213"/>
              </a:xfrm>
              <a:custGeom>
                <a:avLst/>
                <a:gdLst>
                  <a:gd name="T0" fmla="*/ 0 w 6"/>
                  <a:gd name="T1" fmla="*/ 10 h 12"/>
                  <a:gd name="T2" fmla="*/ 2 w 6"/>
                  <a:gd name="T3" fmla="*/ 0 h 12"/>
                  <a:gd name="T4" fmla="*/ 6 w 6"/>
                  <a:gd name="T5" fmla="*/ 1 h 12"/>
                  <a:gd name="T6" fmla="*/ 3 w 6"/>
                  <a:gd name="T7" fmla="*/ 12 h 12"/>
                  <a:gd name="T8" fmla="*/ 0 w 6"/>
                  <a:gd name="T9" fmla="*/ 10 h 12"/>
                </a:gdLst>
                <a:ahLst/>
                <a:cxnLst>
                  <a:cxn ang="0">
                    <a:pos x="T0" y="T1"/>
                  </a:cxn>
                  <a:cxn ang="0">
                    <a:pos x="T2" y="T3"/>
                  </a:cxn>
                  <a:cxn ang="0">
                    <a:pos x="T4" y="T5"/>
                  </a:cxn>
                  <a:cxn ang="0">
                    <a:pos x="T6" y="T7"/>
                  </a:cxn>
                  <a:cxn ang="0">
                    <a:pos x="T8" y="T9"/>
                  </a:cxn>
                </a:cxnLst>
                <a:rect l="0" t="0" r="r" b="b"/>
                <a:pathLst>
                  <a:path w="6" h="12">
                    <a:moveTo>
                      <a:pt x="0" y="10"/>
                    </a:moveTo>
                    <a:cubicBezTo>
                      <a:pt x="2" y="7"/>
                      <a:pt x="2" y="4"/>
                      <a:pt x="2" y="0"/>
                    </a:cubicBezTo>
                    <a:cubicBezTo>
                      <a:pt x="6" y="1"/>
                      <a:pt x="6" y="1"/>
                      <a:pt x="6" y="1"/>
                    </a:cubicBezTo>
                    <a:cubicBezTo>
                      <a:pt x="6" y="4"/>
                      <a:pt x="5" y="8"/>
                      <a:pt x="3" y="12"/>
                    </a:cubicBezTo>
                    <a:lnTo>
                      <a:pt x="0" y="10"/>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8" name="Freeform 468"/>
              <p:cNvSpPr>
                <a:spLocks/>
              </p:cNvSpPr>
              <p:nvPr/>
            </p:nvSpPr>
            <p:spPr bwMode="auto">
              <a:xfrm>
                <a:off x="8107363" y="6618288"/>
                <a:ext cx="28575" cy="52388"/>
              </a:xfrm>
              <a:custGeom>
                <a:avLst/>
                <a:gdLst>
                  <a:gd name="T0" fmla="*/ 0 w 7"/>
                  <a:gd name="T1" fmla="*/ 11 h 13"/>
                  <a:gd name="T2" fmla="*/ 4 w 7"/>
                  <a:gd name="T3" fmla="*/ 0 h 13"/>
                  <a:gd name="T4" fmla="*/ 7 w 7"/>
                  <a:gd name="T5" fmla="*/ 1 h 13"/>
                  <a:gd name="T6" fmla="*/ 3 w 7"/>
                  <a:gd name="T7" fmla="*/ 13 h 13"/>
                  <a:gd name="T8" fmla="*/ 0 w 7"/>
                  <a:gd name="T9" fmla="*/ 11 h 13"/>
                </a:gdLst>
                <a:ahLst/>
                <a:cxnLst>
                  <a:cxn ang="0">
                    <a:pos x="T0" y="T1"/>
                  </a:cxn>
                  <a:cxn ang="0">
                    <a:pos x="T2" y="T3"/>
                  </a:cxn>
                  <a:cxn ang="0">
                    <a:pos x="T4" y="T5"/>
                  </a:cxn>
                  <a:cxn ang="0">
                    <a:pos x="T6" y="T7"/>
                  </a:cxn>
                  <a:cxn ang="0">
                    <a:pos x="T8" y="T9"/>
                  </a:cxn>
                </a:cxnLst>
                <a:rect l="0" t="0" r="r" b="b"/>
                <a:pathLst>
                  <a:path w="7" h="13">
                    <a:moveTo>
                      <a:pt x="0" y="11"/>
                    </a:moveTo>
                    <a:cubicBezTo>
                      <a:pt x="1" y="9"/>
                      <a:pt x="2" y="4"/>
                      <a:pt x="4" y="0"/>
                    </a:cubicBezTo>
                    <a:cubicBezTo>
                      <a:pt x="7" y="1"/>
                      <a:pt x="7" y="1"/>
                      <a:pt x="7" y="1"/>
                    </a:cubicBezTo>
                    <a:cubicBezTo>
                      <a:pt x="5" y="5"/>
                      <a:pt x="4" y="10"/>
                      <a:pt x="3" y="13"/>
                    </a:cubicBezTo>
                    <a:lnTo>
                      <a:pt x="0" y="11"/>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49" name="Freeform 469"/>
              <p:cNvSpPr>
                <a:spLocks noEditPoints="1"/>
              </p:cNvSpPr>
              <p:nvPr/>
            </p:nvSpPr>
            <p:spPr bwMode="auto">
              <a:xfrm>
                <a:off x="8135938" y="6665913"/>
                <a:ext cx="793750" cy="79375"/>
              </a:xfrm>
              <a:custGeom>
                <a:avLst/>
                <a:gdLst>
                  <a:gd name="T0" fmla="*/ 175 w 199"/>
                  <a:gd name="T1" fmla="*/ 17 h 20"/>
                  <a:gd name="T2" fmla="*/ 86 w 199"/>
                  <a:gd name="T3" fmla="*/ 10 h 20"/>
                  <a:gd name="T4" fmla="*/ 1 w 199"/>
                  <a:gd name="T5" fmla="*/ 5 h 20"/>
                  <a:gd name="T6" fmla="*/ 0 w 199"/>
                  <a:gd name="T7" fmla="*/ 1 h 20"/>
                  <a:gd name="T8" fmla="*/ 86 w 199"/>
                  <a:gd name="T9" fmla="*/ 7 h 20"/>
                  <a:gd name="T10" fmla="*/ 175 w 199"/>
                  <a:gd name="T11" fmla="*/ 14 h 20"/>
                  <a:gd name="T12" fmla="*/ 195 w 199"/>
                  <a:gd name="T13" fmla="*/ 16 h 20"/>
                  <a:gd name="T14" fmla="*/ 198 w 199"/>
                  <a:gd name="T15" fmla="*/ 15 h 20"/>
                  <a:gd name="T16" fmla="*/ 199 w 199"/>
                  <a:gd name="T17" fmla="*/ 19 h 20"/>
                  <a:gd name="T18" fmla="*/ 195 w 199"/>
                  <a:gd name="T19" fmla="*/ 19 h 20"/>
                  <a:gd name="T20" fmla="*/ 175 w 199"/>
                  <a:gd name="T21" fmla="*/ 17 h 20"/>
                  <a:gd name="T22" fmla="*/ 1 w 199"/>
                  <a:gd name="T23" fmla="*/ 5 h 20"/>
                  <a:gd name="T24" fmla="*/ 1 w 199"/>
                  <a:gd name="T25"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0">
                    <a:moveTo>
                      <a:pt x="175" y="17"/>
                    </a:moveTo>
                    <a:cubicBezTo>
                      <a:pt x="146" y="13"/>
                      <a:pt x="116" y="12"/>
                      <a:pt x="86" y="10"/>
                    </a:cubicBezTo>
                    <a:cubicBezTo>
                      <a:pt x="56" y="9"/>
                      <a:pt x="30" y="3"/>
                      <a:pt x="1" y="5"/>
                    </a:cubicBezTo>
                    <a:cubicBezTo>
                      <a:pt x="0" y="1"/>
                      <a:pt x="0" y="1"/>
                      <a:pt x="0" y="1"/>
                    </a:cubicBezTo>
                    <a:cubicBezTo>
                      <a:pt x="30" y="0"/>
                      <a:pt x="57" y="6"/>
                      <a:pt x="86" y="7"/>
                    </a:cubicBezTo>
                    <a:cubicBezTo>
                      <a:pt x="116" y="8"/>
                      <a:pt x="146" y="10"/>
                      <a:pt x="175" y="14"/>
                    </a:cubicBezTo>
                    <a:cubicBezTo>
                      <a:pt x="182" y="15"/>
                      <a:pt x="188" y="16"/>
                      <a:pt x="195" y="16"/>
                    </a:cubicBezTo>
                    <a:cubicBezTo>
                      <a:pt x="196" y="16"/>
                      <a:pt x="197" y="15"/>
                      <a:pt x="198" y="15"/>
                    </a:cubicBezTo>
                    <a:cubicBezTo>
                      <a:pt x="199" y="19"/>
                      <a:pt x="199" y="19"/>
                      <a:pt x="199" y="19"/>
                    </a:cubicBezTo>
                    <a:cubicBezTo>
                      <a:pt x="198" y="19"/>
                      <a:pt x="196" y="19"/>
                      <a:pt x="195" y="19"/>
                    </a:cubicBezTo>
                    <a:cubicBezTo>
                      <a:pt x="188" y="20"/>
                      <a:pt x="181" y="18"/>
                      <a:pt x="175" y="17"/>
                    </a:cubicBezTo>
                    <a:close/>
                    <a:moveTo>
                      <a:pt x="1" y="5"/>
                    </a:moveTo>
                    <a:cubicBezTo>
                      <a:pt x="1" y="5"/>
                      <a:pt x="1" y="5"/>
                      <a:pt x="1" y="5"/>
                    </a:cubicBezTo>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0" name="Freeform 470"/>
              <p:cNvSpPr>
                <a:spLocks/>
              </p:cNvSpPr>
              <p:nvPr/>
            </p:nvSpPr>
            <p:spPr bwMode="auto">
              <a:xfrm>
                <a:off x="8905875" y="6645276"/>
                <a:ext cx="23813" cy="52388"/>
              </a:xfrm>
              <a:custGeom>
                <a:avLst/>
                <a:gdLst>
                  <a:gd name="T0" fmla="*/ 0 w 6"/>
                  <a:gd name="T1" fmla="*/ 1 h 13"/>
                  <a:gd name="T2" fmla="*/ 3 w 6"/>
                  <a:gd name="T3" fmla="*/ 0 h 13"/>
                  <a:gd name="T4" fmla="*/ 6 w 6"/>
                  <a:gd name="T5" fmla="*/ 10 h 13"/>
                  <a:gd name="T6" fmla="*/ 6 w 6"/>
                  <a:gd name="T7" fmla="*/ 10 h 13"/>
                  <a:gd name="T8" fmla="*/ 4 w 6"/>
                  <a:gd name="T9" fmla="*/ 13 h 13"/>
                  <a:gd name="T10" fmla="*/ 0 w 6"/>
                  <a:gd name="T11" fmla="*/ 1 h 13"/>
                </a:gdLst>
                <a:ahLst/>
                <a:cxnLst>
                  <a:cxn ang="0">
                    <a:pos x="T0" y="T1"/>
                  </a:cxn>
                  <a:cxn ang="0">
                    <a:pos x="T2" y="T3"/>
                  </a:cxn>
                  <a:cxn ang="0">
                    <a:pos x="T4" y="T5"/>
                  </a:cxn>
                  <a:cxn ang="0">
                    <a:pos x="T6" y="T7"/>
                  </a:cxn>
                  <a:cxn ang="0">
                    <a:pos x="T8" y="T9"/>
                  </a:cxn>
                  <a:cxn ang="0">
                    <a:pos x="T10" y="T11"/>
                  </a:cxn>
                </a:cxnLst>
                <a:rect l="0" t="0" r="r" b="b"/>
                <a:pathLst>
                  <a:path w="6" h="13">
                    <a:moveTo>
                      <a:pt x="0" y="1"/>
                    </a:moveTo>
                    <a:cubicBezTo>
                      <a:pt x="3" y="0"/>
                      <a:pt x="3" y="0"/>
                      <a:pt x="3" y="0"/>
                    </a:cubicBezTo>
                    <a:cubicBezTo>
                      <a:pt x="3" y="5"/>
                      <a:pt x="4" y="8"/>
                      <a:pt x="6" y="10"/>
                    </a:cubicBezTo>
                    <a:cubicBezTo>
                      <a:pt x="6" y="10"/>
                      <a:pt x="6" y="10"/>
                      <a:pt x="6" y="10"/>
                    </a:cubicBezTo>
                    <a:cubicBezTo>
                      <a:pt x="4" y="13"/>
                      <a:pt x="4" y="13"/>
                      <a:pt x="4" y="13"/>
                    </a:cubicBezTo>
                    <a:cubicBezTo>
                      <a:pt x="1" y="10"/>
                      <a:pt x="0" y="5"/>
                      <a:pt x="0" y="1"/>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1" name="Freeform 471"/>
              <p:cNvSpPr>
                <a:spLocks/>
              </p:cNvSpPr>
              <p:nvPr/>
            </p:nvSpPr>
            <p:spPr bwMode="auto">
              <a:xfrm>
                <a:off x="8905875" y="6581776"/>
                <a:ext cx="28575" cy="44450"/>
              </a:xfrm>
              <a:custGeom>
                <a:avLst/>
                <a:gdLst>
                  <a:gd name="T0" fmla="*/ 0 w 7"/>
                  <a:gd name="T1" fmla="*/ 10 h 11"/>
                  <a:gd name="T2" fmla="*/ 4 w 7"/>
                  <a:gd name="T3" fmla="*/ 0 h 11"/>
                  <a:gd name="T4" fmla="*/ 7 w 7"/>
                  <a:gd name="T5" fmla="*/ 2 h 11"/>
                  <a:gd name="T6" fmla="*/ 3 w 7"/>
                  <a:gd name="T7" fmla="*/ 11 h 11"/>
                  <a:gd name="T8" fmla="*/ 0 w 7"/>
                  <a:gd name="T9" fmla="*/ 10 h 11"/>
                </a:gdLst>
                <a:ahLst/>
                <a:cxnLst>
                  <a:cxn ang="0">
                    <a:pos x="T0" y="T1"/>
                  </a:cxn>
                  <a:cxn ang="0">
                    <a:pos x="T2" y="T3"/>
                  </a:cxn>
                  <a:cxn ang="0">
                    <a:pos x="T4" y="T5"/>
                  </a:cxn>
                  <a:cxn ang="0">
                    <a:pos x="T6" y="T7"/>
                  </a:cxn>
                  <a:cxn ang="0">
                    <a:pos x="T8" y="T9"/>
                  </a:cxn>
                </a:cxnLst>
                <a:rect l="0" t="0" r="r" b="b"/>
                <a:pathLst>
                  <a:path w="7" h="11">
                    <a:moveTo>
                      <a:pt x="0" y="10"/>
                    </a:moveTo>
                    <a:cubicBezTo>
                      <a:pt x="1" y="7"/>
                      <a:pt x="3" y="3"/>
                      <a:pt x="4" y="0"/>
                    </a:cubicBezTo>
                    <a:cubicBezTo>
                      <a:pt x="7" y="2"/>
                      <a:pt x="7" y="2"/>
                      <a:pt x="7" y="2"/>
                    </a:cubicBezTo>
                    <a:cubicBezTo>
                      <a:pt x="6" y="5"/>
                      <a:pt x="4" y="8"/>
                      <a:pt x="3" y="11"/>
                    </a:cubicBezTo>
                    <a:lnTo>
                      <a:pt x="0" y="10"/>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2" name="Freeform 472"/>
              <p:cNvSpPr>
                <a:spLocks/>
              </p:cNvSpPr>
              <p:nvPr/>
            </p:nvSpPr>
            <p:spPr bwMode="auto">
              <a:xfrm>
                <a:off x="8937625" y="6529388"/>
                <a:ext cx="44450" cy="36513"/>
              </a:xfrm>
              <a:custGeom>
                <a:avLst/>
                <a:gdLst>
                  <a:gd name="T0" fmla="*/ 0 w 11"/>
                  <a:gd name="T1" fmla="*/ 7 h 9"/>
                  <a:gd name="T2" fmla="*/ 10 w 11"/>
                  <a:gd name="T3" fmla="*/ 0 h 9"/>
                  <a:gd name="T4" fmla="*/ 11 w 11"/>
                  <a:gd name="T5" fmla="*/ 4 h 9"/>
                  <a:gd name="T6" fmla="*/ 2 w 11"/>
                  <a:gd name="T7" fmla="*/ 9 h 9"/>
                  <a:gd name="T8" fmla="*/ 0 w 11"/>
                  <a:gd name="T9" fmla="*/ 7 h 9"/>
                </a:gdLst>
                <a:ahLst/>
                <a:cxnLst>
                  <a:cxn ang="0">
                    <a:pos x="T0" y="T1"/>
                  </a:cxn>
                  <a:cxn ang="0">
                    <a:pos x="T2" y="T3"/>
                  </a:cxn>
                  <a:cxn ang="0">
                    <a:pos x="T4" y="T5"/>
                  </a:cxn>
                  <a:cxn ang="0">
                    <a:pos x="T6" y="T7"/>
                  </a:cxn>
                  <a:cxn ang="0">
                    <a:pos x="T8" y="T9"/>
                  </a:cxn>
                </a:cxnLst>
                <a:rect l="0" t="0" r="r" b="b"/>
                <a:pathLst>
                  <a:path w="11" h="9">
                    <a:moveTo>
                      <a:pt x="0" y="7"/>
                    </a:moveTo>
                    <a:cubicBezTo>
                      <a:pt x="2" y="3"/>
                      <a:pt x="6" y="1"/>
                      <a:pt x="10" y="0"/>
                    </a:cubicBezTo>
                    <a:cubicBezTo>
                      <a:pt x="11" y="4"/>
                      <a:pt x="11" y="4"/>
                      <a:pt x="11" y="4"/>
                    </a:cubicBezTo>
                    <a:cubicBezTo>
                      <a:pt x="7" y="4"/>
                      <a:pt x="4" y="6"/>
                      <a:pt x="2" y="9"/>
                    </a:cubicBezTo>
                    <a:lnTo>
                      <a:pt x="0" y="7"/>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3" name="Freeform 473"/>
              <p:cNvSpPr>
                <a:spLocks/>
              </p:cNvSpPr>
              <p:nvPr/>
            </p:nvSpPr>
            <p:spPr bwMode="auto">
              <a:xfrm>
                <a:off x="9005888" y="6526213"/>
                <a:ext cx="47625" cy="19050"/>
              </a:xfrm>
              <a:custGeom>
                <a:avLst/>
                <a:gdLst>
                  <a:gd name="T0" fmla="*/ 3 w 12"/>
                  <a:gd name="T1" fmla="*/ 3 h 5"/>
                  <a:gd name="T2" fmla="*/ 0 w 12"/>
                  <a:gd name="T3" fmla="*/ 4 h 5"/>
                  <a:gd name="T4" fmla="*/ 0 w 12"/>
                  <a:gd name="T5" fmla="*/ 0 h 5"/>
                  <a:gd name="T6" fmla="*/ 3 w 12"/>
                  <a:gd name="T7" fmla="*/ 0 h 5"/>
                  <a:gd name="T8" fmla="*/ 12 w 12"/>
                  <a:gd name="T9" fmla="*/ 2 h 5"/>
                  <a:gd name="T10" fmla="*/ 10 w 12"/>
                  <a:gd name="T11" fmla="*/ 5 h 5"/>
                  <a:gd name="T12" fmla="*/ 3 w 1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3" y="3"/>
                    </a:moveTo>
                    <a:cubicBezTo>
                      <a:pt x="2" y="3"/>
                      <a:pt x="1" y="3"/>
                      <a:pt x="0" y="4"/>
                    </a:cubicBezTo>
                    <a:cubicBezTo>
                      <a:pt x="0" y="0"/>
                      <a:pt x="0" y="0"/>
                      <a:pt x="0" y="0"/>
                    </a:cubicBezTo>
                    <a:cubicBezTo>
                      <a:pt x="1" y="0"/>
                      <a:pt x="2" y="0"/>
                      <a:pt x="3" y="0"/>
                    </a:cubicBezTo>
                    <a:cubicBezTo>
                      <a:pt x="6" y="0"/>
                      <a:pt x="9" y="0"/>
                      <a:pt x="12" y="2"/>
                    </a:cubicBezTo>
                    <a:cubicBezTo>
                      <a:pt x="10" y="5"/>
                      <a:pt x="10" y="5"/>
                      <a:pt x="10" y="5"/>
                    </a:cubicBezTo>
                    <a:cubicBezTo>
                      <a:pt x="8" y="4"/>
                      <a:pt x="6" y="3"/>
                      <a:pt x="3" y="3"/>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54" name="Freeform 474"/>
              <p:cNvSpPr>
                <a:spLocks/>
              </p:cNvSpPr>
              <p:nvPr/>
            </p:nvSpPr>
            <p:spPr bwMode="auto">
              <a:xfrm>
                <a:off x="9066213" y="6545263"/>
                <a:ext cx="55563" cy="41275"/>
              </a:xfrm>
              <a:custGeom>
                <a:avLst/>
                <a:gdLst>
                  <a:gd name="T0" fmla="*/ 0 w 14"/>
                  <a:gd name="T1" fmla="*/ 3 h 10"/>
                  <a:gd name="T2" fmla="*/ 0 w 14"/>
                  <a:gd name="T3" fmla="*/ 3 h 10"/>
                  <a:gd name="T4" fmla="*/ 2 w 14"/>
                  <a:gd name="T5" fmla="*/ 0 h 10"/>
                  <a:gd name="T6" fmla="*/ 14 w 14"/>
                  <a:gd name="T7" fmla="*/ 7 h 10"/>
                  <a:gd name="T8" fmla="*/ 12 w 14"/>
                  <a:gd name="T9" fmla="*/ 10 h 10"/>
                  <a:gd name="T10" fmla="*/ 0 w 14"/>
                  <a:gd name="T11" fmla="*/ 3 h 10"/>
                </a:gdLst>
                <a:ahLst/>
                <a:cxnLst>
                  <a:cxn ang="0">
                    <a:pos x="T0" y="T1"/>
                  </a:cxn>
                  <a:cxn ang="0">
                    <a:pos x="T2" y="T3"/>
                  </a:cxn>
                  <a:cxn ang="0">
                    <a:pos x="T4" y="T5"/>
                  </a:cxn>
                  <a:cxn ang="0">
                    <a:pos x="T6" y="T7"/>
                  </a:cxn>
                  <a:cxn ang="0">
                    <a:pos x="T8" y="T9"/>
                  </a:cxn>
                  <a:cxn ang="0">
                    <a:pos x="T10" y="T11"/>
                  </a:cxn>
                </a:cxnLst>
                <a:rect l="0" t="0" r="r" b="b"/>
                <a:pathLst>
                  <a:path w="14" h="10">
                    <a:moveTo>
                      <a:pt x="0" y="3"/>
                    </a:moveTo>
                    <a:cubicBezTo>
                      <a:pt x="0" y="3"/>
                      <a:pt x="0" y="3"/>
                      <a:pt x="0" y="3"/>
                    </a:cubicBezTo>
                    <a:cubicBezTo>
                      <a:pt x="2" y="0"/>
                      <a:pt x="2" y="0"/>
                      <a:pt x="2" y="0"/>
                    </a:cubicBezTo>
                    <a:cubicBezTo>
                      <a:pt x="6" y="3"/>
                      <a:pt x="10" y="5"/>
                      <a:pt x="14" y="7"/>
                    </a:cubicBezTo>
                    <a:cubicBezTo>
                      <a:pt x="12" y="10"/>
                      <a:pt x="12" y="10"/>
                      <a:pt x="12" y="10"/>
                    </a:cubicBezTo>
                    <a:cubicBezTo>
                      <a:pt x="8" y="8"/>
                      <a:pt x="4" y="6"/>
                      <a:pt x="0" y="3"/>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5" name="Freeform 476"/>
              <p:cNvSpPr>
                <a:spLocks/>
              </p:cNvSpPr>
              <p:nvPr/>
            </p:nvSpPr>
            <p:spPr bwMode="auto">
              <a:xfrm>
                <a:off x="9145588" y="6589713"/>
                <a:ext cx="36513" cy="47625"/>
              </a:xfrm>
              <a:custGeom>
                <a:avLst/>
                <a:gdLst>
                  <a:gd name="T0" fmla="*/ 0 w 9"/>
                  <a:gd name="T1" fmla="*/ 1 h 12"/>
                  <a:gd name="T2" fmla="*/ 0 w 9"/>
                  <a:gd name="T3" fmla="*/ 1 h 12"/>
                  <a:gd name="T4" fmla="*/ 3 w 9"/>
                  <a:gd name="T5" fmla="*/ 0 h 12"/>
                  <a:gd name="T6" fmla="*/ 9 w 9"/>
                  <a:gd name="T7" fmla="*/ 9 h 12"/>
                  <a:gd name="T8" fmla="*/ 7 w 9"/>
                  <a:gd name="T9" fmla="*/ 12 h 12"/>
                  <a:gd name="T10" fmla="*/ 0 w 9"/>
                  <a:gd name="T11" fmla="*/ 1 h 12"/>
                </a:gdLst>
                <a:ahLst/>
                <a:cxnLst>
                  <a:cxn ang="0">
                    <a:pos x="T0" y="T1"/>
                  </a:cxn>
                  <a:cxn ang="0">
                    <a:pos x="T2" y="T3"/>
                  </a:cxn>
                  <a:cxn ang="0">
                    <a:pos x="T4" y="T5"/>
                  </a:cxn>
                  <a:cxn ang="0">
                    <a:pos x="T6" y="T7"/>
                  </a:cxn>
                  <a:cxn ang="0">
                    <a:pos x="T8" y="T9"/>
                  </a:cxn>
                  <a:cxn ang="0">
                    <a:pos x="T10" y="T11"/>
                  </a:cxn>
                </a:cxnLst>
                <a:rect l="0" t="0" r="r" b="b"/>
                <a:pathLst>
                  <a:path w="9" h="12">
                    <a:moveTo>
                      <a:pt x="0" y="1"/>
                    </a:moveTo>
                    <a:cubicBezTo>
                      <a:pt x="0" y="1"/>
                      <a:pt x="0" y="1"/>
                      <a:pt x="0" y="1"/>
                    </a:cubicBezTo>
                    <a:cubicBezTo>
                      <a:pt x="3" y="0"/>
                      <a:pt x="3" y="0"/>
                      <a:pt x="3" y="0"/>
                    </a:cubicBezTo>
                    <a:cubicBezTo>
                      <a:pt x="5" y="3"/>
                      <a:pt x="7" y="6"/>
                      <a:pt x="9" y="9"/>
                    </a:cubicBezTo>
                    <a:cubicBezTo>
                      <a:pt x="7" y="12"/>
                      <a:pt x="7" y="12"/>
                      <a:pt x="7" y="12"/>
                    </a:cubicBezTo>
                    <a:cubicBezTo>
                      <a:pt x="4" y="9"/>
                      <a:pt x="2" y="5"/>
                      <a:pt x="0" y="1"/>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6" name="Freeform 477"/>
              <p:cNvSpPr>
                <a:spLocks noEditPoints="1"/>
              </p:cNvSpPr>
              <p:nvPr/>
            </p:nvSpPr>
            <p:spPr bwMode="auto">
              <a:xfrm>
                <a:off x="9205913" y="6678613"/>
                <a:ext cx="47625" cy="34925"/>
              </a:xfrm>
              <a:custGeom>
                <a:avLst/>
                <a:gdLst>
                  <a:gd name="T0" fmla="*/ 0 w 12"/>
                  <a:gd name="T1" fmla="*/ 3 h 9"/>
                  <a:gd name="T2" fmla="*/ 2 w 12"/>
                  <a:gd name="T3" fmla="*/ 0 h 9"/>
                  <a:gd name="T4" fmla="*/ 12 w 12"/>
                  <a:gd name="T5" fmla="*/ 6 h 9"/>
                  <a:gd name="T6" fmla="*/ 11 w 12"/>
                  <a:gd name="T7" fmla="*/ 9 h 9"/>
                  <a:gd name="T8" fmla="*/ 0 w 12"/>
                  <a:gd name="T9" fmla="*/ 3 h 9"/>
                  <a:gd name="T10" fmla="*/ 0 w 12"/>
                  <a:gd name="T11" fmla="*/ 3 h 9"/>
                  <a:gd name="T12" fmla="*/ 0 w 1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12" h="9">
                    <a:moveTo>
                      <a:pt x="0" y="3"/>
                    </a:moveTo>
                    <a:cubicBezTo>
                      <a:pt x="2" y="0"/>
                      <a:pt x="2" y="0"/>
                      <a:pt x="2" y="0"/>
                    </a:cubicBezTo>
                    <a:cubicBezTo>
                      <a:pt x="5" y="3"/>
                      <a:pt x="8" y="5"/>
                      <a:pt x="12" y="6"/>
                    </a:cubicBezTo>
                    <a:cubicBezTo>
                      <a:pt x="11" y="9"/>
                      <a:pt x="11" y="9"/>
                      <a:pt x="11" y="9"/>
                    </a:cubicBezTo>
                    <a:cubicBezTo>
                      <a:pt x="7" y="8"/>
                      <a:pt x="3" y="6"/>
                      <a:pt x="0" y="3"/>
                    </a:cubicBezTo>
                    <a:close/>
                    <a:moveTo>
                      <a:pt x="0" y="3"/>
                    </a:moveTo>
                    <a:cubicBezTo>
                      <a:pt x="0" y="3"/>
                      <a:pt x="0" y="3"/>
                      <a:pt x="0" y="3"/>
                    </a:cubicBezTo>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7" name="Freeform 478"/>
              <p:cNvSpPr>
                <a:spLocks noEditPoints="1"/>
              </p:cNvSpPr>
              <p:nvPr/>
            </p:nvSpPr>
            <p:spPr bwMode="auto">
              <a:xfrm>
                <a:off x="9285288" y="6705601"/>
                <a:ext cx="60325" cy="28575"/>
              </a:xfrm>
              <a:custGeom>
                <a:avLst/>
                <a:gdLst>
                  <a:gd name="T0" fmla="*/ 0 w 15"/>
                  <a:gd name="T1" fmla="*/ 3 h 7"/>
                  <a:gd name="T2" fmla="*/ 2 w 15"/>
                  <a:gd name="T3" fmla="*/ 0 h 7"/>
                  <a:gd name="T4" fmla="*/ 15 w 15"/>
                  <a:gd name="T5" fmla="*/ 4 h 7"/>
                  <a:gd name="T6" fmla="*/ 15 w 15"/>
                  <a:gd name="T7" fmla="*/ 7 h 7"/>
                  <a:gd name="T8" fmla="*/ 0 w 15"/>
                  <a:gd name="T9" fmla="*/ 3 h 7"/>
                  <a:gd name="T10" fmla="*/ 0 w 15"/>
                  <a:gd name="T11" fmla="*/ 3 h 7"/>
                  <a:gd name="T12" fmla="*/ 0 w 15"/>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5" h="7">
                    <a:moveTo>
                      <a:pt x="0" y="3"/>
                    </a:moveTo>
                    <a:cubicBezTo>
                      <a:pt x="2" y="0"/>
                      <a:pt x="2" y="0"/>
                      <a:pt x="2" y="0"/>
                    </a:cubicBezTo>
                    <a:cubicBezTo>
                      <a:pt x="6" y="2"/>
                      <a:pt x="11" y="4"/>
                      <a:pt x="15" y="4"/>
                    </a:cubicBezTo>
                    <a:cubicBezTo>
                      <a:pt x="15" y="7"/>
                      <a:pt x="15" y="7"/>
                      <a:pt x="15" y="7"/>
                    </a:cubicBezTo>
                    <a:cubicBezTo>
                      <a:pt x="10" y="7"/>
                      <a:pt x="5" y="5"/>
                      <a:pt x="0" y="3"/>
                    </a:cubicBezTo>
                    <a:close/>
                    <a:moveTo>
                      <a:pt x="0" y="3"/>
                    </a:moveTo>
                    <a:cubicBezTo>
                      <a:pt x="0" y="3"/>
                      <a:pt x="0" y="3"/>
                      <a:pt x="0" y="3"/>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8" name="Freeform 479"/>
              <p:cNvSpPr>
                <a:spLocks/>
              </p:cNvSpPr>
              <p:nvPr/>
            </p:nvSpPr>
            <p:spPr bwMode="auto">
              <a:xfrm>
                <a:off x="9364663" y="6726238"/>
                <a:ext cx="68263" cy="15875"/>
              </a:xfrm>
              <a:custGeom>
                <a:avLst/>
                <a:gdLst>
                  <a:gd name="T0" fmla="*/ 2 w 17"/>
                  <a:gd name="T1" fmla="*/ 4 h 4"/>
                  <a:gd name="T2" fmla="*/ 0 w 17"/>
                  <a:gd name="T3" fmla="*/ 4 h 4"/>
                  <a:gd name="T4" fmla="*/ 0 w 17"/>
                  <a:gd name="T5" fmla="*/ 0 h 4"/>
                  <a:gd name="T6" fmla="*/ 2 w 17"/>
                  <a:gd name="T7" fmla="*/ 0 h 4"/>
                  <a:gd name="T8" fmla="*/ 15 w 17"/>
                  <a:gd name="T9" fmla="*/ 1 h 4"/>
                  <a:gd name="T10" fmla="*/ 17 w 17"/>
                  <a:gd name="T11" fmla="*/ 0 h 4"/>
                  <a:gd name="T12" fmla="*/ 17 w 17"/>
                  <a:gd name="T13" fmla="*/ 4 h 4"/>
                  <a:gd name="T14" fmla="*/ 15 w 17"/>
                  <a:gd name="T15" fmla="*/ 4 h 4"/>
                  <a:gd name="T16" fmla="*/ 2 w 17"/>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
                    <a:moveTo>
                      <a:pt x="2" y="4"/>
                    </a:moveTo>
                    <a:cubicBezTo>
                      <a:pt x="2" y="4"/>
                      <a:pt x="1" y="4"/>
                      <a:pt x="0" y="4"/>
                    </a:cubicBezTo>
                    <a:cubicBezTo>
                      <a:pt x="0" y="0"/>
                      <a:pt x="0" y="0"/>
                      <a:pt x="0" y="0"/>
                    </a:cubicBezTo>
                    <a:cubicBezTo>
                      <a:pt x="1" y="0"/>
                      <a:pt x="1" y="0"/>
                      <a:pt x="2" y="0"/>
                    </a:cubicBezTo>
                    <a:cubicBezTo>
                      <a:pt x="7" y="0"/>
                      <a:pt x="11" y="1"/>
                      <a:pt x="15" y="1"/>
                    </a:cubicBezTo>
                    <a:cubicBezTo>
                      <a:pt x="16" y="1"/>
                      <a:pt x="16" y="1"/>
                      <a:pt x="17" y="0"/>
                    </a:cubicBezTo>
                    <a:cubicBezTo>
                      <a:pt x="17" y="4"/>
                      <a:pt x="17" y="4"/>
                      <a:pt x="17" y="4"/>
                    </a:cubicBezTo>
                    <a:cubicBezTo>
                      <a:pt x="16" y="4"/>
                      <a:pt x="16" y="4"/>
                      <a:pt x="15" y="4"/>
                    </a:cubicBezTo>
                    <a:cubicBezTo>
                      <a:pt x="10" y="4"/>
                      <a:pt x="6" y="4"/>
                      <a:pt x="2" y="4"/>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9" name="Freeform 480"/>
              <p:cNvSpPr>
                <a:spLocks noEditPoints="1"/>
              </p:cNvSpPr>
              <p:nvPr/>
            </p:nvSpPr>
            <p:spPr bwMode="auto">
              <a:xfrm>
                <a:off x="9612313" y="6429376"/>
                <a:ext cx="111125" cy="131763"/>
              </a:xfrm>
              <a:custGeom>
                <a:avLst/>
                <a:gdLst>
                  <a:gd name="T0" fmla="*/ 5 w 28"/>
                  <a:gd name="T1" fmla="*/ 26 h 33"/>
                  <a:gd name="T2" fmla="*/ 4 w 28"/>
                  <a:gd name="T3" fmla="*/ 23 h 33"/>
                  <a:gd name="T4" fmla="*/ 5 w 28"/>
                  <a:gd name="T5" fmla="*/ 20 h 33"/>
                  <a:gd name="T6" fmla="*/ 3 w 28"/>
                  <a:gd name="T7" fmla="*/ 21 h 33"/>
                  <a:gd name="T8" fmla="*/ 1 w 28"/>
                  <a:gd name="T9" fmla="*/ 13 h 33"/>
                  <a:gd name="T10" fmla="*/ 5 w 28"/>
                  <a:gd name="T11" fmla="*/ 4 h 33"/>
                  <a:gd name="T12" fmla="*/ 15 w 28"/>
                  <a:gd name="T13" fmla="*/ 0 h 33"/>
                  <a:gd name="T14" fmla="*/ 23 w 28"/>
                  <a:gd name="T15" fmla="*/ 3 h 33"/>
                  <a:gd name="T16" fmla="*/ 28 w 28"/>
                  <a:gd name="T17" fmla="*/ 11 h 33"/>
                  <a:gd name="T18" fmla="*/ 26 w 28"/>
                  <a:gd name="T19" fmla="*/ 21 h 33"/>
                  <a:gd name="T20" fmla="*/ 13 w 28"/>
                  <a:gd name="T21" fmla="*/ 33 h 33"/>
                  <a:gd name="T22" fmla="*/ 12 w 28"/>
                  <a:gd name="T23" fmla="*/ 33 h 33"/>
                  <a:gd name="T24" fmla="*/ 5 w 28"/>
                  <a:gd name="T25" fmla="*/ 26 h 33"/>
                  <a:gd name="T26" fmla="*/ 10 w 28"/>
                  <a:gd name="T27" fmla="*/ 18 h 33"/>
                  <a:gd name="T28" fmla="*/ 8 w 28"/>
                  <a:gd name="T29" fmla="*/ 23 h 33"/>
                  <a:gd name="T30" fmla="*/ 8 w 28"/>
                  <a:gd name="T31" fmla="*/ 25 h 33"/>
                  <a:gd name="T32" fmla="*/ 12 w 28"/>
                  <a:gd name="T33" fmla="*/ 29 h 33"/>
                  <a:gd name="T34" fmla="*/ 23 w 28"/>
                  <a:gd name="T35" fmla="*/ 19 h 33"/>
                  <a:gd name="T36" fmla="*/ 25 w 28"/>
                  <a:gd name="T37" fmla="*/ 12 h 33"/>
                  <a:gd name="T38" fmla="*/ 22 w 28"/>
                  <a:gd name="T39" fmla="*/ 6 h 33"/>
                  <a:gd name="T40" fmla="*/ 15 w 28"/>
                  <a:gd name="T41" fmla="*/ 4 h 33"/>
                  <a:gd name="T42" fmla="*/ 7 w 28"/>
                  <a:gd name="T43" fmla="*/ 7 h 33"/>
                  <a:gd name="T44" fmla="*/ 4 w 28"/>
                  <a:gd name="T45" fmla="*/ 13 h 33"/>
                  <a:gd name="T46" fmla="*/ 5 w 28"/>
                  <a:gd name="T47" fmla="*/ 18 h 33"/>
                  <a:gd name="T48" fmla="*/ 14 w 28"/>
                  <a:gd name="T49" fmla="*/ 12 h 33"/>
                  <a:gd name="T50" fmla="*/ 18 w 28"/>
                  <a:gd name="T51" fmla="*/ 13 h 33"/>
                  <a:gd name="T52" fmla="*/ 19 w 28"/>
                  <a:gd name="T53" fmla="*/ 19 h 33"/>
                  <a:gd name="T54" fmla="*/ 19 w 28"/>
                  <a:gd name="T55" fmla="*/ 20 h 33"/>
                  <a:gd name="T56" fmla="*/ 16 w 28"/>
                  <a:gd name="T57" fmla="*/ 20 h 33"/>
                  <a:gd name="T58" fmla="*/ 16 w 28"/>
                  <a:gd name="T59" fmla="*/ 19 h 33"/>
                  <a:gd name="T60" fmla="*/ 15 w 28"/>
                  <a:gd name="T61" fmla="*/ 16 h 33"/>
                  <a:gd name="T62" fmla="*/ 14 w 28"/>
                  <a:gd name="T63" fmla="*/ 15 h 33"/>
                  <a:gd name="T64" fmla="*/ 14 w 28"/>
                  <a:gd name="T65" fmla="*/ 15 h 33"/>
                  <a:gd name="T66" fmla="*/ 10 w 28"/>
                  <a:gd name="T6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33">
                    <a:moveTo>
                      <a:pt x="5" y="26"/>
                    </a:moveTo>
                    <a:cubicBezTo>
                      <a:pt x="4" y="25"/>
                      <a:pt x="4" y="24"/>
                      <a:pt x="4" y="23"/>
                    </a:cubicBezTo>
                    <a:cubicBezTo>
                      <a:pt x="4" y="22"/>
                      <a:pt x="4" y="21"/>
                      <a:pt x="5" y="20"/>
                    </a:cubicBezTo>
                    <a:cubicBezTo>
                      <a:pt x="3" y="21"/>
                      <a:pt x="3" y="21"/>
                      <a:pt x="3" y="21"/>
                    </a:cubicBezTo>
                    <a:cubicBezTo>
                      <a:pt x="2" y="18"/>
                      <a:pt x="1" y="16"/>
                      <a:pt x="1" y="13"/>
                    </a:cubicBezTo>
                    <a:cubicBezTo>
                      <a:pt x="0" y="9"/>
                      <a:pt x="2" y="6"/>
                      <a:pt x="5" y="4"/>
                    </a:cubicBezTo>
                    <a:cubicBezTo>
                      <a:pt x="8" y="1"/>
                      <a:pt x="11" y="0"/>
                      <a:pt x="15" y="0"/>
                    </a:cubicBezTo>
                    <a:cubicBezTo>
                      <a:pt x="18" y="0"/>
                      <a:pt x="21" y="1"/>
                      <a:pt x="23" y="3"/>
                    </a:cubicBezTo>
                    <a:cubicBezTo>
                      <a:pt x="26" y="4"/>
                      <a:pt x="28" y="7"/>
                      <a:pt x="28" y="11"/>
                    </a:cubicBezTo>
                    <a:cubicBezTo>
                      <a:pt x="28" y="14"/>
                      <a:pt x="28" y="17"/>
                      <a:pt x="26" y="21"/>
                    </a:cubicBezTo>
                    <a:cubicBezTo>
                      <a:pt x="24" y="26"/>
                      <a:pt x="18" y="32"/>
                      <a:pt x="13" y="33"/>
                    </a:cubicBezTo>
                    <a:cubicBezTo>
                      <a:pt x="12" y="33"/>
                      <a:pt x="12" y="33"/>
                      <a:pt x="12" y="33"/>
                    </a:cubicBezTo>
                    <a:cubicBezTo>
                      <a:pt x="9" y="33"/>
                      <a:pt x="6" y="30"/>
                      <a:pt x="5" y="26"/>
                    </a:cubicBezTo>
                    <a:close/>
                    <a:moveTo>
                      <a:pt x="10" y="18"/>
                    </a:moveTo>
                    <a:cubicBezTo>
                      <a:pt x="8" y="19"/>
                      <a:pt x="7" y="21"/>
                      <a:pt x="8" y="23"/>
                    </a:cubicBezTo>
                    <a:cubicBezTo>
                      <a:pt x="8" y="24"/>
                      <a:pt x="8" y="24"/>
                      <a:pt x="8" y="25"/>
                    </a:cubicBezTo>
                    <a:cubicBezTo>
                      <a:pt x="9" y="28"/>
                      <a:pt x="11" y="29"/>
                      <a:pt x="12" y="29"/>
                    </a:cubicBezTo>
                    <a:cubicBezTo>
                      <a:pt x="16" y="29"/>
                      <a:pt x="21" y="24"/>
                      <a:pt x="23" y="19"/>
                    </a:cubicBezTo>
                    <a:cubicBezTo>
                      <a:pt x="24" y="16"/>
                      <a:pt x="25" y="14"/>
                      <a:pt x="25" y="12"/>
                    </a:cubicBezTo>
                    <a:cubicBezTo>
                      <a:pt x="25" y="9"/>
                      <a:pt x="23" y="7"/>
                      <a:pt x="22" y="6"/>
                    </a:cubicBezTo>
                    <a:cubicBezTo>
                      <a:pt x="20" y="4"/>
                      <a:pt x="17" y="4"/>
                      <a:pt x="15" y="4"/>
                    </a:cubicBezTo>
                    <a:cubicBezTo>
                      <a:pt x="12" y="4"/>
                      <a:pt x="9" y="5"/>
                      <a:pt x="7" y="7"/>
                    </a:cubicBezTo>
                    <a:cubicBezTo>
                      <a:pt x="5" y="8"/>
                      <a:pt x="4" y="10"/>
                      <a:pt x="4" y="13"/>
                    </a:cubicBezTo>
                    <a:cubicBezTo>
                      <a:pt x="4" y="14"/>
                      <a:pt x="4" y="16"/>
                      <a:pt x="5" y="18"/>
                    </a:cubicBezTo>
                    <a:cubicBezTo>
                      <a:pt x="7" y="14"/>
                      <a:pt x="10" y="12"/>
                      <a:pt x="14" y="12"/>
                    </a:cubicBezTo>
                    <a:cubicBezTo>
                      <a:pt x="15" y="12"/>
                      <a:pt x="16" y="12"/>
                      <a:pt x="18" y="13"/>
                    </a:cubicBezTo>
                    <a:cubicBezTo>
                      <a:pt x="19" y="15"/>
                      <a:pt x="19" y="16"/>
                      <a:pt x="19" y="19"/>
                    </a:cubicBezTo>
                    <a:cubicBezTo>
                      <a:pt x="19" y="19"/>
                      <a:pt x="19" y="20"/>
                      <a:pt x="19" y="20"/>
                    </a:cubicBezTo>
                    <a:cubicBezTo>
                      <a:pt x="16" y="20"/>
                      <a:pt x="16" y="20"/>
                      <a:pt x="16" y="20"/>
                    </a:cubicBezTo>
                    <a:cubicBezTo>
                      <a:pt x="16" y="20"/>
                      <a:pt x="16" y="19"/>
                      <a:pt x="16" y="19"/>
                    </a:cubicBezTo>
                    <a:cubicBezTo>
                      <a:pt x="16" y="17"/>
                      <a:pt x="16" y="16"/>
                      <a:pt x="15" y="16"/>
                    </a:cubicBezTo>
                    <a:cubicBezTo>
                      <a:pt x="15" y="15"/>
                      <a:pt x="14" y="15"/>
                      <a:pt x="14" y="15"/>
                    </a:cubicBezTo>
                    <a:cubicBezTo>
                      <a:pt x="14" y="15"/>
                      <a:pt x="14" y="15"/>
                      <a:pt x="14" y="15"/>
                    </a:cubicBezTo>
                    <a:cubicBezTo>
                      <a:pt x="12" y="15"/>
                      <a:pt x="11" y="16"/>
                      <a:pt x="10" y="18"/>
                    </a:cubicBez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0" name="Freeform 481"/>
              <p:cNvSpPr>
                <a:spLocks/>
              </p:cNvSpPr>
              <p:nvPr/>
            </p:nvSpPr>
            <p:spPr bwMode="auto">
              <a:xfrm>
                <a:off x="7556500" y="6342063"/>
                <a:ext cx="2016125" cy="300038"/>
              </a:xfrm>
              <a:custGeom>
                <a:avLst/>
                <a:gdLst>
                  <a:gd name="T0" fmla="*/ 297 w 505"/>
                  <a:gd name="T1" fmla="*/ 75 h 75"/>
                  <a:gd name="T2" fmla="*/ 296 w 505"/>
                  <a:gd name="T3" fmla="*/ 72 h 75"/>
                  <a:gd name="T4" fmla="*/ 250 w 505"/>
                  <a:gd name="T5" fmla="*/ 20 h 75"/>
                  <a:gd name="T6" fmla="*/ 220 w 505"/>
                  <a:gd name="T7" fmla="*/ 71 h 75"/>
                  <a:gd name="T8" fmla="*/ 216 w 505"/>
                  <a:gd name="T9" fmla="*/ 58 h 75"/>
                  <a:gd name="T10" fmla="*/ 176 w 505"/>
                  <a:gd name="T11" fmla="*/ 11 h 75"/>
                  <a:gd name="T12" fmla="*/ 149 w 505"/>
                  <a:gd name="T13" fmla="*/ 28 h 75"/>
                  <a:gd name="T14" fmla="*/ 146 w 505"/>
                  <a:gd name="T15" fmla="*/ 29 h 75"/>
                  <a:gd name="T16" fmla="*/ 98 w 505"/>
                  <a:gd name="T17" fmla="*/ 4 h 75"/>
                  <a:gd name="T18" fmla="*/ 59 w 505"/>
                  <a:gd name="T19" fmla="*/ 22 h 75"/>
                  <a:gd name="T20" fmla="*/ 57 w 505"/>
                  <a:gd name="T21" fmla="*/ 28 h 75"/>
                  <a:gd name="T22" fmla="*/ 3 w 505"/>
                  <a:gd name="T23" fmla="*/ 34 h 75"/>
                  <a:gd name="T24" fmla="*/ 36 w 505"/>
                  <a:gd name="T25" fmla="*/ 15 h 75"/>
                  <a:gd name="T26" fmla="*/ 61 w 505"/>
                  <a:gd name="T27" fmla="*/ 11 h 75"/>
                  <a:gd name="T28" fmla="*/ 98 w 505"/>
                  <a:gd name="T29" fmla="*/ 0 h 75"/>
                  <a:gd name="T30" fmla="*/ 146 w 505"/>
                  <a:gd name="T31" fmla="*/ 24 h 75"/>
                  <a:gd name="T32" fmla="*/ 175 w 505"/>
                  <a:gd name="T33" fmla="*/ 7 h 75"/>
                  <a:gd name="T34" fmla="*/ 219 w 505"/>
                  <a:gd name="T35" fmla="*/ 56 h 75"/>
                  <a:gd name="T36" fmla="*/ 250 w 505"/>
                  <a:gd name="T37" fmla="*/ 16 h 75"/>
                  <a:gd name="T38" fmla="*/ 297 w 505"/>
                  <a:gd name="T39" fmla="*/ 57 h 75"/>
                  <a:gd name="T40" fmla="*/ 318 w 505"/>
                  <a:gd name="T41" fmla="*/ 18 h 75"/>
                  <a:gd name="T42" fmla="*/ 371 w 505"/>
                  <a:gd name="T43" fmla="*/ 32 h 75"/>
                  <a:gd name="T44" fmla="*/ 388 w 505"/>
                  <a:gd name="T45" fmla="*/ 25 h 75"/>
                  <a:gd name="T46" fmla="*/ 427 w 505"/>
                  <a:gd name="T47" fmla="*/ 45 h 75"/>
                  <a:gd name="T48" fmla="*/ 448 w 505"/>
                  <a:gd name="T49" fmla="*/ 32 h 75"/>
                  <a:gd name="T50" fmla="*/ 505 w 505"/>
                  <a:gd name="T51" fmla="*/ 51 h 75"/>
                  <a:gd name="T52" fmla="*/ 480 w 505"/>
                  <a:gd name="T53" fmla="*/ 42 h 75"/>
                  <a:gd name="T54" fmla="*/ 436 w 505"/>
                  <a:gd name="T55" fmla="*/ 39 h 75"/>
                  <a:gd name="T56" fmla="*/ 430 w 505"/>
                  <a:gd name="T57" fmla="*/ 52 h 75"/>
                  <a:gd name="T58" fmla="*/ 403 w 505"/>
                  <a:gd name="T59" fmla="*/ 30 h 75"/>
                  <a:gd name="T60" fmla="*/ 378 w 505"/>
                  <a:gd name="T61" fmla="*/ 30 h 75"/>
                  <a:gd name="T62" fmla="*/ 373 w 505"/>
                  <a:gd name="T63" fmla="*/ 38 h 75"/>
                  <a:gd name="T64" fmla="*/ 329 w 505"/>
                  <a:gd name="T65" fmla="*/ 20 h 75"/>
                  <a:gd name="T66" fmla="*/ 303 w 505"/>
                  <a:gd name="T67" fmla="*/ 43 h 75"/>
                  <a:gd name="T68" fmla="*/ 300 w 505"/>
                  <a:gd name="T69" fmla="*/ 72 h 75"/>
                  <a:gd name="T70" fmla="*/ 297 w 505"/>
                  <a:gd name="T7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5" h="75">
                    <a:moveTo>
                      <a:pt x="297" y="75"/>
                    </a:moveTo>
                    <a:cubicBezTo>
                      <a:pt x="297" y="75"/>
                      <a:pt x="297" y="75"/>
                      <a:pt x="297" y="75"/>
                    </a:cubicBezTo>
                    <a:cubicBezTo>
                      <a:pt x="297" y="74"/>
                      <a:pt x="297" y="74"/>
                      <a:pt x="297" y="74"/>
                    </a:cubicBezTo>
                    <a:cubicBezTo>
                      <a:pt x="297" y="74"/>
                      <a:pt x="296" y="73"/>
                      <a:pt x="296" y="72"/>
                    </a:cubicBezTo>
                    <a:cubicBezTo>
                      <a:pt x="295" y="50"/>
                      <a:pt x="278" y="26"/>
                      <a:pt x="257" y="21"/>
                    </a:cubicBezTo>
                    <a:cubicBezTo>
                      <a:pt x="254" y="20"/>
                      <a:pt x="252" y="20"/>
                      <a:pt x="250" y="20"/>
                    </a:cubicBezTo>
                    <a:cubicBezTo>
                      <a:pt x="239" y="20"/>
                      <a:pt x="233" y="28"/>
                      <a:pt x="228" y="38"/>
                    </a:cubicBezTo>
                    <a:cubicBezTo>
                      <a:pt x="224" y="49"/>
                      <a:pt x="221" y="61"/>
                      <a:pt x="220" y="71"/>
                    </a:cubicBezTo>
                    <a:cubicBezTo>
                      <a:pt x="216" y="71"/>
                      <a:pt x="216" y="71"/>
                      <a:pt x="216" y="71"/>
                    </a:cubicBezTo>
                    <a:cubicBezTo>
                      <a:pt x="216" y="67"/>
                      <a:pt x="216" y="62"/>
                      <a:pt x="216" y="58"/>
                    </a:cubicBezTo>
                    <a:cubicBezTo>
                      <a:pt x="215" y="42"/>
                      <a:pt x="213" y="26"/>
                      <a:pt x="200" y="17"/>
                    </a:cubicBezTo>
                    <a:cubicBezTo>
                      <a:pt x="195" y="13"/>
                      <a:pt x="185" y="10"/>
                      <a:pt x="176" y="11"/>
                    </a:cubicBezTo>
                    <a:cubicBezTo>
                      <a:pt x="169" y="11"/>
                      <a:pt x="163" y="12"/>
                      <a:pt x="158" y="15"/>
                    </a:cubicBezTo>
                    <a:cubicBezTo>
                      <a:pt x="153" y="18"/>
                      <a:pt x="150" y="22"/>
                      <a:pt x="149" y="28"/>
                    </a:cubicBezTo>
                    <a:cubicBezTo>
                      <a:pt x="148" y="32"/>
                      <a:pt x="148" y="32"/>
                      <a:pt x="148" y="32"/>
                    </a:cubicBezTo>
                    <a:cubicBezTo>
                      <a:pt x="146" y="29"/>
                      <a:pt x="146" y="29"/>
                      <a:pt x="146" y="29"/>
                    </a:cubicBezTo>
                    <a:cubicBezTo>
                      <a:pt x="134" y="13"/>
                      <a:pt x="120" y="5"/>
                      <a:pt x="102" y="4"/>
                    </a:cubicBezTo>
                    <a:cubicBezTo>
                      <a:pt x="101" y="4"/>
                      <a:pt x="100" y="4"/>
                      <a:pt x="98" y="4"/>
                    </a:cubicBezTo>
                    <a:cubicBezTo>
                      <a:pt x="89" y="4"/>
                      <a:pt x="71" y="7"/>
                      <a:pt x="63" y="14"/>
                    </a:cubicBezTo>
                    <a:cubicBezTo>
                      <a:pt x="60" y="16"/>
                      <a:pt x="59" y="19"/>
                      <a:pt x="59" y="22"/>
                    </a:cubicBezTo>
                    <a:cubicBezTo>
                      <a:pt x="59" y="23"/>
                      <a:pt x="59" y="24"/>
                      <a:pt x="60" y="26"/>
                    </a:cubicBezTo>
                    <a:cubicBezTo>
                      <a:pt x="57" y="28"/>
                      <a:pt x="57" y="28"/>
                      <a:pt x="57" y="28"/>
                    </a:cubicBezTo>
                    <a:cubicBezTo>
                      <a:pt x="53" y="21"/>
                      <a:pt x="45" y="18"/>
                      <a:pt x="36" y="18"/>
                    </a:cubicBezTo>
                    <a:cubicBezTo>
                      <a:pt x="23" y="19"/>
                      <a:pt x="9" y="26"/>
                      <a:pt x="3" y="34"/>
                    </a:cubicBezTo>
                    <a:cubicBezTo>
                      <a:pt x="0" y="32"/>
                      <a:pt x="0" y="32"/>
                      <a:pt x="0" y="32"/>
                    </a:cubicBezTo>
                    <a:cubicBezTo>
                      <a:pt x="7" y="23"/>
                      <a:pt x="22" y="16"/>
                      <a:pt x="36" y="15"/>
                    </a:cubicBezTo>
                    <a:cubicBezTo>
                      <a:pt x="43" y="15"/>
                      <a:pt x="50" y="16"/>
                      <a:pt x="56" y="21"/>
                    </a:cubicBezTo>
                    <a:cubicBezTo>
                      <a:pt x="56" y="17"/>
                      <a:pt x="58" y="14"/>
                      <a:pt x="61" y="11"/>
                    </a:cubicBezTo>
                    <a:cubicBezTo>
                      <a:pt x="64" y="9"/>
                      <a:pt x="68" y="7"/>
                      <a:pt x="72" y="5"/>
                    </a:cubicBezTo>
                    <a:cubicBezTo>
                      <a:pt x="81" y="2"/>
                      <a:pt x="92" y="1"/>
                      <a:pt x="98" y="0"/>
                    </a:cubicBezTo>
                    <a:cubicBezTo>
                      <a:pt x="100" y="0"/>
                      <a:pt x="101" y="0"/>
                      <a:pt x="102" y="0"/>
                    </a:cubicBezTo>
                    <a:cubicBezTo>
                      <a:pt x="120" y="1"/>
                      <a:pt x="135" y="9"/>
                      <a:pt x="146" y="24"/>
                    </a:cubicBezTo>
                    <a:cubicBezTo>
                      <a:pt x="148" y="19"/>
                      <a:pt x="152" y="15"/>
                      <a:pt x="156" y="12"/>
                    </a:cubicBezTo>
                    <a:cubicBezTo>
                      <a:pt x="162" y="9"/>
                      <a:pt x="169" y="7"/>
                      <a:pt x="175" y="7"/>
                    </a:cubicBezTo>
                    <a:cubicBezTo>
                      <a:pt x="186" y="7"/>
                      <a:pt x="196" y="9"/>
                      <a:pt x="202" y="14"/>
                    </a:cubicBezTo>
                    <a:cubicBezTo>
                      <a:pt x="216" y="24"/>
                      <a:pt x="218" y="40"/>
                      <a:pt x="219" y="56"/>
                    </a:cubicBezTo>
                    <a:cubicBezTo>
                      <a:pt x="221" y="49"/>
                      <a:pt x="223" y="43"/>
                      <a:pt x="225" y="37"/>
                    </a:cubicBezTo>
                    <a:cubicBezTo>
                      <a:pt x="230" y="26"/>
                      <a:pt x="238" y="17"/>
                      <a:pt x="250" y="16"/>
                    </a:cubicBezTo>
                    <a:cubicBezTo>
                      <a:pt x="252" y="16"/>
                      <a:pt x="255" y="17"/>
                      <a:pt x="258" y="17"/>
                    </a:cubicBezTo>
                    <a:cubicBezTo>
                      <a:pt x="276" y="22"/>
                      <a:pt x="291" y="39"/>
                      <a:pt x="297" y="57"/>
                    </a:cubicBezTo>
                    <a:cubicBezTo>
                      <a:pt x="297" y="52"/>
                      <a:pt x="298" y="47"/>
                      <a:pt x="299" y="42"/>
                    </a:cubicBezTo>
                    <a:cubicBezTo>
                      <a:pt x="302" y="32"/>
                      <a:pt x="308" y="22"/>
                      <a:pt x="318" y="18"/>
                    </a:cubicBezTo>
                    <a:cubicBezTo>
                      <a:pt x="321" y="17"/>
                      <a:pt x="325" y="17"/>
                      <a:pt x="329" y="17"/>
                    </a:cubicBezTo>
                    <a:cubicBezTo>
                      <a:pt x="344" y="16"/>
                      <a:pt x="360" y="22"/>
                      <a:pt x="371" y="32"/>
                    </a:cubicBezTo>
                    <a:cubicBezTo>
                      <a:pt x="373" y="30"/>
                      <a:pt x="375" y="28"/>
                      <a:pt x="377" y="27"/>
                    </a:cubicBezTo>
                    <a:cubicBezTo>
                      <a:pt x="380" y="26"/>
                      <a:pt x="384" y="25"/>
                      <a:pt x="388" y="25"/>
                    </a:cubicBezTo>
                    <a:cubicBezTo>
                      <a:pt x="394" y="25"/>
                      <a:pt x="400" y="25"/>
                      <a:pt x="404" y="26"/>
                    </a:cubicBezTo>
                    <a:cubicBezTo>
                      <a:pt x="415" y="29"/>
                      <a:pt x="421" y="37"/>
                      <a:pt x="427" y="45"/>
                    </a:cubicBezTo>
                    <a:cubicBezTo>
                      <a:pt x="429" y="41"/>
                      <a:pt x="431" y="38"/>
                      <a:pt x="434" y="36"/>
                    </a:cubicBezTo>
                    <a:cubicBezTo>
                      <a:pt x="438" y="33"/>
                      <a:pt x="443" y="32"/>
                      <a:pt x="448" y="32"/>
                    </a:cubicBezTo>
                    <a:cubicBezTo>
                      <a:pt x="458" y="31"/>
                      <a:pt x="471" y="34"/>
                      <a:pt x="481" y="38"/>
                    </a:cubicBezTo>
                    <a:cubicBezTo>
                      <a:pt x="492" y="42"/>
                      <a:pt x="501" y="47"/>
                      <a:pt x="505" y="51"/>
                    </a:cubicBezTo>
                    <a:cubicBezTo>
                      <a:pt x="502" y="53"/>
                      <a:pt x="502" y="53"/>
                      <a:pt x="502" y="53"/>
                    </a:cubicBezTo>
                    <a:cubicBezTo>
                      <a:pt x="499" y="50"/>
                      <a:pt x="491" y="46"/>
                      <a:pt x="480" y="42"/>
                    </a:cubicBezTo>
                    <a:cubicBezTo>
                      <a:pt x="470" y="38"/>
                      <a:pt x="458" y="35"/>
                      <a:pt x="448" y="35"/>
                    </a:cubicBezTo>
                    <a:cubicBezTo>
                      <a:pt x="443" y="36"/>
                      <a:pt x="439" y="37"/>
                      <a:pt x="436" y="39"/>
                    </a:cubicBezTo>
                    <a:cubicBezTo>
                      <a:pt x="433" y="41"/>
                      <a:pt x="431" y="44"/>
                      <a:pt x="430" y="49"/>
                    </a:cubicBezTo>
                    <a:cubicBezTo>
                      <a:pt x="430" y="52"/>
                      <a:pt x="430" y="52"/>
                      <a:pt x="430" y="52"/>
                    </a:cubicBezTo>
                    <a:cubicBezTo>
                      <a:pt x="427" y="50"/>
                      <a:pt x="427" y="50"/>
                      <a:pt x="427" y="50"/>
                    </a:cubicBezTo>
                    <a:cubicBezTo>
                      <a:pt x="419" y="41"/>
                      <a:pt x="414" y="32"/>
                      <a:pt x="403" y="30"/>
                    </a:cubicBezTo>
                    <a:cubicBezTo>
                      <a:pt x="400" y="29"/>
                      <a:pt x="394" y="28"/>
                      <a:pt x="388" y="29"/>
                    </a:cubicBezTo>
                    <a:cubicBezTo>
                      <a:pt x="385" y="29"/>
                      <a:pt x="381" y="29"/>
                      <a:pt x="378" y="30"/>
                    </a:cubicBezTo>
                    <a:cubicBezTo>
                      <a:pt x="376" y="32"/>
                      <a:pt x="374" y="33"/>
                      <a:pt x="374" y="35"/>
                    </a:cubicBezTo>
                    <a:cubicBezTo>
                      <a:pt x="373" y="38"/>
                      <a:pt x="373" y="38"/>
                      <a:pt x="373" y="38"/>
                    </a:cubicBezTo>
                    <a:cubicBezTo>
                      <a:pt x="371" y="36"/>
                      <a:pt x="371" y="36"/>
                      <a:pt x="371" y="36"/>
                    </a:cubicBezTo>
                    <a:cubicBezTo>
                      <a:pt x="360" y="26"/>
                      <a:pt x="344" y="19"/>
                      <a:pt x="329" y="20"/>
                    </a:cubicBezTo>
                    <a:cubicBezTo>
                      <a:pt x="326" y="20"/>
                      <a:pt x="322" y="21"/>
                      <a:pt x="319" y="22"/>
                    </a:cubicBezTo>
                    <a:cubicBezTo>
                      <a:pt x="310" y="25"/>
                      <a:pt x="305" y="33"/>
                      <a:pt x="303" y="43"/>
                    </a:cubicBezTo>
                    <a:cubicBezTo>
                      <a:pt x="300" y="52"/>
                      <a:pt x="300" y="63"/>
                      <a:pt x="300" y="71"/>
                    </a:cubicBezTo>
                    <a:cubicBezTo>
                      <a:pt x="300" y="72"/>
                      <a:pt x="300" y="72"/>
                      <a:pt x="300" y="72"/>
                    </a:cubicBezTo>
                    <a:cubicBezTo>
                      <a:pt x="300" y="73"/>
                      <a:pt x="300" y="74"/>
                      <a:pt x="300" y="75"/>
                    </a:cubicBezTo>
                    <a:lnTo>
                      <a:pt x="297" y="75"/>
                    </a:lnTo>
                    <a:close/>
                  </a:path>
                </a:pathLst>
              </a:custGeom>
              <a:solidFill>
                <a:srgbClr val="3D26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1" name="Freeform 482"/>
              <p:cNvSpPr>
                <a:spLocks/>
              </p:cNvSpPr>
              <p:nvPr/>
            </p:nvSpPr>
            <p:spPr bwMode="auto">
              <a:xfrm>
                <a:off x="8151813" y="6402388"/>
                <a:ext cx="231775" cy="239713"/>
              </a:xfrm>
              <a:custGeom>
                <a:avLst/>
                <a:gdLst>
                  <a:gd name="T0" fmla="*/ 7 w 58"/>
                  <a:gd name="T1" fmla="*/ 56 h 60"/>
                  <a:gd name="T2" fmla="*/ 38 w 58"/>
                  <a:gd name="T3" fmla="*/ 4 h 60"/>
                  <a:gd name="T4" fmla="*/ 58 w 58"/>
                  <a:gd name="T5" fmla="*/ 59 h 60"/>
                  <a:gd name="T6" fmla="*/ 7 w 58"/>
                  <a:gd name="T7" fmla="*/ 60 h 60"/>
                  <a:gd name="T8" fmla="*/ 7 w 58"/>
                  <a:gd name="T9" fmla="*/ 56 h 60"/>
                </a:gdLst>
                <a:ahLst/>
                <a:cxnLst>
                  <a:cxn ang="0">
                    <a:pos x="T0" y="T1"/>
                  </a:cxn>
                  <a:cxn ang="0">
                    <a:pos x="T2" y="T3"/>
                  </a:cxn>
                  <a:cxn ang="0">
                    <a:pos x="T4" y="T5"/>
                  </a:cxn>
                  <a:cxn ang="0">
                    <a:pos x="T6" y="T7"/>
                  </a:cxn>
                  <a:cxn ang="0">
                    <a:pos x="T8" y="T9"/>
                  </a:cxn>
                </a:cxnLst>
                <a:rect l="0" t="0" r="r" b="b"/>
                <a:pathLst>
                  <a:path w="58" h="60">
                    <a:moveTo>
                      <a:pt x="7" y="56"/>
                    </a:moveTo>
                    <a:cubicBezTo>
                      <a:pt x="0" y="37"/>
                      <a:pt x="15" y="0"/>
                      <a:pt x="38" y="4"/>
                    </a:cubicBezTo>
                    <a:cubicBezTo>
                      <a:pt x="58" y="8"/>
                      <a:pt x="57" y="44"/>
                      <a:pt x="58" y="59"/>
                    </a:cubicBezTo>
                    <a:cubicBezTo>
                      <a:pt x="49" y="51"/>
                      <a:pt x="7" y="58"/>
                      <a:pt x="7" y="60"/>
                    </a:cubicBezTo>
                    <a:lnTo>
                      <a:pt x="7" y="56"/>
                    </a:lnTo>
                    <a:close/>
                  </a:path>
                </a:pathLst>
              </a:custGeom>
              <a:solidFill>
                <a:srgbClr val="EBD1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2" name="Freeform 483"/>
              <p:cNvSpPr>
                <a:spLocks/>
              </p:cNvSpPr>
              <p:nvPr/>
            </p:nvSpPr>
            <p:spPr bwMode="auto">
              <a:xfrm>
                <a:off x="8434388" y="6445251"/>
                <a:ext cx="263525" cy="228600"/>
              </a:xfrm>
              <a:custGeom>
                <a:avLst/>
                <a:gdLst>
                  <a:gd name="T0" fmla="*/ 40 w 66"/>
                  <a:gd name="T1" fmla="*/ 8 h 57"/>
                  <a:gd name="T2" fmla="*/ 66 w 66"/>
                  <a:gd name="T3" fmla="*/ 53 h 57"/>
                  <a:gd name="T4" fmla="*/ 11 w 66"/>
                  <a:gd name="T5" fmla="*/ 45 h 57"/>
                  <a:gd name="T6" fmla="*/ 40 w 66"/>
                  <a:gd name="T7" fmla="*/ 8 h 57"/>
                </a:gdLst>
                <a:ahLst/>
                <a:cxnLst>
                  <a:cxn ang="0">
                    <a:pos x="T0" y="T1"/>
                  </a:cxn>
                  <a:cxn ang="0">
                    <a:pos x="T2" y="T3"/>
                  </a:cxn>
                  <a:cxn ang="0">
                    <a:pos x="T4" y="T5"/>
                  </a:cxn>
                  <a:cxn ang="0">
                    <a:pos x="T6" y="T7"/>
                  </a:cxn>
                </a:cxnLst>
                <a:rect l="0" t="0" r="r" b="b"/>
                <a:pathLst>
                  <a:path w="66" h="57">
                    <a:moveTo>
                      <a:pt x="40" y="8"/>
                    </a:moveTo>
                    <a:cubicBezTo>
                      <a:pt x="55" y="15"/>
                      <a:pt x="63" y="36"/>
                      <a:pt x="66" y="53"/>
                    </a:cubicBezTo>
                    <a:cubicBezTo>
                      <a:pt x="52" y="44"/>
                      <a:pt x="20" y="57"/>
                      <a:pt x="11" y="45"/>
                    </a:cubicBezTo>
                    <a:cubicBezTo>
                      <a:pt x="0" y="29"/>
                      <a:pt x="24" y="0"/>
                      <a:pt x="40" y="8"/>
                    </a:cubicBezTo>
                    <a:close/>
                  </a:path>
                </a:pathLst>
              </a:custGeom>
              <a:solidFill>
                <a:srgbClr val="EBD1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3" name="Freeform 484"/>
              <p:cNvSpPr>
                <a:spLocks/>
              </p:cNvSpPr>
              <p:nvPr/>
            </p:nvSpPr>
            <p:spPr bwMode="auto">
              <a:xfrm>
                <a:off x="8774113" y="6442076"/>
                <a:ext cx="179388" cy="228600"/>
              </a:xfrm>
              <a:custGeom>
                <a:avLst/>
                <a:gdLst>
                  <a:gd name="T0" fmla="*/ 45 w 45"/>
                  <a:gd name="T1" fmla="*/ 16 h 57"/>
                  <a:gd name="T2" fmla="*/ 23 w 45"/>
                  <a:gd name="T3" fmla="*/ 57 h 57"/>
                  <a:gd name="T4" fmla="*/ 3 w 45"/>
                  <a:gd name="T5" fmla="*/ 49 h 57"/>
                  <a:gd name="T6" fmla="*/ 8 w 45"/>
                  <a:gd name="T7" fmla="*/ 26 h 57"/>
                  <a:gd name="T8" fmla="*/ 45 w 45"/>
                  <a:gd name="T9" fmla="*/ 16 h 57"/>
                </a:gdLst>
                <a:ahLst/>
                <a:cxnLst>
                  <a:cxn ang="0">
                    <a:pos x="T0" y="T1"/>
                  </a:cxn>
                  <a:cxn ang="0">
                    <a:pos x="T2" y="T3"/>
                  </a:cxn>
                  <a:cxn ang="0">
                    <a:pos x="T4" y="T5"/>
                  </a:cxn>
                  <a:cxn ang="0">
                    <a:pos x="T6" y="T7"/>
                  </a:cxn>
                  <a:cxn ang="0">
                    <a:pos x="T8" y="T9"/>
                  </a:cxn>
                </a:cxnLst>
                <a:rect l="0" t="0" r="r" b="b"/>
                <a:pathLst>
                  <a:path w="45" h="57">
                    <a:moveTo>
                      <a:pt x="45" y="16"/>
                    </a:moveTo>
                    <a:cubicBezTo>
                      <a:pt x="31" y="0"/>
                      <a:pt x="17" y="45"/>
                      <a:pt x="23" y="57"/>
                    </a:cubicBezTo>
                    <a:cubicBezTo>
                      <a:pt x="17" y="55"/>
                      <a:pt x="7" y="56"/>
                      <a:pt x="3" y="49"/>
                    </a:cubicBezTo>
                    <a:cubicBezTo>
                      <a:pt x="0" y="43"/>
                      <a:pt x="5" y="31"/>
                      <a:pt x="8" y="26"/>
                    </a:cubicBezTo>
                    <a:cubicBezTo>
                      <a:pt x="16" y="11"/>
                      <a:pt x="33" y="2"/>
                      <a:pt x="45" y="16"/>
                    </a:cubicBezTo>
                    <a:close/>
                  </a:path>
                </a:pathLst>
              </a:custGeom>
              <a:solidFill>
                <a:srgbClr val="EBD1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4" name="Freeform 485"/>
              <p:cNvSpPr>
                <a:spLocks/>
              </p:cNvSpPr>
              <p:nvPr/>
            </p:nvSpPr>
            <p:spPr bwMode="auto">
              <a:xfrm>
                <a:off x="8212138" y="6461126"/>
                <a:ext cx="114300" cy="144463"/>
              </a:xfrm>
              <a:custGeom>
                <a:avLst/>
                <a:gdLst>
                  <a:gd name="T0" fmla="*/ 17 w 29"/>
                  <a:gd name="T1" fmla="*/ 0 h 36"/>
                  <a:gd name="T2" fmla="*/ 28 w 29"/>
                  <a:gd name="T3" fmla="*/ 33 h 36"/>
                  <a:gd name="T4" fmla="*/ 2 w 29"/>
                  <a:gd name="T5" fmla="*/ 25 h 36"/>
                  <a:gd name="T6" fmla="*/ 17 w 29"/>
                  <a:gd name="T7" fmla="*/ 0 h 36"/>
                </a:gdLst>
                <a:ahLst/>
                <a:cxnLst>
                  <a:cxn ang="0">
                    <a:pos x="T0" y="T1"/>
                  </a:cxn>
                  <a:cxn ang="0">
                    <a:pos x="T2" y="T3"/>
                  </a:cxn>
                  <a:cxn ang="0">
                    <a:pos x="T4" y="T5"/>
                  </a:cxn>
                  <a:cxn ang="0">
                    <a:pos x="T6" y="T7"/>
                  </a:cxn>
                </a:cxnLst>
                <a:rect l="0" t="0" r="r" b="b"/>
                <a:pathLst>
                  <a:path w="29" h="36">
                    <a:moveTo>
                      <a:pt x="17" y="0"/>
                    </a:moveTo>
                    <a:cubicBezTo>
                      <a:pt x="27" y="0"/>
                      <a:pt x="29" y="24"/>
                      <a:pt x="28" y="33"/>
                    </a:cubicBezTo>
                    <a:cubicBezTo>
                      <a:pt x="20" y="31"/>
                      <a:pt x="5" y="36"/>
                      <a:pt x="2" y="25"/>
                    </a:cubicBezTo>
                    <a:cubicBezTo>
                      <a:pt x="0" y="16"/>
                      <a:pt x="9" y="0"/>
                      <a:pt x="17" y="0"/>
                    </a:cubicBezTo>
                    <a:close/>
                  </a:path>
                </a:pathLst>
              </a:custGeom>
              <a:solidFill>
                <a:srgbClr val="E6C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5" name="Freeform 486"/>
              <p:cNvSpPr>
                <a:spLocks/>
              </p:cNvSpPr>
              <p:nvPr/>
            </p:nvSpPr>
            <p:spPr bwMode="auto">
              <a:xfrm>
                <a:off x="8523288" y="6502401"/>
                <a:ext cx="103188" cy="103188"/>
              </a:xfrm>
              <a:custGeom>
                <a:avLst/>
                <a:gdLst>
                  <a:gd name="T0" fmla="*/ 1 w 26"/>
                  <a:gd name="T1" fmla="*/ 26 h 26"/>
                  <a:gd name="T2" fmla="*/ 15 w 26"/>
                  <a:gd name="T3" fmla="*/ 2 h 26"/>
                  <a:gd name="T4" fmla="*/ 26 w 26"/>
                  <a:gd name="T5" fmla="*/ 26 h 26"/>
                  <a:gd name="T6" fmla="*/ 2 w 26"/>
                  <a:gd name="T7" fmla="*/ 24 h 26"/>
                  <a:gd name="T8" fmla="*/ 1 w 26"/>
                  <a:gd name="T9" fmla="*/ 26 h 26"/>
                </a:gdLst>
                <a:ahLst/>
                <a:cxnLst>
                  <a:cxn ang="0">
                    <a:pos x="T0" y="T1"/>
                  </a:cxn>
                  <a:cxn ang="0">
                    <a:pos x="T2" y="T3"/>
                  </a:cxn>
                  <a:cxn ang="0">
                    <a:pos x="T4" y="T5"/>
                  </a:cxn>
                  <a:cxn ang="0">
                    <a:pos x="T6" y="T7"/>
                  </a:cxn>
                  <a:cxn ang="0">
                    <a:pos x="T8" y="T9"/>
                  </a:cxn>
                </a:cxnLst>
                <a:rect l="0" t="0" r="r" b="b"/>
                <a:pathLst>
                  <a:path w="26" h="26">
                    <a:moveTo>
                      <a:pt x="1" y="26"/>
                    </a:moveTo>
                    <a:cubicBezTo>
                      <a:pt x="0" y="17"/>
                      <a:pt x="6" y="4"/>
                      <a:pt x="15" y="2"/>
                    </a:cubicBezTo>
                    <a:cubicBezTo>
                      <a:pt x="25" y="0"/>
                      <a:pt x="25" y="17"/>
                      <a:pt x="26" y="26"/>
                    </a:cubicBezTo>
                    <a:cubicBezTo>
                      <a:pt x="18" y="26"/>
                      <a:pt x="11" y="22"/>
                      <a:pt x="2" y="24"/>
                    </a:cubicBezTo>
                    <a:lnTo>
                      <a:pt x="1" y="26"/>
                    </a:lnTo>
                    <a:close/>
                  </a:path>
                </a:pathLst>
              </a:custGeom>
              <a:solidFill>
                <a:srgbClr val="E6C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6" name="Freeform 487"/>
              <p:cNvSpPr>
                <a:spLocks/>
              </p:cNvSpPr>
              <p:nvPr/>
            </p:nvSpPr>
            <p:spPr bwMode="auto">
              <a:xfrm>
                <a:off x="8802688" y="6513513"/>
                <a:ext cx="79375" cy="128588"/>
              </a:xfrm>
              <a:custGeom>
                <a:avLst/>
                <a:gdLst>
                  <a:gd name="T0" fmla="*/ 4 w 20"/>
                  <a:gd name="T1" fmla="*/ 31 h 32"/>
                  <a:gd name="T2" fmla="*/ 20 w 20"/>
                  <a:gd name="T3" fmla="*/ 0 h 32"/>
                  <a:gd name="T4" fmla="*/ 12 w 20"/>
                  <a:gd name="T5" fmla="*/ 31 h 32"/>
                  <a:gd name="T6" fmla="*/ 1 w 20"/>
                  <a:gd name="T7" fmla="*/ 30 h 32"/>
                </a:gdLst>
                <a:ahLst/>
                <a:cxnLst>
                  <a:cxn ang="0">
                    <a:pos x="T0" y="T1"/>
                  </a:cxn>
                  <a:cxn ang="0">
                    <a:pos x="T2" y="T3"/>
                  </a:cxn>
                  <a:cxn ang="0">
                    <a:pos x="T4" y="T5"/>
                  </a:cxn>
                  <a:cxn ang="0">
                    <a:pos x="T6" y="T7"/>
                  </a:cxn>
                </a:cxnLst>
                <a:rect l="0" t="0" r="r" b="b"/>
                <a:pathLst>
                  <a:path w="20" h="32">
                    <a:moveTo>
                      <a:pt x="4" y="31"/>
                    </a:moveTo>
                    <a:cubicBezTo>
                      <a:pt x="0" y="21"/>
                      <a:pt x="13" y="3"/>
                      <a:pt x="20" y="0"/>
                    </a:cubicBezTo>
                    <a:cubicBezTo>
                      <a:pt x="15" y="10"/>
                      <a:pt x="12" y="18"/>
                      <a:pt x="12" y="31"/>
                    </a:cubicBezTo>
                    <a:cubicBezTo>
                      <a:pt x="8" y="32"/>
                      <a:pt x="3" y="30"/>
                      <a:pt x="1" y="30"/>
                    </a:cubicBezTo>
                  </a:path>
                </a:pathLst>
              </a:custGeom>
              <a:solidFill>
                <a:srgbClr val="E6C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7" name="Freeform 488"/>
              <p:cNvSpPr>
                <a:spLocks/>
              </p:cNvSpPr>
              <p:nvPr/>
            </p:nvSpPr>
            <p:spPr bwMode="auto">
              <a:xfrm>
                <a:off x="9293225" y="6521451"/>
                <a:ext cx="263525" cy="168275"/>
              </a:xfrm>
              <a:custGeom>
                <a:avLst/>
                <a:gdLst>
                  <a:gd name="T0" fmla="*/ 39 w 66"/>
                  <a:gd name="T1" fmla="*/ 3 h 42"/>
                  <a:gd name="T2" fmla="*/ 66 w 66"/>
                  <a:gd name="T3" fmla="*/ 29 h 42"/>
                  <a:gd name="T4" fmla="*/ 17 w 66"/>
                  <a:gd name="T5" fmla="*/ 42 h 42"/>
                  <a:gd name="T6" fmla="*/ 7 w 66"/>
                  <a:gd name="T7" fmla="*/ 7 h 42"/>
                  <a:gd name="T8" fmla="*/ 39 w 66"/>
                  <a:gd name="T9" fmla="*/ 3 h 42"/>
                </a:gdLst>
                <a:ahLst/>
                <a:cxnLst>
                  <a:cxn ang="0">
                    <a:pos x="T0" y="T1"/>
                  </a:cxn>
                  <a:cxn ang="0">
                    <a:pos x="T2" y="T3"/>
                  </a:cxn>
                  <a:cxn ang="0">
                    <a:pos x="T4" y="T5"/>
                  </a:cxn>
                  <a:cxn ang="0">
                    <a:pos x="T6" y="T7"/>
                  </a:cxn>
                  <a:cxn ang="0">
                    <a:pos x="T8" y="T9"/>
                  </a:cxn>
                </a:cxnLst>
                <a:rect l="0" t="0" r="r" b="b"/>
                <a:pathLst>
                  <a:path w="66" h="42">
                    <a:moveTo>
                      <a:pt x="39" y="3"/>
                    </a:moveTo>
                    <a:cubicBezTo>
                      <a:pt x="50" y="6"/>
                      <a:pt x="61" y="19"/>
                      <a:pt x="66" y="29"/>
                    </a:cubicBezTo>
                    <a:cubicBezTo>
                      <a:pt x="51" y="24"/>
                      <a:pt x="28" y="28"/>
                      <a:pt x="17" y="42"/>
                    </a:cubicBezTo>
                    <a:cubicBezTo>
                      <a:pt x="16" y="30"/>
                      <a:pt x="0" y="17"/>
                      <a:pt x="7" y="7"/>
                    </a:cubicBezTo>
                    <a:cubicBezTo>
                      <a:pt x="12" y="0"/>
                      <a:pt x="32" y="1"/>
                      <a:pt x="39" y="3"/>
                    </a:cubicBezTo>
                    <a:close/>
                  </a:path>
                </a:pathLst>
              </a:custGeom>
              <a:solidFill>
                <a:srgbClr val="E6C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8" name="Freeform 489"/>
              <p:cNvSpPr>
                <a:spLocks/>
              </p:cNvSpPr>
              <p:nvPr/>
            </p:nvSpPr>
            <p:spPr bwMode="auto">
              <a:xfrm>
                <a:off x="7572375" y="6461126"/>
                <a:ext cx="200025" cy="204788"/>
              </a:xfrm>
              <a:custGeom>
                <a:avLst/>
                <a:gdLst>
                  <a:gd name="T0" fmla="*/ 0 w 50"/>
                  <a:gd name="T1" fmla="*/ 51 h 51"/>
                  <a:gd name="T2" fmla="*/ 44 w 50"/>
                  <a:gd name="T3" fmla="*/ 20 h 51"/>
                  <a:gd name="T4" fmla="*/ 10 w 50"/>
                  <a:gd name="T5" fmla="*/ 8 h 51"/>
                  <a:gd name="T6" fmla="*/ 1 w 50"/>
                  <a:gd name="T7" fmla="*/ 28 h 51"/>
                  <a:gd name="T8" fmla="*/ 0 w 50"/>
                  <a:gd name="T9" fmla="*/ 51 h 51"/>
                </a:gdLst>
                <a:ahLst/>
                <a:cxnLst>
                  <a:cxn ang="0">
                    <a:pos x="T0" y="T1"/>
                  </a:cxn>
                  <a:cxn ang="0">
                    <a:pos x="T2" y="T3"/>
                  </a:cxn>
                  <a:cxn ang="0">
                    <a:pos x="T4" y="T5"/>
                  </a:cxn>
                  <a:cxn ang="0">
                    <a:pos x="T6" y="T7"/>
                  </a:cxn>
                  <a:cxn ang="0">
                    <a:pos x="T8" y="T9"/>
                  </a:cxn>
                </a:cxnLst>
                <a:rect l="0" t="0" r="r" b="b"/>
                <a:pathLst>
                  <a:path w="50" h="51">
                    <a:moveTo>
                      <a:pt x="0" y="51"/>
                    </a:moveTo>
                    <a:cubicBezTo>
                      <a:pt x="13" y="42"/>
                      <a:pt x="39" y="40"/>
                      <a:pt x="44" y="20"/>
                    </a:cubicBezTo>
                    <a:cubicBezTo>
                      <a:pt x="50" y="1"/>
                      <a:pt x="19" y="0"/>
                      <a:pt x="10" y="8"/>
                    </a:cubicBezTo>
                    <a:cubicBezTo>
                      <a:pt x="4" y="12"/>
                      <a:pt x="3" y="21"/>
                      <a:pt x="1" y="28"/>
                    </a:cubicBezTo>
                    <a:cubicBezTo>
                      <a:pt x="1" y="31"/>
                      <a:pt x="2" y="50"/>
                      <a:pt x="0" y="51"/>
                    </a:cubicBezTo>
                    <a:close/>
                  </a:path>
                </a:pathLst>
              </a:custGeom>
              <a:solidFill>
                <a:srgbClr val="E6C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sp>
        <p:nvSpPr>
          <p:cNvPr id="315" name="Title 1">
            <a:extLst>
              <a:ext uri="{FF2B5EF4-FFF2-40B4-BE49-F238E27FC236}">
                <a16:creationId xmlns:a16="http://schemas.microsoft.com/office/drawing/2014/main" id="{B168D25C-23DC-4BFF-A0FE-31DEFE0A9CDB}"/>
              </a:ext>
            </a:extLst>
          </p:cNvPr>
          <p:cNvSpPr txBox="1">
            <a:spLocks/>
          </p:cNvSpPr>
          <p:nvPr/>
        </p:nvSpPr>
        <p:spPr>
          <a:xfrm>
            <a:off x="901619" y="1379142"/>
            <a:ext cx="10341136" cy="1728466"/>
          </a:xfrm>
          <a:prstGeom prst="rect">
            <a:avLst/>
          </a:prstGeom>
        </p:spPr>
        <p:txBody>
          <a:bodyPr/>
          <a:lstStyle>
            <a:lvl1pPr algn="l" defTabSz="1219353" rtl="0" eaLnBrk="1" latinLnBrk="0" hangingPunct="1">
              <a:lnSpc>
                <a:spcPct val="85000"/>
              </a:lnSpc>
              <a:spcBef>
                <a:spcPct val="0"/>
              </a:spcBef>
              <a:buNone/>
              <a:tabLst/>
              <a:defRPr sz="4401" kern="1200" cap="none" baseline="0">
                <a:solidFill>
                  <a:schemeClr val="tx1"/>
                </a:solidFill>
                <a:latin typeface="+mj-lt"/>
                <a:ea typeface="+mj-ea"/>
                <a:cs typeface="+mj-cs"/>
              </a:defRPr>
            </a:lvl1pPr>
          </a:lstStyle>
          <a:p>
            <a:pPr algn="ctr"/>
            <a:r>
              <a:rPr lang="en-US" sz="4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ỨNG DỤNG THUẬT TOÁN MÁY HỌC TRONG VIỆC XỬ LÝ ẢNH CHUẨN ĐOÁN BỆNH Y KHOA</a:t>
            </a:r>
            <a:endParaRPr lang="en-US" sz="4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316" name="Group 315">
            <a:extLst>
              <a:ext uri="{FF2B5EF4-FFF2-40B4-BE49-F238E27FC236}">
                <a16:creationId xmlns:a16="http://schemas.microsoft.com/office/drawing/2014/main" id="{10288522-3964-49FC-A38D-8897A061DDA0}"/>
              </a:ext>
            </a:extLst>
          </p:cNvPr>
          <p:cNvGrpSpPr/>
          <p:nvPr/>
        </p:nvGrpSpPr>
        <p:grpSpPr>
          <a:xfrm>
            <a:off x="386460" y="3842812"/>
            <a:ext cx="3005154" cy="3003400"/>
            <a:chOff x="4479986" y="1776132"/>
            <a:chExt cx="3232028" cy="3232028"/>
          </a:xfrm>
        </p:grpSpPr>
        <p:grpSp>
          <p:nvGrpSpPr>
            <p:cNvPr id="317" name="Group 316">
              <a:extLst>
                <a:ext uri="{FF2B5EF4-FFF2-40B4-BE49-F238E27FC236}">
                  <a16:creationId xmlns:a16="http://schemas.microsoft.com/office/drawing/2014/main" id="{563DB799-8BEF-4FF0-B2AA-8661852B8808}"/>
                </a:ext>
              </a:extLst>
            </p:cNvPr>
            <p:cNvGrpSpPr/>
            <p:nvPr/>
          </p:nvGrpSpPr>
          <p:grpSpPr>
            <a:xfrm>
              <a:off x="4479986" y="1776132"/>
              <a:ext cx="3232028" cy="3232028"/>
              <a:chOff x="4479986" y="1776132"/>
              <a:chExt cx="3232028" cy="3232028"/>
            </a:xfrm>
          </p:grpSpPr>
          <p:grpSp>
            <p:nvGrpSpPr>
              <p:cNvPr id="327" name="Group 326">
                <a:extLst>
                  <a:ext uri="{FF2B5EF4-FFF2-40B4-BE49-F238E27FC236}">
                    <a16:creationId xmlns:a16="http://schemas.microsoft.com/office/drawing/2014/main" id="{03733522-A5E1-4DF4-92F5-F052DB74C621}"/>
                  </a:ext>
                </a:extLst>
              </p:cNvPr>
              <p:cNvGrpSpPr/>
              <p:nvPr/>
            </p:nvGrpSpPr>
            <p:grpSpPr>
              <a:xfrm>
                <a:off x="4479986" y="1776132"/>
                <a:ext cx="3232028" cy="3232028"/>
                <a:chOff x="3657309" y="1168891"/>
                <a:chExt cx="4950756" cy="4950756"/>
              </a:xfrm>
            </p:grpSpPr>
            <p:sp>
              <p:nvSpPr>
                <p:cNvPr id="329" name="Isosceles Triangle 328">
                  <a:extLst>
                    <a:ext uri="{FF2B5EF4-FFF2-40B4-BE49-F238E27FC236}">
                      <a16:creationId xmlns:a16="http://schemas.microsoft.com/office/drawing/2014/main" id="{86EF6603-9144-41E6-A430-F4064159F8D6}"/>
                    </a:ext>
                  </a:extLst>
                </p:cNvPr>
                <p:cNvSpPr/>
                <p:nvPr/>
              </p:nvSpPr>
              <p:spPr>
                <a:xfrm rot="18900000">
                  <a:off x="4950465" y="3376447"/>
                  <a:ext cx="3657600" cy="18288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latin typeface="Arial" panose="020B0604020202020204" pitchFamily="34" charset="0"/>
                    <a:cs typeface="Arial" panose="020B0604020202020204" pitchFamily="34" charset="0"/>
                  </a:endParaRPr>
                </a:p>
              </p:txBody>
            </p:sp>
            <p:sp>
              <p:nvSpPr>
                <p:cNvPr id="330" name="Isosceles Triangle 329">
                  <a:extLst>
                    <a:ext uri="{FF2B5EF4-FFF2-40B4-BE49-F238E27FC236}">
                      <a16:creationId xmlns:a16="http://schemas.microsoft.com/office/drawing/2014/main" id="{A6313A0C-2829-4370-9204-45549D736C15}"/>
                    </a:ext>
                  </a:extLst>
                </p:cNvPr>
                <p:cNvSpPr/>
                <p:nvPr/>
              </p:nvSpPr>
              <p:spPr>
                <a:xfrm rot="13500000">
                  <a:off x="4950465" y="2083291"/>
                  <a:ext cx="3657600" cy="18288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latin typeface="Arial" panose="020B0604020202020204" pitchFamily="34" charset="0"/>
                    <a:cs typeface="Arial" panose="020B0604020202020204" pitchFamily="34" charset="0"/>
                  </a:endParaRPr>
                </a:p>
              </p:txBody>
            </p:sp>
            <p:sp>
              <p:nvSpPr>
                <p:cNvPr id="331" name="Isosceles Triangle 330">
                  <a:extLst>
                    <a:ext uri="{FF2B5EF4-FFF2-40B4-BE49-F238E27FC236}">
                      <a16:creationId xmlns:a16="http://schemas.microsoft.com/office/drawing/2014/main" id="{578BA33E-E8D6-45E9-BBC0-99777C106154}"/>
                    </a:ext>
                  </a:extLst>
                </p:cNvPr>
                <p:cNvSpPr/>
                <p:nvPr/>
              </p:nvSpPr>
              <p:spPr>
                <a:xfrm rot="8100000">
                  <a:off x="3657309" y="2083291"/>
                  <a:ext cx="3657600" cy="18288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latin typeface="Arial" panose="020B0604020202020204" pitchFamily="34" charset="0"/>
                    <a:cs typeface="Arial" panose="020B0604020202020204" pitchFamily="34" charset="0"/>
                  </a:endParaRPr>
                </a:p>
              </p:txBody>
            </p:sp>
            <p:sp>
              <p:nvSpPr>
                <p:cNvPr id="332" name="Isosceles Triangle 331">
                  <a:extLst>
                    <a:ext uri="{FF2B5EF4-FFF2-40B4-BE49-F238E27FC236}">
                      <a16:creationId xmlns:a16="http://schemas.microsoft.com/office/drawing/2014/main" id="{639F085B-3472-47B2-92F5-AC81A87A925D}"/>
                    </a:ext>
                  </a:extLst>
                </p:cNvPr>
                <p:cNvSpPr/>
                <p:nvPr/>
              </p:nvSpPr>
              <p:spPr>
                <a:xfrm rot="2700000">
                  <a:off x="3657309" y="3376447"/>
                  <a:ext cx="3657600" cy="18288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latin typeface="Arial" panose="020B0604020202020204" pitchFamily="34" charset="0"/>
                    <a:cs typeface="Arial" panose="020B0604020202020204" pitchFamily="34" charset="0"/>
                  </a:endParaRPr>
                </a:p>
              </p:txBody>
            </p:sp>
          </p:grpSp>
          <p:sp>
            <p:nvSpPr>
              <p:cNvPr id="328" name="Rectangle 327">
                <a:extLst>
                  <a:ext uri="{FF2B5EF4-FFF2-40B4-BE49-F238E27FC236}">
                    <a16:creationId xmlns:a16="http://schemas.microsoft.com/office/drawing/2014/main" id="{60523E89-513C-474D-BF46-A143F92EE2F8}"/>
                  </a:ext>
                </a:extLst>
              </p:cNvPr>
              <p:cNvSpPr/>
              <p:nvPr/>
            </p:nvSpPr>
            <p:spPr>
              <a:xfrm rot="2700000">
                <a:off x="5007868" y="2304014"/>
                <a:ext cx="2176265" cy="2176265"/>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latin typeface="Arial" panose="020B0604020202020204" pitchFamily="34" charset="0"/>
                  <a:cs typeface="Arial" panose="020B0604020202020204" pitchFamily="34" charset="0"/>
                </a:endParaRPr>
              </a:p>
            </p:txBody>
          </p:sp>
        </p:grpSp>
        <p:grpSp>
          <p:nvGrpSpPr>
            <p:cNvPr id="319" name="Group 4681">
              <a:extLst>
                <a:ext uri="{FF2B5EF4-FFF2-40B4-BE49-F238E27FC236}">
                  <a16:creationId xmlns:a16="http://schemas.microsoft.com/office/drawing/2014/main" id="{B48BE5C5-1544-433F-A649-57E27ADE8975}"/>
                </a:ext>
              </a:extLst>
            </p:cNvPr>
            <p:cNvGrpSpPr>
              <a:grpSpLocks noChangeAspect="1"/>
            </p:cNvGrpSpPr>
            <p:nvPr/>
          </p:nvGrpSpPr>
          <p:grpSpPr bwMode="auto">
            <a:xfrm>
              <a:off x="5712872" y="2337016"/>
              <a:ext cx="745663" cy="977330"/>
              <a:chOff x="4576763" y="2300287"/>
              <a:chExt cx="276225" cy="361950"/>
            </a:xfrm>
            <a:solidFill>
              <a:schemeClr val="bg1"/>
            </a:solidFill>
          </p:grpSpPr>
          <p:sp>
            <p:nvSpPr>
              <p:cNvPr id="320" name="Freeform 250">
                <a:extLst>
                  <a:ext uri="{FF2B5EF4-FFF2-40B4-BE49-F238E27FC236}">
                    <a16:creationId xmlns:a16="http://schemas.microsoft.com/office/drawing/2014/main" id="{A156C1CC-EE5B-4D73-A8F3-6B5C1A13A487}"/>
                  </a:ext>
                </a:extLst>
              </p:cNvPr>
              <p:cNvSpPr>
                <a:spLocks noChangeArrowheads="1"/>
              </p:cNvSpPr>
              <p:nvPr/>
            </p:nvSpPr>
            <p:spPr bwMode="auto">
              <a:xfrm>
                <a:off x="4576763" y="2541587"/>
                <a:ext cx="120650" cy="120650"/>
              </a:xfrm>
              <a:custGeom>
                <a:avLst/>
                <a:gdLst>
                  <a:gd name="T0" fmla="*/ 92 w 336"/>
                  <a:gd name="T1" fmla="*/ 0 h 336"/>
                  <a:gd name="T2" fmla="*/ 0 w 336"/>
                  <a:gd name="T3" fmla="*/ 243 h 336"/>
                  <a:gd name="T4" fmla="*/ 159 w 336"/>
                  <a:gd name="T5" fmla="*/ 193 h 336"/>
                  <a:gd name="T6" fmla="*/ 251 w 336"/>
                  <a:gd name="T7" fmla="*/ 335 h 336"/>
                  <a:gd name="T8" fmla="*/ 335 w 336"/>
                  <a:gd name="T9" fmla="*/ 84 h 336"/>
                  <a:gd name="T10" fmla="*/ 251 w 336"/>
                  <a:gd name="T11" fmla="*/ 9 h 336"/>
                  <a:gd name="T12" fmla="*/ 92 w 336"/>
                  <a:gd name="T13" fmla="*/ 0 h 336"/>
                  <a:gd name="T14" fmla="*/ 92 w 336"/>
                  <a:gd name="T15" fmla="*/ 0 h 336"/>
                  <a:gd name="T16" fmla="*/ 92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92" y="0"/>
                    </a:moveTo>
                    <a:lnTo>
                      <a:pt x="0" y="243"/>
                    </a:lnTo>
                    <a:lnTo>
                      <a:pt x="159" y="193"/>
                    </a:lnTo>
                    <a:lnTo>
                      <a:pt x="251" y="335"/>
                    </a:lnTo>
                    <a:lnTo>
                      <a:pt x="335" y="84"/>
                    </a:lnTo>
                    <a:lnTo>
                      <a:pt x="251" y="9"/>
                    </a:lnTo>
                    <a:lnTo>
                      <a:pt x="92" y="0"/>
                    </a:lnTo>
                    <a:close/>
                    <a:moveTo>
                      <a:pt x="92" y="0"/>
                    </a:moveTo>
                    <a:lnTo>
                      <a:pt x="9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sp>
            <p:nvSpPr>
              <p:cNvPr id="321" name="Freeform 252">
                <a:extLst>
                  <a:ext uri="{FF2B5EF4-FFF2-40B4-BE49-F238E27FC236}">
                    <a16:creationId xmlns:a16="http://schemas.microsoft.com/office/drawing/2014/main" id="{CB8C3783-51A3-4996-98AE-515AF97FE53E}"/>
                  </a:ext>
                </a:extLst>
              </p:cNvPr>
              <p:cNvSpPr>
                <a:spLocks noChangeArrowheads="1"/>
              </p:cNvSpPr>
              <p:nvPr/>
            </p:nvSpPr>
            <p:spPr bwMode="auto">
              <a:xfrm>
                <a:off x="4610100"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sp>
            <p:nvSpPr>
              <p:cNvPr id="322" name="Freeform 253">
                <a:extLst>
                  <a:ext uri="{FF2B5EF4-FFF2-40B4-BE49-F238E27FC236}">
                    <a16:creationId xmlns:a16="http://schemas.microsoft.com/office/drawing/2014/main" id="{3BF94593-41E8-4E93-887D-89E31CE8CC56}"/>
                  </a:ext>
                </a:extLst>
              </p:cNvPr>
              <p:cNvSpPr>
                <a:spLocks noChangeArrowheads="1"/>
              </p:cNvSpPr>
              <p:nvPr/>
            </p:nvSpPr>
            <p:spPr bwMode="auto">
              <a:xfrm>
                <a:off x="4732338" y="2541587"/>
                <a:ext cx="120650" cy="120650"/>
              </a:xfrm>
              <a:custGeom>
                <a:avLst/>
                <a:gdLst>
                  <a:gd name="T0" fmla="*/ 251 w 336"/>
                  <a:gd name="T1" fmla="*/ 0 h 336"/>
                  <a:gd name="T2" fmla="*/ 84 w 336"/>
                  <a:gd name="T3" fmla="*/ 9 h 336"/>
                  <a:gd name="T4" fmla="*/ 0 w 336"/>
                  <a:gd name="T5" fmla="*/ 84 h 336"/>
                  <a:gd name="T6" fmla="*/ 92 w 336"/>
                  <a:gd name="T7" fmla="*/ 335 h 336"/>
                  <a:gd name="T8" fmla="*/ 176 w 336"/>
                  <a:gd name="T9" fmla="*/ 193 h 336"/>
                  <a:gd name="T10" fmla="*/ 335 w 336"/>
                  <a:gd name="T11" fmla="*/ 243 h 336"/>
                  <a:gd name="T12" fmla="*/ 251 w 336"/>
                  <a:gd name="T13" fmla="*/ 0 h 336"/>
                  <a:gd name="T14" fmla="*/ 251 w 336"/>
                  <a:gd name="T15" fmla="*/ 0 h 336"/>
                  <a:gd name="T16" fmla="*/ 251 w 336"/>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336">
                    <a:moveTo>
                      <a:pt x="251" y="0"/>
                    </a:moveTo>
                    <a:lnTo>
                      <a:pt x="84" y="9"/>
                    </a:lnTo>
                    <a:lnTo>
                      <a:pt x="0" y="84"/>
                    </a:lnTo>
                    <a:lnTo>
                      <a:pt x="92" y="335"/>
                    </a:lnTo>
                    <a:lnTo>
                      <a:pt x="176" y="193"/>
                    </a:lnTo>
                    <a:lnTo>
                      <a:pt x="335" y="243"/>
                    </a:lnTo>
                    <a:lnTo>
                      <a:pt x="251" y="0"/>
                    </a:lnTo>
                    <a:close/>
                    <a:moveTo>
                      <a:pt x="251" y="0"/>
                    </a:moveTo>
                    <a:lnTo>
                      <a:pt x="251"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sp>
            <p:nvSpPr>
              <p:cNvPr id="323" name="Freeform 255">
                <a:extLst>
                  <a:ext uri="{FF2B5EF4-FFF2-40B4-BE49-F238E27FC236}">
                    <a16:creationId xmlns:a16="http://schemas.microsoft.com/office/drawing/2014/main" id="{D4E573BE-FAF1-408E-B345-2D68B5ABF208}"/>
                  </a:ext>
                </a:extLst>
              </p:cNvPr>
              <p:cNvSpPr>
                <a:spLocks noChangeArrowheads="1"/>
              </p:cNvSpPr>
              <p:nvPr/>
            </p:nvSpPr>
            <p:spPr bwMode="auto">
              <a:xfrm>
                <a:off x="4822825" y="2541587"/>
                <a:ext cx="1588" cy="1587"/>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sp>
            <p:nvSpPr>
              <p:cNvPr id="324" name="Freeform 256">
                <a:extLst>
                  <a:ext uri="{FF2B5EF4-FFF2-40B4-BE49-F238E27FC236}">
                    <a16:creationId xmlns:a16="http://schemas.microsoft.com/office/drawing/2014/main" id="{FD1DD6B2-BCBD-4715-8C69-9D0905E0E610}"/>
                  </a:ext>
                </a:extLst>
              </p:cNvPr>
              <p:cNvSpPr>
                <a:spLocks noChangeArrowheads="1"/>
              </p:cNvSpPr>
              <p:nvPr/>
            </p:nvSpPr>
            <p:spPr bwMode="auto">
              <a:xfrm>
                <a:off x="4586288" y="2300287"/>
                <a:ext cx="261937" cy="258762"/>
              </a:xfrm>
              <a:custGeom>
                <a:avLst/>
                <a:gdLst>
                  <a:gd name="T0" fmla="*/ 618 w 728"/>
                  <a:gd name="T1" fmla="*/ 619 h 720"/>
                  <a:gd name="T2" fmla="*/ 627 w 728"/>
                  <a:gd name="T3" fmla="*/ 469 h 720"/>
                  <a:gd name="T4" fmla="*/ 727 w 728"/>
                  <a:gd name="T5" fmla="*/ 360 h 720"/>
                  <a:gd name="T6" fmla="*/ 627 w 728"/>
                  <a:gd name="T7" fmla="*/ 251 h 720"/>
                  <a:gd name="T8" fmla="*/ 618 w 728"/>
                  <a:gd name="T9" fmla="*/ 101 h 720"/>
                  <a:gd name="T10" fmla="*/ 468 w 728"/>
                  <a:gd name="T11" fmla="*/ 92 h 720"/>
                  <a:gd name="T12" fmla="*/ 359 w 728"/>
                  <a:gd name="T13" fmla="*/ 0 h 720"/>
                  <a:gd name="T14" fmla="*/ 250 w 728"/>
                  <a:gd name="T15" fmla="*/ 92 h 720"/>
                  <a:gd name="T16" fmla="*/ 100 w 728"/>
                  <a:gd name="T17" fmla="*/ 101 h 720"/>
                  <a:gd name="T18" fmla="*/ 92 w 728"/>
                  <a:gd name="T19" fmla="*/ 251 h 720"/>
                  <a:gd name="T20" fmla="*/ 0 w 728"/>
                  <a:gd name="T21" fmla="*/ 360 h 720"/>
                  <a:gd name="T22" fmla="*/ 92 w 728"/>
                  <a:gd name="T23" fmla="*/ 469 h 720"/>
                  <a:gd name="T24" fmla="*/ 100 w 728"/>
                  <a:gd name="T25" fmla="*/ 619 h 720"/>
                  <a:gd name="T26" fmla="*/ 250 w 728"/>
                  <a:gd name="T27" fmla="*/ 628 h 720"/>
                  <a:gd name="T28" fmla="*/ 359 w 728"/>
                  <a:gd name="T29" fmla="*/ 719 h 720"/>
                  <a:gd name="T30" fmla="*/ 468 w 728"/>
                  <a:gd name="T31" fmla="*/ 628 h 720"/>
                  <a:gd name="T32" fmla="*/ 618 w 728"/>
                  <a:gd name="T33" fmla="*/ 619 h 720"/>
                  <a:gd name="T34" fmla="*/ 359 w 728"/>
                  <a:gd name="T35" fmla="*/ 561 h 720"/>
                  <a:gd name="T36" fmla="*/ 159 w 728"/>
                  <a:gd name="T37" fmla="*/ 360 h 720"/>
                  <a:gd name="T38" fmla="*/ 359 w 728"/>
                  <a:gd name="T39" fmla="*/ 159 h 720"/>
                  <a:gd name="T40" fmla="*/ 560 w 728"/>
                  <a:gd name="T41" fmla="*/ 360 h 720"/>
                  <a:gd name="T42" fmla="*/ 359 w 728"/>
                  <a:gd name="T43" fmla="*/ 561 h 720"/>
                  <a:gd name="T44" fmla="*/ 359 w 728"/>
                  <a:gd name="T45" fmla="*/ 561 h 720"/>
                  <a:gd name="T46" fmla="*/ 359 w 728"/>
                  <a:gd name="T47" fmla="*/ 56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720">
                    <a:moveTo>
                      <a:pt x="618" y="619"/>
                    </a:moveTo>
                    <a:cubicBezTo>
                      <a:pt x="627" y="469"/>
                      <a:pt x="627" y="469"/>
                      <a:pt x="627" y="469"/>
                    </a:cubicBezTo>
                    <a:cubicBezTo>
                      <a:pt x="727" y="360"/>
                      <a:pt x="727" y="360"/>
                      <a:pt x="727" y="360"/>
                    </a:cubicBezTo>
                    <a:cubicBezTo>
                      <a:pt x="627" y="251"/>
                      <a:pt x="627" y="251"/>
                      <a:pt x="627" y="251"/>
                    </a:cubicBezTo>
                    <a:cubicBezTo>
                      <a:pt x="618" y="101"/>
                      <a:pt x="618" y="101"/>
                      <a:pt x="618" y="101"/>
                    </a:cubicBezTo>
                    <a:cubicBezTo>
                      <a:pt x="468" y="92"/>
                      <a:pt x="468" y="92"/>
                      <a:pt x="468" y="92"/>
                    </a:cubicBezTo>
                    <a:cubicBezTo>
                      <a:pt x="359" y="0"/>
                      <a:pt x="359" y="0"/>
                      <a:pt x="359" y="0"/>
                    </a:cubicBezTo>
                    <a:cubicBezTo>
                      <a:pt x="250" y="92"/>
                      <a:pt x="250" y="92"/>
                      <a:pt x="250" y="92"/>
                    </a:cubicBezTo>
                    <a:cubicBezTo>
                      <a:pt x="100" y="101"/>
                      <a:pt x="100" y="101"/>
                      <a:pt x="100" y="101"/>
                    </a:cubicBezTo>
                    <a:cubicBezTo>
                      <a:pt x="92" y="251"/>
                      <a:pt x="92" y="251"/>
                      <a:pt x="92" y="251"/>
                    </a:cubicBezTo>
                    <a:cubicBezTo>
                      <a:pt x="0" y="360"/>
                      <a:pt x="0" y="360"/>
                      <a:pt x="0" y="360"/>
                    </a:cubicBezTo>
                    <a:cubicBezTo>
                      <a:pt x="92" y="469"/>
                      <a:pt x="92" y="469"/>
                      <a:pt x="92" y="469"/>
                    </a:cubicBezTo>
                    <a:cubicBezTo>
                      <a:pt x="100" y="619"/>
                      <a:pt x="100" y="619"/>
                      <a:pt x="100" y="619"/>
                    </a:cubicBezTo>
                    <a:cubicBezTo>
                      <a:pt x="250" y="628"/>
                      <a:pt x="250" y="628"/>
                      <a:pt x="250" y="628"/>
                    </a:cubicBezTo>
                    <a:cubicBezTo>
                      <a:pt x="359" y="719"/>
                      <a:pt x="359" y="719"/>
                      <a:pt x="359" y="719"/>
                    </a:cubicBezTo>
                    <a:cubicBezTo>
                      <a:pt x="468" y="628"/>
                      <a:pt x="468" y="628"/>
                      <a:pt x="468" y="628"/>
                    </a:cubicBezTo>
                    <a:lnTo>
                      <a:pt x="618" y="619"/>
                    </a:lnTo>
                    <a:close/>
                    <a:moveTo>
                      <a:pt x="359" y="561"/>
                    </a:moveTo>
                    <a:cubicBezTo>
                      <a:pt x="250" y="561"/>
                      <a:pt x="159" y="469"/>
                      <a:pt x="159" y="360"/>
                    </a:cubicBezTo>
                    <a:cubicBezTo>
                      <a:pt x="159" y="243"/>
                      <a:pt x="250" y="159"/>
                      <a:pt x="359" y="159"/>
                    </a:cubicBezTo>
                    <a:cubicBezTo>
                      <a:pt x="468" y="159"/>
                      <a:pt x="560" y="243"/>
                      <a:pt x="560" y="360"/>
                    </a:cubicBezTo>
                    <a:cubicBezTo>
                      <a:pt x="560" y="469"/>
                      <a:pt x="468" y="561"/>
                      <a:pt x="359" y="561"/>
                    </a:cubicBezTo>
                    <a:close/>
                    <a:moveTo>
                      <a:pt x="359" y="561"/>
                    </a:moveTo>
                    <a:lnTo>
                      <a:pt x="359" y="56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sp>
            <p:nvSpPr>
              <p:cNvPr id="325" name="Freeform 257">
                <a:extLst>
                  <a:ext uri="{FF2B5EF4-FFF2-40B4-BE49-F238E27FC236}">
                    <a16:creationId xmlns:a16="http://schemas.microsoft.com/office/drawing/2014/main" id="{92A7319A-4137-4011-9504-FF351142BD18}"/>
                  </a:ext>
                </a:extLst>
              </p:cNvPr>
              <p:cNvSpPr>
                <a:spLocks noChangeArrowheads="1"/>
              </p:cNvSpPr>
              <p:nvPr/>
            </p:nvSpPr>
            <p:spPr bwMode="auto">
              <a:xfrm>
                <a:off x="4691063" y="2387599"/>
                <a:ext cx="36512" cy="80963"/>
              </a:xfrm>
              <a:custGeom>
                <a:avLst/>
                <a:gdLst>
                  <a:gd name="T0" fmla="*/ 0 w 102"/>
                  <a:gd name="T1" fmla="*/ 33 h 227"/>
                  <a:gd name="T2" fmla="*/ 9 w 102"/>
                  <a:gd name="T3" fmla="*/ 67 h 227"/>
                  <a:gd name="T4" fmla="*/ 50 w 102"/>
                  <a:gd name="T5" fmla="*/ 50 h 227"/>
                  <a:gd name="T6" fmla="*/ 50 w 102"/>
                  <a:gd name="T7" fmla="*/ 226 h 227"/>
                  <a:gd name="T8" fmla="*/ 101 w 102"/>
                  <a:gd name="T9" fmla="*/ 226 h 227"/>
                  <a:gd name="T10" fmla="*/ 101 w 102"/>
                  <a:gd name="T11" fmla="*/ 0 h 227"/>
                  <a:gd name="T12" fmla="*/ 59 w 102"/>
                  <a:gd name="T13" fmla="*/ 0 h 227"/>
                  <a:gd name="T14" fmla="*/ 0 w 102"/>
                  <a:gd name="T15" fmla="*/ 33 h 227"/>
                  <a:gd name="T16" fmla="*/ 0 w 102"/>
                  <a:gd name="T17" fmla="*/ 33 h 227"/>
                  <a:gd name="T18" fmla="*/ 0 w 102"/>
                  <a:gd name="T19" fmla="*/ 3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227">
                    <a:moveTo>
                      <a:pt x="0" y="33"/>
                    </a:moveTo>
                    <a:lnTo>
                      <a:pt x="9" y="67"/>
                    </a:lnTo>
                    <a:lnTo>
                      <a:pt x="50" y="50"/>
                    </a:lnTo>
                    <a:lnTo>
                      <a:pt x="50" y="226"/>
                    </a:lnTo>
                    <a:lnTo>
                      <a:pt x="101" y="226"/>
                    </a:lnTo>
                    <a:lnTo>
                      <a:pt x="101" y="0"/>
                    </a:lnTo>
                    <a:lnTo>
                      <a:pt x="59" y="0"/>
                    </a:lnTo>
                    <a:lnTo>
                      <a:pt x="0" y="33"/>
                    </a:lnTo>
                    <a:close/>
                    <a:moveTo>
                      <a:pt x="0" y="33"/>
                    </a:moveTo>
                    <a:lnTo>
                      <a:pt x="0" y="33"/>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sp>
            <p:nvSpPr>
              <p:cNvPr id="326" name="Freeform 259">
                <a:extLst>
                  <a:ext uri="{FF2B5EF4-FFF2-40B4-BE49-F238E27FC236}">
                    <a16:creationId xmlns:a16="http://schemas.microsoft.com/office/drawing/2014/main" id="{DF3741A3-AA76-4399-8FC1-2F164DFFABD1}"/>
                  </a:ext>
                </a:extLst>
              </p:cNvPr>
              <p:cNvSpPr>
                <a:spLocks noChangeArrowheads="1"/>
              </p:cNvSpPr>
              <p:nvPr/>
            </p:nvSpPr>
            <p:spPr bwMode="auto">
              <a:xfrm>
                <a:off x="4691063" y="2400299"/>
                <a:ext cx="1587"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1">
                  <a:latin typeface="Arial" panose="020B0604020202020204" pitchFamily="34" charset="0"/>
                  <a:cs typeface="Arial" panose="020B0604020202020204" pitchFamily="34" charset="0"/>
                </a:endParaRPr>
              </a:p>
            </p:txBody>
          </p:sp>
        </p:grpSp>
      </p:grpSp>
      <p:sp>
        <p:nvSpPr>
          <p:cNvPr id="333" name="Rectangle 332">
            <a:extLst>
              <a:ext uri="{FF2B5EF4-FFF2-40B4-BE49-F238E27FC236}">
                <a16:creationId xmlns:a16="http://schemas.microsoft.com/office/drawing/2014/main" id="{2F4E4CC3-DCFE-448D-A4F8-331C5956AFE6}"/>
              </a:ext>
            </a:extLst>
          </p:cNvPr>
          <p:cNvSpPr/>
          <p:nvPr/>
        </p:nvSpPr>
        <p:spPr>
          <a:xfrm>
            <a:off x="731510" y="5463577"/>
            <a:ext cx="2281885" cy="831253"/>
          </a:xfrm>
          <a:prstGeom prst="rect">
            <a:avLst/>
          </a:prstGeom>
        </p:spPr>
        <p:txBody>
          <a:bodyPr wrap="square">
            <a:spAutoFit/>
          </a:bodyPr>
          <a:lstStyle/>
          <a:p>
            <a:pPr algn="ctr"/>
            <a:r>
              <a:rPr lang="en-US" sz="2401" b="1" dirty="0">
                <a:solidFill>
                  <a:schemeClr val="bg1"/>
                </a:solidFill>
                <a:latin typeface="Arial" panose="020B0604020202020204" pitchFamily="34" charset="0"/>
                <a:cs typeface="Arial" panose="020B0604020202020204" pitchFamily="34" charset="0"/>
              </a:rPr>
              <a:t>Group </a:t>
            </a:r>
            <a:r>
              <a:rPr lang="en-US" sz="2401" b="1" dirty="0" smtClean="0">
                <a:solidFill>
                  <a:schemeClr val="bg1"/>
                </a:solidFill>
                <a:latin typeface="Arial" panose="020B0604020202020204" pitchFamily="34" charset="0"/>
                <a:cs typeface="Arial" panose="020B0604020202020204" pitchFamily="34" charset="0"/>
              </a:rPr>
              <a:t>8</a:t>
            </a:r>
            <a:endParaRPr lang="en-US" sz="2401" b="1" dirty="0">
              <a:solidFill>
                <a:schemeClr val="bg1"/>
              </a:solidFill>
              <a:latin typeface="Arial" panose="020B0604020202020204" pitchFamily="34" charset="0"/>
              <a:cs typeface="Arial" panose="020B0604020202020204" pitchFamily="34" charset="0"/>
            </a:endParaRPr>
          </a:p>
          <a:p>
            <a:pPr algn="ctr"/>
            <a:endParaRPr lang="en-US" sz="2401" b="1" dirty="0">
              <a:solidFill>
                <a:schemeClr val="bg1"/>
              </a:solidFill>
              <a:latin typeface="Arial" panose="020B0604020202020204" pitchFamily="34" charset="0"/>
              <a:cs typeface="Arial" panose="020B0604020202020204" pitchFamily="34" charset="0"/>
            </a:endParaRPr>
          </a:p>
        </p:txBody>
      </p:sp>
      <p:grpSp>
        <p:nvGrpSpPr>
          <p:cNvPr id="334" name="Group 333">
            <a:extLst>
              <a:ext uri="{FF2B5EF4-FFF2-40B4-BE49-F238E27FC236}">
                <a16:creationId xmlns:a16="http://schemas.microsoft.com/office/drawing/2014/main" id="{886AF44A-03FE-48A9-BAD0-0B504CAC595E}"/>
              </a:ext>
            </a:extLst>
          </p:cNvPr>
          <p:cNvGrpSpPr/>
          <p:nvPr/>
        </p:nvGrpSpPr>
        <p:grpSpPr>
          <a:xfrm>
            <a:off x="9380538" y="3514963"/>
            <a:ext cx="2363521" cy="3191028"/>
            <a:chOff x="0" y="1828801"/>
            <a:chExt cx="2538413" cy="3517900"/>
          </a:xfrm>
        </p:grpSpPr>
        <p:sp>
          <p:nvSpPr>
            <p:cNvPr id="335" name="Freeform 114">
              <a:extLst>
                <a:ext uri="{FF2B5EF4-FFF2-40B4-BE49-F238E27FC236}">
                  <a16:creationId xmlns:a16="http://schemas.microsoft.com/office/drawing/2014/main" id="{D38CBD2E-A307-4D63-B9C5-A9D73BEF6B31}"/>
                </a:ext>
              </a:extLst>
            </p:cNvPr>
            <p:cNvSpPr>
              <a:spLocks noEditPoints="1"/>
            </p:cNvSpPr>
            <p:nvPr/>
          </p:nvSpPr>
          <p:spPr bwMode="auto">
            <a:xfrm>
              <a:off x="0" y="1828801"/>
              <a:ext cx="2538413" cy="3517900"/>
            </a:xfrm>
            <a:custGeom>
              <a:avLst/>
              <a:gdLst>
                <a:gd name="T0" fmla="*/ 508 w 1705"/>
                <a:gd name="T1" fmla="*/ 821 h 2356"/>
                <a:gd name="T2" fmla="*/ 1088 w 1705"/>
                <a:gd name="T3" fmla="*/ 1164 h 2356"/>
                <a:gd name="T4" fmla="*/ 936 w 1705"/>
                <a:gd name="T5" fmla="*/ 2241 h 2356"/>
                <a:gd name="T6" fmla="*/ 656 w 1705"/>
                <a:gd name="T7" fmla="*/ 1928 h 2356"/>
                <a:gd name="T8" fmla="*/ 534 w 1705"/>
                <a:gd name="T9" fmla="*/ 1511 h 2356"/>
                <a:gd name="T10" fmla="*/ 116 w 1705"/>
                <a:gd name="T11" fmla="*/ 1275 h 2356"/>
                <a:gd name="T12" fmla="*/ 7 w 1705"/>
                <a:gd name="T13" fmla="*/ 1182 h 2356"/>
                <a:gd name="T14" fmla="*/ 681 w 1705"/>
                <a:gd name="T15" fmla="*/ 930 h 2356"/>
                <a:gd name="T16" fmla="*/ 420 w 1705"/>
                <a:gd name="T17" fmla="*/ 729 h 2356"/>
                <a:gd name="T18" fmla="*/ 409 w 1705"/>
                <a:gd name="T19" fmla="*/ 114 h 2356"/>
                <a:gd name="T20" fmla="*/ 1257 w 1705"/>
                <a:gd name="T21" fmla="*/ 151 h 2356"/>
                <a:gd name="T22" fmla="*/ 1197 w 1705"/>
                <a:gd name="T23" fmla="*/ 891 h 2356"/>
                <a:gd name="T24" fmla="*/ 1263 w 1705"/>
                <a:gd name="T25" fmla="*/ 1099 h 2356"/>
                <a:gd name="T26" fmla="*/ 1695 w 1705"/>
                <a:gd name="T27" fmla="*/ 1094 h 2356"/>
                <a:gd name="T28" fmla="*/ 1655 w 1705"/>
                <a:gd name="T29" fmla="*/ 1063 h 2356"/>
                <a:gd name="T30" fmla="*/ 1235 w 1705"/>
                <a:gd name="T31" fmla="*/ 1092 h 2356"/>
                <a:gd name="T32" fmla="*/ 1337 w 1705"/>
                <a:gd name="T33" fmla="*/ 267 h 2356"/>
                <a:gd name="T34" fmla="*/ 624 w 1705"/>
                <a:gd name="T35" fmla="*/ 63 h 2356"/>
                <a:gd name="T36" fmla="*/ 345 w 1705"/>
                <a:gd name="T37" fmla="*/ 573 h 2356"/>
                <a:gd name="T38" fmla="*/ 462 w 1705"/>
                <a:gd name="T39" fmla="*/ 573 h 2356"/>
                <a:gd name="T40" fmla="*/ 570 w 1705"/>
                <a:gd name="T41" fmla="*/ 345 h 2356"/>
                <a:gd name="T42" fmla="*/ 1014 w 1705"/>
                <a:gd name="T43" fmla="*/ 401 h 2356"/>
                <a:gd name="T44" fmla="*/ 1317 w 1705"/>
                <a:gd name="T45" fmla="*/ 626 h 2356"/>
                <a:gd name="T46" fmla="*/ 1283 w 1705"/>
                <a:gd name="T47" fmla="*/ 861 h 2356"/>
                <a:gd name="T48" fmla="*/ 1251 w 1705"/>
                <a:gd name="T49" fmla="*/ 783 h 2356"/>
                <a:gd name="T50" fmla="*/ 1219 w 1705"/>
                <a:gd name="T51" fmla="*/ 510 h 2356"/>
                <a:gd name="T52" fmla="*/ 560 w 1705"/>
                <a:gd name="T53" fmla="*/ 409 h 2356"/>
                <a:gd name="T54" fmla="*/ 461 w 1705"/>
                <a:gd name="T55" fmla="*/ 584 h 2356"/>
                <a:gd name="T56" fmla="*/ 804 w 1705"/>
                <a:gd name="T57" fmla="*/ 509 h 2356"/>
                <a:gd name="T58" fmla="*/ 1216 w 1705"/>
                <a:gd name="T59" fmla="*/ 637 h 2356"/>
                <a:gd name="T60" fmla="*/ 1077 w 1705"/>
                <a:gd name="T61" fmla="*/ 656 h 2356"/>
                <a:gd name="T62" fmla="*/ 580 w 1705"/>
                <a:gd name="T63" fmla="*/ 624 h 2356"/>
                <a:gd name="T64" fmla="*/ 1132 w 1705"/>
                <a:gd name="T65" fmla="*/ 989 h 2356"/>
                <a:gd name="T66" fmla="*/ 816 w 1705"/>
                <a:gd name="T67" fmla="*/ 1528 h 2356"/>
                <a:gd name="T68" fmla="*/ 826 w 1705"/>
                <a:gd name="T69" fmla="*/ 1088 h 2356"/>
                <a:gd name="T70" fmla="*/ 534 w 1705"/>
                <a:gd name="T71" fmla="*/ 1164 h 2356"/>
                <a:gd name="T72" fmla="*/ 1097 w 1705"/>
                <a:gd name="T73" fmla="*/ 1227 h 2356"/>
                <a:gd name="T74" fmla="*/ 1215 w 1705"/>
                <a:gd name="T75" fmla="*/ 1117 h 2356"/>
                <a:gd name="T76" fmla="*/ 1184 w 1705"/>
                <a:gd name="T77" fmla="*/ 664 h 2356"/>
                <a:gd name="T78" fmla="*/ 1062 w 1705"/>
                <a:gd name="T79" fmla="*/ 936 h 2356"/>
                <a:gd name="T80" fmla="*/ 1118 w 1705"/>
                <a:gd name="T81" fmla="*/ 1618 h 2356"/>
                <a:gd name="T82" fmla="*/ 936 w 1705"/>
                <a:gd name="T83" fmla="*/ 1642 h 2356"/>
                <a:gd name="T84" fmla="*/ 977 w 1705"/>
                <a:gd name="T85" fmla="*/ 1687 h 2356"/>
                <a:gd name="T86" fmla="*/ 967 w 1705"/>
                <a:gd name="T87" fmla="*/ 1589 h 2356"/>
                <a:gd name="T88" fmla="*/ 866 w 1705"/>
                <a:gd name="T89" fmla="*/ 1628 h 2356"/>
                <a:gd name="T90" fmla="*/ 843 w 1705"/>
                <a:gd name="T91" fmla="*/ 1023 h 2356"/>
                <a:gd name="T92" fmla="*/ 945 w 1705"/>
                <a:gd name="T93" fmla="*/ 1062 h 2356"/>
                <a:gd name="T94" fmla="*/ 869 w 1705"/>
                <a:gd name="T95" fmla="*/ 1411 h 2356"/>
                <a:gd name="T96" fmla="*/ 869 w 1705"/>
                <a:gd name="T97" fmla="*/ 1411 h 2356"/>
                <a:gd name="T98" fmla="*/ 818 w 1705"/>
                <a:gd name="T99" fmla="*/ 1719 h 2356"/>
                <a:gd name="T100" fmla="*/ 806 w 1705"/>
                <a:gd name="T101" fmla="*/ 1645 h 2356"/>
                <a:gd name="T102" fmla="*/ 766 w 1705"/>
                <a:gd name="T103" fmla="*/ 1622 h 2356"/>
                <a:gd name="T104" fmla="*/ 538 w 1705"/>
                <a:gd name="T105" fmla="*/ 1804 h 2356"/>
                <a:gd name="T106" fmla="*/ 724 w 1705"/>
                <a:gd name="T107" fmla="*/ 1703 h 2356"/>
                <a:gd name="T108" fmla="*/ 747 w 1705"/>
                <a:gd name="T109" fmla="*/ 1037 h 2356"/>
                <a:gd name="T110" fmla="*/ 594 w 1705"/>
                <a:gd name="T111" fmla="*/ 619 h 2356"/>
                <a:gd name="T112" fmla="*/ 543 w 1705"/>
                <a:gd name="T113" fmla="*/ 1515 h 2356"/>
                <a:gd name="T114" fmla="*/ 512 w 1705"/>
                <a:gd name="T115" fmla="*/ 2237 h 2356"/>
                <a:gd name="T116" fmla="*/ 91 w 1705"/>
                <a:gd name="T117" fmla="*/ 1194 h 2356"/>
                <a:gd name="T118" fmla="*/ 62 w 1705"/>
                <a:gd name="T119" fmla="*/ 1295 h 2356"/>
                <a:gd name="T120" fmla="*/ 456 w 1705"/>
                <a:gd name="T121" fmla="*/ 753 h 2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05" h="2356">
                  <a:moveTo>
                    <a:pt x="508" y="822"/>
                  </a:moveTo>
                  <a:cubicBezTo>
                    <a:pt x="509" y="822"/>
                    <a:pt x="519" y="830"/>
                    <a:pt x="520" y="831"/>
                  </a:cubicBezTo>
                  <a:cubicBezTo>
                    <a:pt x="525" y="836"/>
                    <a:pt x="530" y="841"/>
                    <a:pt x="536" y="845"/>
                  </a:cubicBezTo>
                  <a:cubicBezTo>
                    <a:pt x="541" y="850"/>
                    <a:pt x="547" y="854"/>
                    <a:pt x="553" y="859"/>
                  </a:cubicBezTo>
                  <a:cubicBezTo>
                    <a:pt x="554" y="855"/>
                    <a:pt x="555" y="851"/>
                    <a:pt x="555" y="846"/>
                  </a:cubicBezTo>
                  <a:cubicBezTo>
                    <a:pt x="556" y="844"/>
                    <a:pt x="559" y="842"/>
                    <a:pt x="561" y="844"/>
                  </a:cubicBezTo>
                  <a:cubicBezTo>
                    <a:pt x="592" y="866"/>
                    <a:pt x="620" y="883"/>
                    <a:pt x="657" y="887"/>
                  </a:cubicBezTo>
                  <a:cubicBezTo>
                    <a:pt x="623" y="868"/>
                    <a:pt x="591" y="844"/>
                    <a:pt x="563" y="816"/>
                  </a:cubicBezTo>
                  <a:cubicBezTo>
                    <a:pt x="554" y="808"/>
                    <a:pt x="546" y="799"/>
                    <a:pt x="537" y="790"/>
                  </a:cubicBezTo>
                  <a:cubicBezTo>
                    <a:pt x="534" y="803"/>
                    <a:pt x="521" y="814"/>
                    <a:pt x="507" y="818"/>
                  </a:cubicBezTo>
                  <a:cubicBezTo>
                    <a:pt x="508" y="819"/>
                    <a:pt x="508" y="820"/>
                    <a:pt x="508" y="821"/>
                  </a:cubicBezTo>
                  <a:cubicBezTo>
                    <a:pt x="508" y="822"/>
                    <a:pt x="508" y="822"/>
                    <a:pt x="508" y="822"/>
                  </a:cubicBezTo>
                  <a:close/>
                  <a:moveTo>
                    <a:pt x="1656" y="1148"/>
                  </a:moveTo>
                  <a:cubicBezTo>
                    <a:pt x="1675" y="1149"/>
                    <a:pt x="1701" y="1153"/>
                    <a:pt x="1695" y="1169"/>
                  </a:cubicBezTo>
                  <a:cubicBezTo>
                    <a:pt x="1690" y="1182"/>
                    <a:pt x="1668" y="1186"/>
                    <a:pt x="1657" y="1187"/>
                  </a:cubicBezTo>
                  <a:cubicBezTo>
                    <a:pt x="1635" y="1189"/>
                    <a:pt x="1613" y="1178"/>
                    <a:pt x="1593" y="1169"/>
                  </a:cubicBezTo>
                  <a:cubicBezTo>
                    <a:pt x="1545" y="1218"/>
                    <a:pt x="1469" y="1234"/>
                    <a:pt x="1403" y="1236"/>
                  </a:cubicBezTo>
                  <a:cubicBezTo>
                    <a:pt x="1329" y="1238"/>
                    <a:pt x="1253" y="1227"/>
                    <a:pt x="1186" y="1194"/>
                  </a:cubicBezTo>
                  <a:cubicBezTo>
                    <a:pt x="1181" y="1201"/>
                    <a:pt x="1176" y="1208"/>
                    <a:pt x="1170" y="1214"/>
                  </a:cubicBezTo>
                  <a:cubicBezTo>
                    <a:pt x="1169" y="1216"/>
                    <a:pt x="1166" y="1216"/>
                    <a:pt x="1164" y="1215"/>
                  </a:cubicBezTo>
                  <a:cubicBezTo>
                    <a:pt x="1142" y="1201"/>
                    <a:pt x="1120" y="1187"/>
                    <a:pt x="1098" y="1171"/>
                  </a:cubicBezTo>
                  <a:cubicBezTo>
                    <a:pt x="1096" y="1169"/>
                    <a:pt x="1092" y="1167"/>
                    <a:pt x="1088" y="1164"/>
                  </a:cubicBezTo>
                  <a:cubicBezTo>
                    <a:pt x="1096" y="1189"/>
                    <a:pt x="1104" y="1213"/>
                    <a:pt x="1109" y="1239"/>
                  </a:cubicBezTo>
                  <a:cubicBezTo>
                    <a:pt x="1130" y="1346"/>
                    <a:pt x="1135" y="1459"/>
                    <a:pt x="1130" y="1567"/>
                  </a:cubicBezTo>
                  <a:cubicBezTo>
                    <a:pt x="1130" y="1584"/>
                    <a:pt x="1128" y="1601"/>
                    <a:pt x="1127" y="1617"/>
                  </a:cubicBezTo>
                  <a:cubicBezTo>
                    <a:pt x="1129" y="1618"/>
                    <a:pt x="1130" y="1621"/>
                    <a:pt x="1128" y="1623"/>
                  </a:cubicBezTo>
                  <a:cubicBezTo>
                    <a:pt x="1128" y="1623"/>
                    <a:pt x="1127" y="1623"/>
                    <a:pt x="1127" y="1624"/>
                  </a:cubicBezTo>
                  <a:cubicBezTo>
                    <a:pt x="1109" y="1829"/>
                    <a:pt x="1044" y="2026"/>
                    <a:pt x="1010" y="2230"/>
                  </a:cubicBezTo>
                  <a:cubicBezTo>
                    <a:pt x="1009" y="2232"/>
                    <a:pt x="1008" y="2233"/>
                    <a:pt x="1006" y="2233"/>
                  </a:cubicBezTo>
                  <a:cubicBezTo>
                    <a:pt x="1022" y="2238"/>
                    <a:pt x="1036" y="2245"/>
                    <a:pt x="1048" y="2255"/>
                  </a:cubicBezTo>
                  <a:cubicBezTo>
                    <a:pt x="1067" y="2271"/>
                    <a:pt x="1090" y="2318"/>
                    <a:pt x="1065" y="2338"/>
                  </a:cubicBezTo>
                  <a:cubicBezTo>
                    <a:pt x="1044" y="2356"/>
                    <a:pt x="1012" y="2328"/>
                    <a:pt x="997" y="2315"/>
                  </a:cubicBezTo>
                  <a:cubicBezTo>
                    <a:pt x="974" y="2295"/>
                    <a:pt x="947" y="2270"/>
                    <a:pt x="936" y="2241"/>
                  </a:cubicBezTo>
                  <a:cubicBezTo>
                    <a:pt x="935" y="2240"/>
                    <a:pt x="935" y="2239"/>
                    <a:pt x="936" y="2238"/>
                  </a:cubicBezTo>
                  <a:cubicBezTo>
                    <a:pt x="936" y="2238"/>
                    <a:pt x="936" y="2238"/>
                    <a:pt x="936" y="2238"/>
                  </a:cubicBezTo>
                  <a:cubicBezTo>
                    <a:pt x="935" y="2237"/>
                    <a:pt x="935" y="2237"/>
                    <a:pt x="934" y="2235"/>
                  </a:cubicBezTo>
                  <a:cubicBezTo>
                    <a:pt x="908" y="2066"/>
                    <a:pt x="964" y="1893"/>
                    <a:pt x="913" y="1726"/>
                  </a:cubicBezTo>
                  <a:cubicBezTo>
                    <a:pt x="901" y="1728"/>
                    <a:pt x="889" y="1729"/>
                    <a:pt x="880" y="1729"/>
                  </a:cubicBezTo>
                  <a:cubicBezTo>
                    <a:pt x="856" y="1731"/>
                    <a:pt x="833" y="1730"/>
                    <a:pt x="809" y="1727"/>
                  </a:cubicBezTo>
                  <a:cubicBezTo>
                    <a:pt x="781" y="1724"/>
                    <a:pt x="748" y="1721"/>
                    <a:pt x="720" y="1709"/>
                  </a:cubicBezTo>
                  <a:cubicBezTo>
                    <a:pt x="719" y="1709"/>
                    <a:pt x="717" y="1709"/>
                    <a:pt x="716" y="1708"/>
                  </a:cubicBezTo>
                  <a:cubicBezTo>
                    <a:pt x="716" y="1709"/>
                    <a:pt x="716" y="1710"/>
                    <a:pt x="715" y="1711"/>
                  </a:cubicBezTo>
                  <a:cubicBezTo>
                    <a:pt x="693" y="1738"/>
                    <a:pt x="682" y="1774"/>
                    <a:pt x="675" y="1808"/>
                  </a:cubicBezTo>
                  <a:cubicBezTo>
                    <a:pt x="666" y="1847"/>
                    <a:pt x="661" y="1888"/>
                    <a:pt x="656" y="1928"/>
                  </a:cubicBezTo>
                  <a:cubicBezTo>
                    <a:pt x="650" y="1972"/>
                    <a:pt x="642" y="2016"/>
                    <a:pt x="635" y="2060"/>
                  </a:cubicBezTo>
                  <a:cubicBezTo>
                    <a:pt x="627" y="2108"/>
                    <a:pt x="621" y="2156"/>
                    <a:pt x="610" y="2204"/>
                  </a:cubicBezTo>
                  <a:cubicBezTo>
                    <a:pt x="612" y="2206"/>
                    <a:pt x="612" y="2208"/>
                    <a:pt x="611" y="2210"/>
                  </a:cubicBezTo>
                  <a:cubicBezTo>
                    <a:pt x="593" y="2239"/>
                    <a:pt x="528" y="2329"/>
                    <a:pt x="486" y="2289"/>
                  </a:cubicBezTo>
                  <a:cubicBezTo>
                    <a:pt x="450" y="2255"/>
                    <a:pt x="528" y="2209"/>
                    <a:pt x="561" y="2202"/>
                  </a:cubicBezTo>
                  <a:cubicBezTo>
                    <a:pt x="543" y="2173"/>
                    <a:pt x="540" y="2134"/>
                    <a:pt x="538" y="2100"/>
                  </a:cubicBezTo>
                  <a:cubicBezTo>
                    <a:pt x="535" y="2060"/>
                    <a:pt x="532" y="2019"/>
                    <a:pt x="530" y="1978"/>
                  </a:cubicBezTo>
                  <a:cubicBezTo>
                    <a:pt x="528" y="1923"/>
                    <a:pt x="531" y="1867"/>
                    <a:pt x="530" y="1811"/>
                  </a:cubicBezTo>
                  <a:cubicBezTo>
                    <a:pt x="529" y="1760"/>
                    <a:pt x="527" y="1709"/>
                    <a:pt x="528" y="1658"/>
                  </a:cubicBezTo>
                  <a:cubicBezTo>
                    <a:pt x="529" y="1609"/>
                    <a:pt x="531" y="1560"/>
                    <a:pt x="535" y="1512"/>
                  </a:cubicBezTo>
                  <a:cubicBezTo>
                    <a:pt x="534" y="1512"/>
                    <a:pt x="534" y="1511"/>
                    <a:pt x="534" y="1511"/>
                  </a:cubicBezTo>
                  <a:cubicBezTo>
                    <a:pt x="530" y="1510"/>
                    <a:pt x="532" y="1506"/>
                    <a:pt x="535" y="1506"/>
                  </a:cubicBezTo>
                  <a:cubicBezTo>
                    <a:pt x="540" y="1454"/>
                    <a:pt x="546" y="1402"/>
                    <a:pt x="555" y="1350"/>
                  </a:cubicBezTo>
                  <a:cubicBezTo>
                    <a:pt x="568" y="1280"/>
                    <a:pt x="584" y="1208"/>
                    <a:pt x="609" y="1141"/>
                  </a:cubicBezTo>
                  <a:cubicBezTo>
                    <a:pt x="601" y="1149"/>
                    <a:pt x="590" y="1155"/>
                    <a:pt x="580" y="1160"/>
                  </a:cubicBezTo>
                  <a:cubicBezTo>
                    <a:pt x="566" y="1167"/>
                    <a:pt x="550" y="1172"/>
                    <a:pt x="533" y="1171"/>
                  </a:cubicBezTo>
                  <a:cubicBezTo>
                    <a:pt x="531" y="1170"/>
                    <a:pt x="530" y="1169"/>
                    <a:pt x="530" y="1167"/>
                  </a:cubicBezTo>
                  <a:cubicBezTo>
                    <a:pt x="530" y="1167"/>
                    <a:pt x="530" y="1167"/>
                    <a:pt x="530" y="1167"/>
                  </a:cubicBezTo>
                  <a:cubicBezTo>
                    <a:pt x="524" y="1166"/>
                    <a:pt x="519" y="1163"/>
                    <a:pt x="513" y="1160"/>
                  </a:cubicBezTo>
                  <a:cubicBezTo>
                    <a:pt x="486" y="1213"/>
                    <a:pt x="413" y="1241"/>
                    <a:pt x="360" y="1259"/>
                  </a:cubicBezTo>
                  <a:cubicBezTo>
                    <a:pt x="320" y="1272"/>
                    <a:pt x="277" y="1278"/>
                    <a:pt x="235" y="1281"/>
                  </a:cubicBezTo>
                  <a:cubicBezTo>
                    <a:pt x="195" y="1283"/>
                    <a:pt x="155" y="1284"/>
                    <a:pt x="116" y="1275"/>
                  </a:cubicBezTo>
                  <a:cubicBezTo>
                    <a:pt x="115" y="1275"/>
                    <a:pt x="115" y="1274"/>
                    <a:pt x="114" y="1274"/>
                  </a:cubicBezTo>
                  <a:cubicBezTo>
                    <a:pt x="114" y="1274"/>
                    <a:pt x="114" y="1275"/>
                    <a:pt x="114" y="1275"/>
                  </a:cubicBezTo>
                  <a:cubicBezTo>
                    <a:pt x="104" y="1286"/>
                    <a:pt x="91" y="1298"/>
                    <a:pt x="76" y="1302"/>
                  </a:cubicBezTo>
                  <a:cubicBezTo>
                    <a:pt x="66" y="1304"/>
                    <a:pt x="43" y="1306"/>
                    <a:pt x="37" y="1295"/>
                  </a:cubicBezTo>
                  <a:cubicBezTo>
                    <a:pt x="32" y="1286"/>
                    <a:pt x="43" y="1276"/>
                    <a:pt x="49" y="1270"/>
                  </a:cubicBezTo>
                  <a:cubicBezTo>
                    <a:pt x="56" y="1265"/>
                    <a:pt x="63" y="1259"/>
                    <a:pt x="70" y="1255"/>
                  </a:cubicBezTo>
                  <a:cubicBezTo>
                    <a:pt x="46" y="1254"/>
                    <a:pt x="19" y="1253"/>
                    <a:pt x="1" y="1235"/>
                  </a:cubicBezTo>
                  <a:cubicBezTo>
                    <a:pt x="0" y="1234"/>
                    <a:pt x="0" y="1231"/>
                    <a:pt x="2" y="1230"/>
                  </a:cubicBezTo>
                  <a:cubicBezTo>
                    <a:pt x="13" y="1219"/>
                    <a:pt x="27" y="1218"/>
                    <a:pt x="41" y="1218"/>
                  </a:cubicBezTo>
                  <a:cubicBezTo>
                    <a:pt x="25" y="1213"/>
                    <a:pt x="11" y="1205"/>
                    <a:pt x="5" y="1187"/>
                  </a:cubicBezTo>
                  <a:cubicBezTo>
                    <a:pt x="4" y="1185"/>
                    <a:pt x="5" y="1183"/>
                    <a:pt x="7" y="1182"/>
                  </a:cubicBezTo>
                  <a:cubicBezTo>
                    <a:pt x="31" y="1175"/>
                    <a:pt x="54" y="1181"/>
                    <a:pt x="77" y="1189"/>
                  </a:cubicBezTo>
                  <a:cubicBezTo>
                    <a:pt x="67" y="1174"/>
                    <a:pt x="58" y="1153"/>
                    <a:pt x="73" y="1145"/>
                  </a:cubicBezTo>
                  <a:cubicBezTo>
                    <a:pt x="98" y="1130"/>
                    <a:pt x="116" y="1186"/>
                    <a:pt x="123" y="1200"/>
                  </a:cubicBezTo>
                  <a:cubicBezTo>
                    <a:pt x="183" y="1215"/>
                    <a:pt x="248" y="1199"/>
                    <a:pt x="303" y="1174"/>
                  </a:cubicBezTo>
                  <a:cubicBezTo>
                    <a:pt x="357" y="1150"/>
                    <a:pt x="409" y="1117"/>
                    <a:pt x="447" y="1071"/>
                  </a:cubicBezTo>
                  <a:cubicBezTo>
                    <a:pt x="448" y="1070"/>
                    <a:pt x="448" y="1070"/>
                    <a:pt x="449" y="1070"/>
                  </a:cubicBezTo>
                  <a:cubicBezTo>
                    <a:pt x="448" y="1068"/>
                    <a:pt x="447" y="1065"/>
                    <a:pt x="447" y="1063"/>
                  </a:cubicBezTo>
                  <a:cubicBezTo>
                    <a:pt x="446" y="1061"/>
                    <a:pt x="448" y="1060"/>
                    <a:pt x="450" y="1061"/>
                  </a:cubicBezTo>
                  <a:cubicBezTo>
                    <a:pt x="450" y="1059"/>
                    <a:pt x="450" y="1058"/>
                    <a:pt x="452" y="1057"/>
                  </a:cubicBezTo>
                  <a:cubicBezTo>
                    <a:pt x="489" y="1032"/>
                    <a:pt x="525" y="1004"/>
                    <a:pt x="563" y="980"/>
                  </a:cubicBezTo>
                  <a:cubicBezTo>
                    <a:pt x="598" y="958"/>
                    <a:pt x="638" y="934"/>
                    <a:pt x="681" y="930"/>
                  </a:cubicBezTo>
                  <a:cubicBezTo>
                    <a:pt x="681" y="929"/>
                    <a:pt x="681" y="929"/>
                    <a:pt x="681" y="929"/>
                  </a:cubicBezTo>
                  <a:cubicBezTo>
                    <a:pt x="688" y="919"/>
                    <a:pt x="702" y="915"/>
                    <a:pt x="714" y="914"/>
                  </a:cubicBezTo>
                  <a:cubicBezTo>
                    <a:pt x="699" y="907"/>
                    <a:pt x="684" y="901"/>
                    <a:pt x="669" y="893"/>
                  </a:cubicBezTo>
                  <a:cubicBezTo>
                    <a:pt x="631" y="903"/>
                    <a:pt x="592" y="875"/>
                    <a:pt x="562" y="853"/>
                  </a:cubicBezTo>
                  <a:cubicBezTo>
                    <a:pt x="561" y="857"/>
                    <a:pt x="560" y="861"/>
                    <a:pt x="559" y="865"/>
                  </a:cubicBezTo>
                  <a:cubicBezTo>
                    <a:pt x="558" y="868"/>
                    <a:pt x="555" y="870"/>
                    <a:pt x="553" y="868"/>
                  </a:cubicBezTo>
                  <a:cubicBezTo>
                    <a:pt x="534" y="854"/>
                    <a:pt x="516" y="839"/>
                    <a:pt x="501" y="820"/>
                  </a:cubicBezTo>
                  <a:cubicBezTo>
                    <a:pt x="501" y="820"/>
                    <a:pt x="501" y="820"/>
                    <a:pt x="501" y="819"/>
                  </a:cubicBezTo>
                  <a:cubicBezTo>
                    <a:pt x="498" y="819"/>
                    <a:pt x="496" y="819"/>
                    <a:pt x="494" y="819"/>
                  </a:cubicBezTo>
                  <a:cubicBezTo>
                    <a:pt x="473" y="818"/>
                    <a:pt x="453" y="805"/>
                    <a:pt x="440" y="788"/>
                  </a:cubicBezTo>
                  <a:cubicBezTo>
                    <a:pt x="426" y="772"/>
                    <a:pt x="416" y="750"/>
                    <a:pt x="420" y="729"/>
                  </a:cubicBezTo>
                  <a:cubicBezTo>
                    <a:pt x="421" y="724"/>
                    <a:pt x="423" y="719"/>
                    <a:pt x="425" y="716"/>
                  </a:cubicBezTo>
                  <a:cubicBezTo>
                    <a:pt x="424" y="716"/>
                    <a:pt x="423" y="715"/>
                    <a:pt x="422" y="714"/>
                  </a:cubicBezTo>
                  <a:cubicBezTo>
                    <a:pt x="385" y="672"/>
                    <a:pt x="384" y="615"/>
                    <a:pt x="369" y="564"/>
                  </a:cubicBezTo>
                  <a:cubicBezTo>
                    <a:pt x="361" y="571"/>
                    <a:pt x="352" y="576"/>
                    <a:pt x="345" y="584"/>
                  </a:cubicBezTo>
                  <a:cubicBezTo>
                    <a:pt x="343" y="586"/>
                    <a:pt x="339" y="584"/>
                    <a:pt x="339" y="581"/>
                  </a:cubicBezTo>
                  <a:cubicBezTo>
                    <a:pt x="319" y="488"/>
                    <a:pt x="334" y="380"/>
                    <a:pt x="376" y="294"/>
                  </a:cubicBezTo>
                  <a:cubicBezTo>
                    <a:pt x="357" y="294"/>
                    <a:pt x="340" y="299"/>
                    <a:pt x="322" y="305"/>
                  </a:cubicBezTo>
                  <a:cubicBezTo>
                    <a:pt x="319" y="306"/>
                    <a:pt x="315" y="303"/>
                    <a:pt x="317" y="300"/>
                  </a:cubicBezTo>
                  <a:cubicBezTo>
                    <a:pt x="343" y="236"/>
                    <a:pt x="390" y="180"/>
                    <a:pt x="456" y="156"/>
                  </a:cubicBezTo>
                  <a:cubicBezTo>
                    <a:pt x="439" y="144"/>
                    <a:pt x="423" y="133"/>
                    <a:pt x="407" y="121"/>
                  </a:cubicBezTo>
                  <a:cubicBezTo>
                    <a:pt x="404" y="119"/>
                    <a:pt x="405" y="114"/>
                    <a:pt x="409" y="114"/>
                  </a:cubicBezTo>
                  <a:cubicBezTo>
                    <a:pt x="439" y="109"/>
                    <a:pt x="469" y="115"/>
                    <a:pt x="499" y="120"/>
                  </a:cubicBezTo>
                  <a:cubicBezTo>
                    <a:pt x="500" y="120"/>
                    <a:pt x="500" y="120"/>
                    <a:pt x="500" y="120"/>
                  </a:cubicBezTo>
                  <a:cubicBezTo>
                    <a:pt x="532" y="63"/>
                    <a:pt x="594" y="28"/>
                    <a:pt x="654" y="7"/>
                  </a:cubicBezTo>
                  <a:cubicBezTo>
                    <a:pt x="658" y="6"/>
                    <a:pt x="662" y="9"/>
                    <a:pt x="660" y="12"/>
                  </a:cubicBezTo>
                  <a:cubicBezTo>
                    <a:pt x="655" y="27"/>
                    <a:pt x="646" y="40"/>
                    <a:pt x="638" y="53"/>
                  </a:cubicBezTo>
                  <a:cubicBezTo>
                    <a:pt x="713" y="10"/>
                    <a:pt x="809" y="0"/>
                    <a:pt x="894" y="10"/>
                  </a:cubicBezTo>
                  <a:cubicBezTo>
                    <a:pt x="935" y="15"/>
                    <a:pt x="975" y="29"/>
                    <a:pt x="1014" y="40"/>
                  </a:cubicBezTo>
                  <a:cubicBezTo>
                    <a:pt x="1057" y="52"/>
                    <a:pt x="1105" y="64"/>
                    <a:pt x="1148" y="47"/>
                  </a:cubicBezTo>
                  <a:cubicBezTo>
                    <a:pt x="1152" y="45"/>
                    <a:pt x="1156" y="49"/>
                    <a:pt x="1155" y="53"/>
                  </a:cubicBezTo>
                  <a:cubicBezTo>
                    <a:pt x="1150" y="68"/>
                    <a:pt x="1141" y="78"/>
                    <a:pt x="1129" y="87"/>
                  </a:cubicBezTo>
                  <a:cubicBezTo>
                    <a:pt x="1176" y="96"/>
                    <a:pt x="1221" y="121"/>
                    <a:pt x="1257" y="151"/>
                  </a:cubicBezTo>
                  <a:cubicBezTo>
                    <a:pt x="1297" y="183"/>
                    <a:pt x="1333" y="222"/>
                    <a:pt x="1348" y="272"/>
                  </a:cubicBezTo>
                  <a:cubicBezTo>
                    <a:pt x="1349" y="276"/>
                    <a:pt x="1345" y="278"/>
                    <a:pt x="1342" y="277"/>
                  </a:cubicBezTo>
                  <a:cubicBezTo>
                    <a:pt x="1332" y="275"/>
                    <a:pt x="1323" y="273"/>
                    <a:pt x="1313" y="271"/>
                  </a:cubicBezTo>
                  <a:cubicBezTo>
                    <a:pt x="1367" y="318"/>
                    <a:pt x="1386" y="397"/>
                    <a:pt x="1393" y="465"/>
                  </a:cubicBezTo>
                  <a:cubicBezTo>
                    <a:pt x="1400" y="541"/>
                    <a:pt x="1396" y="623"/>
                    <a:pt x="1367" y="694"/>
                  </a:cubicBezTo>
                  <a:cubicBezTo>
                    <a:pt x="1365" y="697"/>
                    <a:pt x="1360" y="698"/>
                    <a:pt x="1358" y="694"/>
                  </a:cubicBezTo>
                  <a:cubicBezTo>
                    <a:pt x="1357" y="690"/>
                    <a:pt x="1354" y="686"/>
                    <a:pt x="1352" y="682"/>
                  </a:cubicBezTo>
                  <a:cubicBezTo>
                    <a:pt x="1341" y="719"/>
                    <a:pt x="1324" y="754"/>
                    <a:pt x="1302" y="787"/>
                  </a:cubicBezTo>
                  <a:cubicBezTo>
                    <a:pt x="1307" y="793"/>
                    <a:pt x="1310" y="800"/>
                    <a:pt x="1311" y="808"/>
                  </a:cubicBezTo>
                  <a:cubicBezTo>
                    <a:pt x="1314" y="831"/>
                    <a:pt x="1303" y="852"/>
                    <a:pt x="1288" y="869"/>
                  </a:cubicBezTo>
                  <a:cubicBezTo>
                    <a:pt x="1264" y="896"/>
                    <a:pt x="1225" y="909"/>
                    <a:pt x="1197" y="891"/>
                  </a:cubicBezTo>
                  <a:cubicBezTo>
                    <a:pt x="1182" y="912"/>
                    <a:pt x="1162" y="927"/>
                    <a:pt x="1142" y="942"/>
                  </a:cubicBezTo>
                  <a:cubicBezTo>
                    <a:pt x="1139" y="944"/>
                    <a:pt x="1134" y="942"/>
                    <a:pt x="1135" y="938"/>
                  </a:cubicBezTo>
                  <a:cubicBezTo>
                    <a:pt x="1135" y="934"/>
                    <a:pt x="1135" y="929"/>
                    <a:pt x="1136" y="925"/>
                  </a:cubicBezTo>
                  <a:cubicBezTo>
                    <a:pt x="1116" y="934"/>
                    <a:pt x="1092" y="945"/>
                    <a:pt x="1070" y="946"/>
                  </a:cubicBezTo>
                  <a:cubicBezTo>
                    <a:pt x="1089" y="954"/>
                    <a:pt x="1107" y="964"/>
                    <a:pt x="1125" y="974"/>
                  </a:cubicBezTo>
                  <a:cubicBezTo>
                    <a:pt x="1164" y="998"/>
                    <a:pt x="1204" y="1024"/>
                    <a:pt x="1238" y="1054"/>
                  </a:cubicBezTo>
                  <a:cubicBezTo>
                    <a:pt x="1239" y="1056"/>
                    <a:pt x="1239" y="1058"/>
                    <a:pt x="1239" y="1060"/>
                  </a:cubicBezTo>
                  <a:cubicBezTo>
                    <a:pt x="1240" y="1060"/>
                    <a:pt x="1241" y="1061"/>
                    <a:pt x="1241" y="1063"/>
                  </a:cubicBezTo>
                  <a:cubicBezTo>
                    <a:pt x="1241" y="1070"/>
                    <a:pt x="1239" y="1077"/>
                    <a:pt x="1238" y="1084"/>
                  </a:cubicBezTo>
                  <a:cubicBezTo>
                    <a:pt x="1238" y="1084"/>
                    <a:pt x="1238" y="1084"/>
                    <a:pt x="1238" y="1084"/>
                  </a:cubicBezTo>
                  <a:cubicBezTo>
                    <a:pt x="1246" y="1086"/>
                    <a:pt x="1255" y="1095"/>
                    <a:pt x="1263" y="1099"/>
                  </a:cubicBezTo>
                  <a:cubicBezTo>
                    <a:pt x="1274" y="1106"/>
                    <a:pt x="1286" y="1111"/>
                    <a:pt x="1299" y="1116"/>
                  </a:cubicBezTo>
                  <a:cubicBezTo>
                    <a:pt x="1330" y="1127"/>
                    <a:pt x="1362" y="1136"/>
                    <a:pt x="1395" y="1141"/>
                  </a:cubicBezTo>
                  <a:cubicBezTo>
                    <a:pt x="1426" y="1146"/>
                    <a:pt x="1458" y="1150"/>
                    <a:pt x="1490" y="1148"/>
                  </a:cubicBezTo>
                  <a:cubicBezTo>
                    <a:pt x="1515" y="1147"/>
                    <a:pt x="1534" y="1141"/>
                    <a:pt x="1555" y="1133"/>
                  </a:cubicBezTo>
                  <a:cubicBezTo>
                    <a:pt x="1556" y="1116"/>
                    <a:pt x="1554" y="1098"/>
                    <a:pt x="1563" y="1084"/>
                  </a:cubicBezTo>
                  <a:cubicBezTo>
                    <a:pt x="1567" y="1077"/>
                    <a:pt x="1573" y="1066"/>
                    <a:pt x="1582" y="1067"/>
                  </a:cubicBezTo>
                  <a:cubicBezTo>
                    <a:pt x="1594" y="1068"/>
                    <a:pt x="1596" y="1087"/>
                    <a:pt x="1595" y="1101"/>
                  </a:cubicBezTo>
                  <a:cubicBezTo>
                    <a:pt x="1612" y="1079"/>
                    <a:pt x="1628" y="1057"/>
                    <a:pt x="1657" y="1054"/>
                  </a:cubicBezTo>
                  <a:cubicBezTo>
                    <a:pt x="1660" y="1053"/>
                    <a:pt x="1662" y="1055"/>
                    <a:pt x="1662" y="1057"/>
                  </a:cubicBezTo>
                  <a:cubicBezTo>
                    <a:pt x="1664" y="1071"/>
                    <a:pt x="1661" y="1084"/>
                    <a:pt x="1654" y="1095"/>
                  </a:cubicBezTo>
                  <a:cubicBezTo>
                    <a:pt x="1670" y="1084"/>
                    <a:pt x="1688" y="1078"/>
                    <a:pt x="1695" y="1094"/>
                  </a:cubicBezTo>
                  <a:cubicBezTo>
                    <a:pt x="1704" y="1114"/>
                    <a:pt x="1677" y="1135"/>
                    <a:pt x="1656" y="1148"/>
                  </a:cubicBezTo>
                  <a:close/>
                  <a:moveTo>
                    <a:pt x="1679" y="1172"/>
                  </a:moveTo>
                  <a:cubicBezTo>
                    <a:pt x="1695" y="1163"/>
                    <a:pt x="1674" y="1158"/>
                    <a:pt x="1666" y="1157"/>
                  </a:cubicBezTo>
                  <a:cubicBezTo>
                    <a:pt x="1658" y="1156"/>
                    <a:pt x="1649" y="1155"/>
                    <a:pt x="1641" y="1155"/>
                  </a:cubicBezTo>
                  <a:cubicBezTo>
                    <a:pt x="1636" y="1156"/>
                    <a:pt x="1634" y="1150"/>
                    <a:pt x="1638" y="1148"/>
                  </a:cubicBezTo>
                  <a:cubicBezTo>
                    <a:pt x="1647" y="1144"/>
                    <a:pt x="1705" y="1107"/>
                    <a:pt x="1685" y="1095"/>
                  </a:cubicBezTo>
                  <a:cubicBezTo>
                    <a:pt x="1671" y="1087"/>
                    <a:pt x="1649" y="1107"/>
                    <a:pt x="1635" y="1120"/>
                  </a:cubicBezTo>
                  <a:cubicBezTo>
                    <a:pt x="1632" y="1124"/>
                    <a:pt x="1629" y="1126"/>
                    <a:pt x="1626" y="1129"/>
                  </a:cubicBezTo>
                  <a:cubicBezTo>
                    <a:pt x="1622" y="1133"/>
                    <a:pt x="1618" y="1127"/>
                    <a:pt x="1621" y="1123"/>
                  </a:cubicBezTo>
                  <a:cubicBezTo>
                    <a:pt x="1622" y="1122"/>
                    <a:pt x="1624" y="1120"/>
                    <a:pt x="1626" y="1118"/>
                  </a:cubicBezTo>
                  <a:cubicBezTo>
                    <a:pt x="1641" y="1103"/>
                    <a:pt x="1656" y="1084"/>
                    <a:pt x="1655" y="1063"/>
                  </a:cubicBezTo>
                  <a:cubicBezTo>
                    <a:pt x="1625" y="1069"/>
                    <a:pt x="1611" y="1096"/>
                    <a:pt x="1594" y="1118"/>
                  </a:cubicBezTo>
                  <a:cubicBezTo>
                    <a:pt x="1591" y="1122"/>
                    <a:pt x="1585" y="1120"/>
                    <a:pt x="1586" y="1115"/>
                  </a:cubicBezTo>
                  <a:cubicBezTo>
                    <a:pt x="1586" y="1108"/>
                    <a:pt x="1587" y="1063"/>
                    <a:pt x="1573" y="1084"/>
                  </a:cubicBezTo>
                  <a:cubicBezTo>
                    <a:pt x="1564" y="1098"/>
                    <a:pt x="1564" y="1115"/>
                    <a:pt x="1560" y="1131"/>
                  </a:cubicBezTo>
                  <a:cubicBezTo>
                    <a:pt x="1560" y="1131"/>
                    <a:pt x="1560" y="1131"/>
                    <a:pt x="1560" y="1131"/>
                  </a:cubicBezTo>
                  <a:cubicBezTo>
                    <a:pt x="1564" y="1130"/>
                    <a:pt x="1568" y="1134"/>
                    <a:pt x="1565" y="1137"/>
                  </a:cubicBezTo>
                  <a:cubicBezTo>
                    <a:pt x="1550" y="1154"/>
                    <a:pt x="1516" y="1156"/>
                    <a:pt x="1495" y="1158"/>
                  </a:cubicBezTo>
                  <a:cubicBezTo>
                    <a:pt x="1460" y="1160"/>
                    <a:pt x="1424" y="1156"/>
                    <a:pt x="1389" y="1150"/>
                  </a:cubicBezTo>
                  <a:cubicBezTo>
                    <a:pt x="1355" y="1144"/>
                    <a:pt x="1320" y="1135"/>
                    <a:pt x="1288" y="1122"/>
                  </a:cubicBezTo>
                  <a:cubicBezTo>
                    <a:pt x="1276" y="1117"/>
                    <a:pt x="1249" y="1108"/>
                    <a:pt x="1239" y="1094"/>
                  </a:cubicBezTo>
                  <a:cubicBezTo>
                    <a:pt x="1237" y="1094"/>
                    <a:pt x="1236" y="1093"/>
                    <a:pt x="1235" y="1092"/>
                  </a:cubicBezTo>
                  <a:cubicBezTo>
                    <a:pt x="1230" y="1109"/>
                    <a:pt x="1222" y="1127"/>
                    <a:pt x="1215" y="1142"/>
                  </a:cubicBezTo>
                  <a:cubicBezTo>
                    <a:pt x="1208" y="1159"/>
                    <a:pt x="1199" y="1175"/>
                    <a:pt x="1189" y="1190"/>
                  </a:cubicBezTo>
                  <a:cubicBezTo>
                    <a:pt x="1253" y="1216"/>
                    <a:pt x="1324" y="1228"/>
                    <a:pt x="1393" y="1227"/>
                  </a:cubicBezTo>
                  <a:cubicBezTo>
                    <a:pt x="1464" y="1225"/>
                    <a:pt x="1539" y="1209"/>
                    <a:pt x="1591" y="1157"/>
                  </a:cubicBezTo>
                  <a:cubicBezTo>
                    <a:pt x="1595" y="1154"/>
                    <a:pt x="1599" y="1158"/>
                    <a:pt x="1599" y="1162"/>
                  </a:cubicBezTo>
                  <a:cubicBezTo>
                    <a:pt x="1624" y="1173"/>
                    <a:pt x="1652" y="1186"/>
                    <a:pt x="1679" y="1172"/>
                  </a:cubicBezTo>
                  <a:close/>
                  <a:moveTo>
                    <a:pt x="1362" y="681"/>
                  </a:moveTo>
                  <a:cubicBezTo>
                    <a:pt x="1387" y="615"/>
                    <a:pt x="1391" y="537"/>
                    <a:pt x="1384" y="467"/>
                  </a:cubicBezTo>
                  <a:cubicBezTo>
                    <a:pt x="1376" y="396"/>
                    <a:pt x="1357" y="311"/>
                    <a:pt x="1294" y="268"/>
                  </a:cubicBezTo>
                  <a:cubicBezTo>
                    <a:pt x="1291" y="265"/>
                    <a:pt x="1293" y="259"/>
                    <a:pt x="1297" y="259"/>
                  </a:cubicBezTo>
                  <a:cubicBezTo>
                    <a:pt x="1311" y="261"/>
                    <a:pt x="1324" y="264"/>
                    <a:pt x="1337" y="267"/>
                  </a:cubicBezTo>
                  <a:cubicBezTo>
                    <a:pt x="1306" y="179"/>
                    <a:pt x="1207" y="112"/>
                    <a:pt x="1119" y="93"/>
                  </a:cubicBezTo>
                  <a:cubicBezTo>
                    <a:pt x="1118" y="93"/>
                    <a:pt x="1116" y="93"/>
                    <a:pt x="1115" y="92"/>
                  </a:cubicBezTo>
                  <a:cubicBezTo>
                    <a:pt x="1114" y="92"/>
                    <a:pt x="1113" y="91"/>
                    <a:pt x="1112" y="91"/>
                  </a:cubicBezTo>
                  <a:cubicBezTo>
                    <a:pt x="1108" y="90"/>
                    <a:pt x="1109" y="84"/>
                    <a:pt x="1113" y="84"/>
                  </a:cubicBezTo>
                  <a:cubicBezTo>
                    <a:pt x="1114" y="84"/>
                    <a:pt x="1115" y="84"/>
                    <a:pt x="1115" y="85"/>
                  </a:cubicBezTo>
                  <a:cubicBezTo>
                    <a:pt x="1115" y="84"/>
                    <a:pt x="1116" y="84"/>
                    <a:pt x="1116" y="84"/>
                  </a:cubicBezTo>
                  <a:cubicBezTo>
                    <a:pt x="1128" y="78"/>
                    <a:pt x="1136" y="70"/>
                    <a:pt x="1142" y="59"/>
                  </a:cubicBezTo>
                  <a:cubicBezTo>
                    <a:pt x="1065" y="83"/>
                    <a:pt x="984" y="34"/>
                    <a:pt x="909" y="21"/>
                  </a:cubicBezTo>
                  <a:cubicBezTo>
                    <a:pt x="864" y="13"/>
                    <a:pt x="814" y="15"/>
                    <a:pt x="768" y="21"/>
                  </a:cubicBezTo>
                  <a:cubicBezTo>
                    <a:pt x="719" y="27"/>
                    <a:pt x="672" y="41"/>
                    <a:pt x="630" y="68"/>
                  </a:cubicBezTo>
                  <a:cubicBezTo>
                    <a:pt x="627" y="70"/>
                    <a:pt x="623" y="66"/>
                    <a:pt x="624" y="63"/>
                  </a:cubicBezTo>
                  <a:cubicBezTo>
                    <a:pt x="631" y="47"/>
                    <a:pt x="641" y="34"/>
                    <a:pt x="648" y="19"/>
                  </a:cubicBezTo>
                  <a:cubicBezTo>
                    <a:pt x="592" y="40"/>
                    <a:pt x="537" y="73"/>
                    <a:pt x="504" y="124"/>
                  </a:cubicBezTo>
                  <a:cubicBezTo>
                    <a:pt x="503" y="126"/>
                    <a:pt x="501" y="126"/>
                    <a:pt x="500" y="125"/>
                  </a:cubicBezTo>
                  <a:cubicBezTo>
                    <a:pt x="500" y="125"/>
                    <a:pt x="499" y="125"/>
                    <a:pt x="499" y="125"/>
                  </a:cubicBezTo>
                  <a:cubicBezTo>
                    <a:pt x="473" y="124"/>
                    <a:pt x="447" y="119"/>
                    <a:pt x="421" y="121"/>
                  </a:cubicBezTo>
                  <a:cubicBezTo>
                    <a:pt x="436" y="132"/>
                    <a:pt x="451" y="143"/>
                    <a:pt x="467" y="153"/>
                  </a:cubicBezTo>
                  <a:cubicBezTo>
                    <a:pt x="469" y="155"/>
                    <a:pt x="469" y="159"/>
                    <a:pt x="466" y="160"/>
                  </a:cubicBezTo>
                  <a:cubicBezTo>
                    <a:pt x="402" y="182"/>
                    <a:pt x="356" y="234"/>
                    <a:pt x="328" y="294"/>
                  </a:cubicBezTo>
                  <a:cubicBezTo>
                    <a:pt x="346" y="289"/>
                    <a:pt x="364" y="285"/>
                    <a:pt x="383" y="286"/>
                  </a:cubicBezTo>
                  <a:cubicBezTo>
                    <a:pt x="385" y="286"/>
                    <a:pt x="387" y="289"/>
                    <a:pt x="386" y="292"/>
                  </a:cubicBezTo>
                  <a:cubicBezTo>
                    <a:pt x="344" y="375"/>
                    <a:pt x="328" y="481"/>
                    <a:pt x="345" y="573"/>
                  </a:cubicBezTo>
                  <a:cubicBezTo>
                    <a:pt x="353" y="566"/>
                    <a:pt x="362" y="561"/>
                    <a:pt x="369" y="553"/>
                  </a:cubicBezTo>
                  <a:cubicBezTo>
                    <a:pt x="371" y="551"/>
                    <a:pt x="374" y="553"/>
                    <a:pt x="375" y="556"/>
                  </a:cubicBezTo>
                  <a:cubicBezTo>
                    <a:pt x="391" y="608"/>
                    <a:pt x="391" y="666"/>
                    <a:pt x="428" y="709"/>
                  </a:cubicBezTo>
                  <a:cubicBezTo>
                    <a:pt x="428" y="709"/>
                    <a:pt x="428" y="710"/>
                    <a:pt x="429" y="710"/>
                  </a:cubicBezTo>
                  <a:cubicBezTo>
                    <a:pt x="438" y="698"/>
                    <a:pt x="454" y="690"/>
                    <a:pt x="470" y="687"/>
                  </a:cubicBezTo>
                  <a:cubicBezTo>
                    <a:pt x="467" y="680"/>
                    <a:pt x="464" y="672"/>
                    <a:pt x="462" y="665"/>
                  </a:cubicBezTo>
                  <a:cubicBezTo>
                    <a:pt x="459" y="666"/>
                    <a:pt x="457" y="664"/>
                    <a:pt x="457" y="661"/>
                  </a:cubicBezTo>
                  <a:cubicBezTo>
                    <a:pt x="457" y="659"/>
                    <a:pt x="458" y="656"/>
                    <a:pt x="458" y="653"/>
                  </a:cubicBezTo>
                  <a:cubicBezTo>
                    <a:pt x="452" y="628"/>
                    <a:pt x="451" y="602"/>
                    <a:pt x="458" y="576"/>
                  </a:cubicBezTo>
                  <a:cubicBezTo>
                    <a:pt x="457" y="576"/>
                    <a:pt x="457" y="576"/>
                    <a:pt x="457" y="575"/>
                  </a:cubicBezTo>
                  <a:cubicBezTo>
                    <a:pt x="456" y="572"/>
                    <a:pt x="460" y="570"/>
                    <a:pt x="462" y="573"/>
                  </a:cubicBezTo>
                  <a:cubicBezTo>
                    <a:pt x="465" y="578"/>
                    <a:pt x="470" y="593"/>
                    <a:pt x="471" y="577"/>
                  </a:cubicBezTo>
                  <a:cubicBezTo>
                    <a:pt x="471" y="566"/>
                    <a:pt x="469" y="555"/>
                    <a:pt x="467" y="544"/>
                  </a:cubicBezTo>
                  <a:cubicBezTo>
                    <a:pt x="466" y="541"/>
                    <a:pt x="471" y="539"/>
                    <a:pt x="472" y="541"/>
                  </a:cubicBezTo>
                  <a:cubicBezTo>
                    <a:pt x="477" y="548"/>
                    <a:pt x="483" y="554"/>
                    <a:pt x="489" y="560"/>
                  </a:cubicBezTo>
                  <a:cubicBezTo>
                    <a:pt x="502" y="527"/>
                    <a:pt x="495" y="493"/>
                    <a:pt x="498" y="458"/>
                  </a:cubicBezTo>
                  <a:cubicBezTo>
                    <a:pt x="498" y="455"/>
                    <a:pt x="502" y="455"/>
                    <a:pt x="504" y="457"/>
                  </a:cubicBezTo>
                  <a:cubicBezTo>
                    <a:pt x="509" y="465"/>
                    <a:pt x="514" y="471"/>
                    <a:pt x="518" y="479"/>
                  </a:cubicBezTo>
                  <a:cubicBezTo>
                    <a:pt x="537" y="443"/>
                    <a:pt x="543" y="402"/>
                    <a:pt x="537" y="362"/>
                  </a:cubicBezTo>
                  <a:cubicBezTo>
                    <a:pt x="537" y="358"/>
                    <a:pt x="541" y="357"/>
                    <a:pt x="543" y="360"/>
                  </a:cubicBezTo>
                  <a:cubicBezTo>
                    <a:pt x="551" y="372"/>
                    <a:pt x="557" y="385"/>
                    <a:pt x="560" y="399"/>
                  </a:cubicBezTo>
                  <a:cubicBezTo>
                    <a:pt x="569" y="383"/>
                    <a:pt x="569" y="363"/>
                    <a:pt x="570" y="345"/>
                  </a:cubicBezTo>
                  <a:cubicBezTo>
                    <a:pt x="570" y="342"/>
                    <a:pt x="574" y="341"/>
                    <a:pt x="576" y="343"/>
                  </a:cubicBezTo>
                  <a:cubicBezTo>
                    <a:pt x="605" y="385"/>
                    <a:pt x="655" y="411"/>
                    <a:pt x="702" y="430"/>
                  </a:cubicBezTo>
                  <a:cubicBezTo>
                    <a:pt x="697" y="409"/>
                    <a:pt x="696" y="388"/>
                    <a:pt x="698" y="366"/>
                  </a:cubicBezTo>
                  <a:cubicBezTo>
                    <a:pt x="698" y="364"/>
                    <a:pt x="701" y="362"/>
                    <a:pt x="703" y="364"/>
                  </a:cubicBezTo>
                  <a:cubicBezTo>
                    <a:pt x="761" y="412"/>
                    <a:pt x="827" y="446"/>
                    <a:pt x="903" y="451"/>
                  </a:cubicBezTo>
                  <a:cubicBezTo>
                    <a:pt x="885" y="429"/>
                    <a:pt x="868" y="408"/>
                    <a:pt x="850" y="387"/>
                  </a:cubicBezTo>
                  <a:cubicBezTo>
                    <a:pt x="848" y="384"/>
                    <a:pt x="850" y="381"/>
                    <a:pt x="852" y="380"/>
                  </a:cubicBezTo>
                  <a:cubicBezTo>
                    <a:pt x="850" y="378"/>
                    <a:pt x="853" y="375"/>
                    <a:pt x="855" y="377"/>
                  </a:cubicBezTo>
                  <a:cubicBezTo>
                    <a:pt x="910" y="420"/>
                    <a:pt x="976" y="448"/>
                    <a:pt x="1045" y="461"/>
                  </a:cubicBezTo>
                  <a:cubicBezTo>
                    <a:pt x="1031" y="445"/>
                    <a:pt x="1018" y="427"/>
                    <a:pt x="1010" y="407"/>
                  </a:cubicBezTo>
                  <a:cubicBezTo>
                    <a:pt x="1008" y="404"/>
                    <a:pt x="1011" y="400"/>
                    <a:pt x="1014" y="401"/>
                  </a:cubicBezTo>
                  <a:cubicBezTo>
                    <a:pt x="1083" y="426"/>
                    <a:pt x="1147" y="460"/>
                    <a:pt x="1211" y="496"/>
                  </a:cubicBezTo>
                  <a:cubicBezTo>
                    <a:pt x="1202" y="481"/>
                    <a:pt x="1195" y="466"/>
                    <a:pt x="1191" y="449"/>
                  </a:cubicBezTo>
                  <a:cubicBezTo>
                    <a:pt x="1190" y="447"/>
                    <a:pt x="1193" y="444"/>
                    <a:pt x="1196" y="445"/>
                  </a:cubicBezTo>
                  <a:cubicBezTo>
                    <a:pt x="1238" y="463"/>
                    <a:pt x="1260" y="503"/>
                    <a:pt x="1276" y="544"/>
                  </a:cubicBezTo>
                  <a:cubicBezTo>
                    <a:pt x="1279" y="535"/>
                    <a:pt x="1282" y="526"/>
                    <a:pt x="1283" y="517"/>
                  </a:cubicBezTo>
                  <a:cubicBezTo>
                    <a:pt x="1284" y="513"/>
                    <a:pt x="1288" y="512"/>
                    <a:pt x="1290" y="515"/>
                  </a:cubicBezTo>
                  <a:cubicBezTo>
                    <a:pt x="1309" y="546"/>
                    <a:pt x="1305" y="593"/>
                    <a:pt x="1289" y="626"/>
                  </a:cubicBezTo>
                  <a:cubicBezTo>
                    <a:pt x="1297" y="623"/>
                    <a:pt x="1306" y="620"/>
                    <a:pt x="1314" y="616"/>
                  </a:cubicBezTo>
                  <a:cubicBezTo>
                    <a:pt x="1319" y="615"/>
                    <a:pt x="1322" y="622"/>
                    <a:pt x="1317" y="623"/>
                  </a:cubicBezTo>
                  <a:cubicBezTo>
                    <a:pt x="1317" y="624"/>
                    <a:pt x="1317" y="624"/>
                    <a:pt x="1316" y="624"/>
                  </a:cubicBezTo>
                  <a:cubicBezTo>
                    <a:pt x="1317" y="625"/>
                    <a:pt x="1317" y="625"/>
                    <a:pt x="1317" y="626"/>
                  </a:cubicBezTo>
                  <a:cubicBezTo>
                    <a:pt x="1310" y="649"/>
                    <a:pt x="1303" y="671"/>
                    <a:pt x="1295" y="693"/>
                  </a:cubicBezTo>
                  <a:cubicBezTo>
                    <a:pt x="1300" y="697"/>
                    <a:pt x="1304" y="702"/>
                    <a:pt x="1309" y="707"/>
                  </a:cubicBezTo>
                  <a:cubicBezTo>
                    <a:pt x="1311" y="709"/>
                    <a:pt x="1308" y="714"/>
                    <a:pt x="1304" y="713"/>
                  </a:cubicBezTo>
                  <a:cubicBezTo>
                    <a:pt x="1299" y="711"/>
                    <a:pt x="1295" y="708"/>
                    <a:pt x="1290" y="704"/>
                  </a:cubicBezTo>
                  <a:cubicBezTo>
                    <a:pt x="1284" y="720"/>
                    <a:pt x="1277" y="735"/>
                    <a:pt x="1269" y="751"/>
                  </a:cubicBezTo>
                  <a:cubicBezTo>
                    <a:pt x="1267" y="755"/>
                    <a:pt x="1265" y="759"/>
                    <a:pt x="1263" y="763"/>
                  </a:cubicBezTo>
                  <a:cubicBezTo>
                    <a:pt x="1275" y="766"/>
                    <a:pt x="1287" y="772"/>
                    <a:pt x="1296" y="780"/>
                  </a:cubicBezTo>
                  <a:cubicBezTo>
                    <a:pt x="1319" y="746"/>
                    <a:pt x="1336" y="708"/>
                    <a:pt x="1347" y="669"/>
                  </a:cubicBezTo>
                  <a:cubicBezTo>
                    <a:pt x="1348" y="665"/>
                    <a:pt x="1354" y="665"/>
                    <a:pt x="1355" y="668"/>
                  </a:cubicBezTo>
                  <a:cubicBezTo>
                    <a:pt x="1357" y="673"/>
                    <a:pt x="1360" y="677"/>
                    <a:pt x="1362" y="681"/>
                  </a:cubicBezTo>
                  <a:close/>
                  <a:moveTo>
                    <a:pt x="1283" y="861"/>
                  </a:moveTo>
                  <a:cubicBezTo>
                    <a:pt x="1295" y="848"/>
                    <a:pt x="1306" y="828"/>
                    <a:pt x="1302" y="810"/>
                  </a:cubicBezTo>
                  <a:cubicBezTo>
                    <a:pt x="1301" y="802"/>
                    <a:pt x="1298" y="796"/>
                    <a:pt x="1294" y="791"/>
                  </a:cubicBezTo>
                  <a:cubicBezTo>
                    <a:pt x="1293" y="791"/>
                    <a:pt x="1293" y="790"/>
                    <a:pt x="1293" y="790"/>
                  </a:cubicBezTo>
                  <a:cubicBezTo>
                    <a:pt x="1284" y="780"/>
                    <a:pt x="1271" y="775"/>
                    <a:pt x="1258" y="771"/>
                  </a:cubicBezTo>
                  <a:cubicBezTo>
                    <a:pt x="1257" y="772"/>
                    <a:pt x="1257" y="774"/>
                    <a:pt x="1256" y="775"/>
                  </a:cubicBezTo>
                  <a:cubicBezTo>
                    <a:pt x="1279" y="776"/>
                    <a:pt x="1288" y="809"/>
                    <a:pt x="1285" y="828"/>
                  </a:cubicBezTo>
                  <a:cubicBezTo>
                    <a:pt x="1280" y="857"/>
                    <a:pt x="1253" y="875"/>
                    <a:pt x="1224" y="869"/>
                  </a:cubicBezTo>
                  <a:cubicBezTo>
                    <a:pt x="1221" y="868"/>
                    <a:pt x="1221" y="864"/>
                    <a:pt x="1224" y="864"/>
                  </a:cubicBezTo>
                  <a:cubicBezTo>
                    <a:pt x="1250" y="865"/>
                    <a:pt x="1273" y="851"/>
                    <a:pt x="1277" y="824"/>
                  </a:cubicBezTo>
                  <a:cubicBezTo>
                    <a:pt x="1278" y="815"/>
                    <a:pt x="1277" y="803"/>
                    <a:pt x="1271" y="796"/>
                  </a:cubicBezTo>
                  <a:cubicBezTo>
                    <a:pt x="1265" y="788"/>
                    <a:pt x="1258" y="787"/>
                    <a:pt x="1251" y="783"/>
                  </a:cubicBezTo>
                  <a:cubicBezTo>
                    <a:pt x="1232" y="814"/>
                    <a:pt x="1208" y="843"/>
                    <a:pt x="1181" y="868"/>
                  </a:cubicBezTo>
                  <a:cubicBezTo>
                    <a:pt x="1209" y="903"/>
                    <a:pt x="1255" y="896"/>
                    <a:pt x="1283" y="861"/>
                  </a:cubicBezTo>
                  <a:close/>
                  <a:moveTo>
                    <a:pt x="1307" y="627"/>
                  </a:moveTo>
                  <a:cubicBezTo>
                    <a:pt x="1299" y="630"/>
                    <a:pt x="1290" y="633"/>
                    <a:pt x="1282" y="636"/>
                  </a:cubicBezTo>
                  <a:cubicBezTo>
                    <a:pt x="1278" y="638"/>
                    <a:pt x="1275" y="634"/>
                    <a:pt x="1277" y="631"/>
                  </a:cubicBezTo>
                  <a:cubicBezTo>
                    <a:pt x="1294" y="604"/>
                    <a:pt x="1301" y="560"/>
                    <a:pt x="1288" y="529"/>
                  </a:cubicBezTo>
                  <a:cubicBezTo>
                    <a:pt x="1286" y="539"/>
                    <a:pt x="1282" y="548"/>
                    <a:pt x="1279" y="557"/>
                  </a:cubicBezTo>
                  <a:cubicBezTo>
                    <a:pt x="1279" y="560"/>
                    <a:pt x="1273" y="561"/>
                    <a:pt x="1272" y="558"/>
                  </a:cubicBezTo>
                  <a:cubicBezTo>
                    <a:pt x="1258" y="518"/>
                    <a:pt x="1239" y="476"/>
                    <a:pt x="1201" y="456"/>
                  </a:cubicBezTo>
                  <a:cubicBezTo>
                    <a:pt x="1206" y="473"/>
                    <a:pt x="1216" y="489"/>
                    <a:pt x="1225" y="505"/>
                  </a:cubicBezTo>
                  <a:cubicBezTo>
                    <a:pt x="1227" y="509"/>
                    <a:pt x="1222" y="511"/>
                    <a:pt x="1219" y="510"/>
                  </a:cubicBezTo>
                  <a:cubicBezTo>
                    <a:pt x="1155" y="473"/>
                    <a:pt x="1090" y="437"/>
                    <a:pt x="1020" y="412"/>
                  </a:cubicBezTo>
                  <a:cubicBezTo>
                    <a:pt x="1030" y="431"/>
                    <a:pt x="1043" y="448"/>
                    <a:pt x="1058" y="464"/>
                  </a:cubicBezTo>
                  <a:cubicBezTo>
                    <a:pt x="1061" y="466"/>
                    <a:pt x="1058" y="471"/>
                    <a:pt x="1055" y="470"/>
                  </a:cubicBezTo>
                  <a:cubicBezTo>
                    <a:pt x="987" y="459"/>
                    <a:pt x="918" y="434"/>
                    <a:pt x="864" y="391"/>
                  </a:cubicBezTo>
                  <a:cubicBezTo>
                    <a:pt x="881" y="411"/>
                    <a:pt x="897" y="432"/>
                    <a:pt x="914" y="452"/>
                  </a:cubicBezTo>
                  <a:cubicBezTo>
                    <a:pt x="916" y="455"/>
                    <a:pt x="914" y="459"/>
                    <a:pt x="911" y="459"/>
                  </a:cubicBezTo>
                  <a:cubicBezTo>
                    <a:pt x="832" y="456"/>
                    <a:pt x="764" y="423"/>
                    <a:pt x="704" y="373"/>
                  </a:cubicBezTo>
                  <a:cubicBezTo>
                    <a:pt x="703" y="394"/>
                    <a:pt x="704" y="415"/>
                    <a:pt x="710" y="435"/>
                  </a:cubicBezTo>
                  <a:cubicBezTo>
                    <a:pt x="710" y="437"/>
                    <a:pt x="707" y="440"/>
                    <a:pt x="705" y="439"/>
                  </a:cubicBezTo>
                  <a:cubicBezTo>
                    <a:pt x="659" y="420"/>
                    <a:pt x="608" y="395"/>
                    <a:pt x="576" y="354"/>
                  </a:cubicBezTo>
                  <a:cubicBezTo>
                    <a:pt x="575" y="374"/>
                    <a:pt x="573" y="394"/>
                    <a:pt x="560" y="409"/>
                  </a:cubicBezTo>
                  <a:cubicBezTo>
                    <a:pt x="559" y="411"/>
                    <a:pt x="555" y="411"/>
                    <a:pt x="555" y="408"/>
                  </a:cubicBezTo>
                  <a:cubicBezTo>
                    <a:pt x="553" y="397"/>
                    <a:pt x="550" y="387"/>
                    <a:pt x="545" y="377"/>
                  </a:cubicBezTo>
                  <a:cubicBezTo>
                    <a:pt x="548" y="416"/>
                    <a:pt x="539" y="454"/>
                    <a:pt x="520" y="488"/>
                  </a:cubicBezTo>
                  <a:cubicBezTo>
                    <a:pt x="518" y="491"/>
                    <a:pt x="515" y="489"/>
                    <a:pt x="514" y="487"/>
                  </a:cubicBezTo>
                  <a:cubicBezTo>
                    <a:pt x="512" y="480"/>
                    <a:pt x="508" y="474"/>
                    <a:pt x="504" y="468"/>
                  </a:cubicBezTo>
                  <a:cubicBezTo>
                    <a:pt x="503" y="502"/>
                    <a:pt x="508" y="535"/>
                    <a:pt x="492" y="567"/>
                  </a:cubicBezTo>
                  <a:cubicBezTo>
                    <a:pt x="491" y="569"/>
                    <a:pt x="489" y="570"/>
                    <a:pt x="487" y="568"/>
                  </a:cubicBezTo>
                  <a:cubicBezTo>
                    <a:pt x="484" y="563"/>
                    <a:pt x="479" y="559"/>
                    <a:pt x="475" y="554"/>
                  </a:cubicBezTo>
                  <a:cubicBezTo>
                    <a:pt x="477" y="567"/>
                    <a:pt x="477" y="579"/>
                    <a:pt x="474" y="591"/>
                  </a:cubicBezTo>
                  <a:cubicBezTo>
                    <a:pt x="474" y="594"/>
                    <a:pt x="472" y="595"/>
                    <a:pt x="470" y="593"/>
                  </a:cubicBezTo>
                  <a:cubicBezTo>
                    <a:pt x="465" y="591"/>
                    <a:pt x="463" y="588"/>
                    <a:pt x="461" y="584"/>
                  </a:cubicBezTo>
                  <a:cubicBezTo>
                    <a:pt x="461" y="585"/>
                    <a:pt x="461" y="587"/>
                    <a:pt x="461" y="588"/>
                  </a:cubicBezTo>
                  <a:cubicBezTo>
                    <a:pt x="460" y="606"/>
                    <a:pt x="461" y="624"/>
                    <a:pt x="465" y="642"/>
                  </a:cubicBezTo>
                  <a:cubicBezTo>
                    <a:pt x="473" y="631"/>
                    <a:pt x="486" y="621"/>
                    <a:pt x="495" y="615"/>
                  </a:cubicBezTo>
                  <a:cubicBezTo>
                    <a:pt x="515" y="600"/>
                    <a:pt x="536" y="586"/>
                    <a:pt x="555" y="570"/>
                  </a:cubicBezTo>
                  <a:cubicBezTo>
                    <a:pt x="555" y="553"/>
                    <a:pt x="556" y="537"/>
                    <a:pt x="558" y="520"/>
                  </a:cubicBezTo>
                  <a:cubicBezTo>
                    <a:pt x="559" y="512"/>
                    <a:pt x="559" y="495"/>
                    <a:pt x="564" y="488"/>
                  </a:cubicBezTo>
                  <a:cubicBezTo>
                    <a:pt x="565" y="487"/>
                    <a:pt x="568" y="486"/>
                    <a:pt x="569" y="488"/>
                  </a:cubicBezTo>
                  <a:cubicBezTo>
                    <a:pt x="609" y="486"/>
                    <a:pt x="651" y="488"/>
                    <a:pt x="691" y="491"/>
                  </a:cubicBezTo>
                  <a:cubicBezTo>
                    <a:pt x="727" y="493"/>
                    <a:pt x="763" y="496"/>
                    <a:pt x="797" y="507"/>
                  </a:cubicBezTo>
                  <a:cubicBezTo>
                    <a:pt x="798" y="507"/>
                    <a:pt x="798" y="508"/>
                    <a:pt x="799" y="508"/>
                  </a:cubicBezTo>
                  <a:cubicBezTo>
                    <a:pt x="800" y="507"/>
                    <a:pt x="803" y="507"/>
                    <a:pt x="804" y="509"/>
                  </a:cubicBezTo>
                  <a:cubicBezTo>
                    <a:pt x="821" y="526"/>
                    <a:pt x="825" y="549"/>
                    <a:pt x="822" y="572"/>
                  </a:cubicBezTo>
                  <a:cubicBezTo>
                    <a:pt x="860" y="545"/>
                    <a:pt x="923" y="545"/>
                    <a:pt x="958" y="573"/>
                  </a:cubicBezTo>
                  <a:cubicBezTo>
                    <a:pt x="962" y="556"/>
                    <a:pt x="968" y="539"/>
                    <a:pt x="978" y="527"/>
                  </a:cubicBezTo>
                  <a:cubicBezTo>
                    <a:pt x="978" y="527"/>
                    <a:pt x="978" y="527"/>
                    <a:pt x="978" y="527"/>
                  </a:cubicBezTo>
                  <a:cubicBezTo>
                    <a:pt x="978" y="525"/>
                    <a:pt x="979" y="524"/>
                    <a:pt x="981" y="523"/>
                  </a:cubicBezTo>
                  <a:cubicBezTo>
                    <a:pt x="1022" y="512"/>
                    <a:pt x="1068" y="515"/>
                    <a:pt x="1109" y="518"/>
                  </a:cubicBezTo>
                  <a:cubicBezTo>
                    <a:pt x="1132" y="519"/>
                    <a:pt x="1155" y="522"/>
                    <a:pt x="1177" y="527"/>
                  </a:cubicBezTo>
                  <a:cubicBezTo>
                    <a:pt x="1185" y="528"/>
                    <a:pt x="1199" y="530"/>
                    <a:pt x="1207" y="536"/>
                  </a:cubicBezTo>
                  <a:cubicBezTo>
                    <a:pt x="1208" y="535"/>
                    <a:pt x="1209" y="536"/>
                    <a:pt x="1211" y="536"/>
                  </a:cubicBezTo>
                  <a:cubicBezTo>
                    <a:pt x="1233" y="549"/>
                    <a:pt x="1230" y="585"/>
                    <a:pt x="1226" y="606"/>
                  </a:cubicBezTo>
                  <a:cubicBezTo>
                    <a:pt x="1225" y="616"/>
                    <a:pt x="1221" y="627"/>
                    <a:pt x="1216" y="637"/>
                  </a:cubicBezTo>
                  <a:cubicBezTo>
                    <a:pt x="1235" y="646"/>
                    <a:pt x="1251" y="658"/>
                    <a:pt x="1267" y="671"/>
                  </a:cubicBezTo>
                  <a:cubicBezTo>
                    <a:pt x="1273" y="676"/>
                    <a:pt x="1280" y="681"/>
                    <a:pt x="1287" y="687"/>
                  </a:cubicBezTo>
                  <a:cubicBezTo>
                    <a:pt x="1295" y="667"/>
                    <a:pt x="1301" y="647"/>
                    <a:pt x="1307" y="627"/>
                  </a:cubicBezTo>
                  <a:close/>
                  <a:moveTo>
                    <a:pt x="1283" y="698"/>
                  </a:moveTo>
                  <a:cubicBezTo>
                    <a:pt x="1275" y="692"/>
                    <a:pt x="1268" y="684"/>
                    <a:pt x="1261" y="679"/>
                  </a:cubicBezTo>
                  <a:cubicBezTo>
                    <a:pt x="1246" y="666"/>
                    <a:pt x="1230" y="654"/>
                    <a:pt x="1213" y="643"/>
                  </a:cubicBezTo>
                  <a:cubicBezTo>
                    <a:pt x="1207" y="654"/>
                    <a:pt x="1199" y="664"/>
                    <a:pt x="1190" y="670"/>
                  </a:cubicBezTo>
                  <a:cubicBezTo>
                    <a:pt x="1188" y="671"/>
                    <a:pt x="1186" y="671"/>
                    <a:pt x="1185" y="670"/>
                  </a:cubicBezTo>
                  <a:cubicBezTo>
                    <a:pt x="1184" y="671"/>
                    <a:pt x="1183" y="671"/>
                    <a:pt x="1182" y="671"/>
                  </a:cubicBezTo>
                  <a:cubicBezTo>
                    <a:pt x="1166" y="670"/>
                    <a:pt x="1150" y="665"/>
                    <a:pt x="1135" y="662"/>
                  </a:cubicBezTo>
                  <a:cubicBezTo>
                    <a:pt x="1116" y="660"/>
                    <a:pt x="1096" y="657"/>
                    <a:pt x="1077" y="656"/>
                  </a:cubicBezTo>
                  <a:cubicBezTo>
                    <a:pt x="1058" y="655"/>
                    <a:pt x="1039" y="654"/>
                    <a:pt x="1019" y="655"/>
                  </a:cubicBezTo>
                  <a:cubicBezTo>
                    <a:pt x="1004" y="656"/>
                    <a:pt x="987" y="658"/>
                    <a:pt x="971" y="657"/>
                  </a:cubicBezTo>
                  <a:cubicBezTo>
                    <a:pt x="970" y="657"/>
                    <a:pt x="970" y="655"/>
                    <a:pt x="971" y="654"/>
                  </a:cubicBezTo>
                  <a:cubicBezTo>
                    <a:pt x="959" y="635"/>
                    <a:pt x="954" y="610"/>
                    <a:pt x="957" y="585"/>
                  </a:cubicBezTo>
                  <a:cubicBezTo>
                    <a:pt x="956" y="584"/>
                    <a:pt x="956" y="584"/>
                    <a:pt x="955" y="584"/>
                  </a:cubicBezTo>
                  <a:cubicBezTo>
                    <a:pt x="921" y="551"/>
                    <a:pt x="857" y="557"/>
                    <a:pt x="819" y="584"/>
                  </a:cubicBezTo>
                  <a:cubicBezTo>
                    <a:pt x="816" y="596"/>
                    <a:pt x="803" y="638"/>
                    <a:pt x="787" y="639"/>
                  </a:cubicBezTo>
                  <a:cubicBezTo>
                    <a:pt x="787" y="641"/>
                    <a:pt x="786" y="644"/>
                    <a:pt x="783" y="645"/>
                  </a:cubicBezTo>
                  <a:cubicBezTo>
                    <a:pt x="745" y="652"/>
                    <a:pt x="706" y="646"/>
                    <a:pt x="668" y="640"/>
                  </a:cubicBezTo>
                  <a:cubicBezTo>
                    <a:pt x="649" y="636"/>
                    <a:pt x="629" y="632"/>
                    <a:pt x="610" y="630"/>
                  </a:cubicBezTo>
                  <a:cubicBezTo>
                    <a:pt x="601" y="629"/>
                    <a:pt x="587" y="631"/>
                    <a:pt x="580" y="624"/>
                  </a:cubicBezTo>
                  <a:cubicBezTo>
                    <a:pt x="561" y="623"/>
                    <a:pt x="556" y="598"/>
                    <a:pt x="555" y="580"/>
                  </a:cubicBezTo>
                  <a:cubicBezTo>
                    <a:pt x="540" y="594"/>
                    <a:pt x="522" y="606"/>
                    <a:pt x="505" y="619"/>
                  </a:cubicBezTo>
                  <a:cubicBezTo>
                    <a:pt x="497" y="625"/>
                    <a:pt x="488" y="632"/>
                    <a:pt x="481" y="639"/>
                  </a:cubicBezTo>
                  <a:cubicBezTo>
                    <a:pt x="476" y="645"/>
                    <a:pt x="472" y="651"/>
                    <a:pt x="468" y="657"/>
                  </a:cubicBezTo>
                  <a:cubicBezTo>
                    <a:pt x="490" y="733"/>
                    <a:pt x="551" y="802"/>
                    <a:pt x="612" y="848"/>
                  </a:cubicBezTo>
                  <a:cubicBezTo>
                    <a:pt x="697" y="911"/>
                    <a:pt x="806" y="943"/>
                    <a:pt x="911" y="946"/>
                  </a:cubicBezTo>
                  <a:cubicBezTo>
                    <a:pt x="1010" y="949"/>
                    <a:pt x="1109" y="925"/>
                    <a:pt x="1181" y="855"/>
                  </a:cubicBezTo>
                  <a:cubicBezTo>
                    <a:pt x="1227" y="811"/>
                    <a:pt x="1259" y="757"/>
                    <a:pt x="1283" y="698"/>
                  </a:cubicBezTo>
                  <a:close/>
                  <a:moveTo>
                    <a:pt x="1234" y="1062"/>
                  </a:moveTo>
                  <a:cubicBezTo>
                    <a:pt x="1233" y="1062"/>
                    <a:pt x="1233" y="1062"/>
                    <a:pt x="1233" y="1061"/>
                  </a:cubicBezTo>
                  <a:cubicBezTo>
                    <a:pt x="1201" y="1035"/>
                    <a:pt x="1167" y="1011"/>
                    <a:pt x="1132" y="989"/>
                  </a:cubicBezTo>
                  <a:cubicBezTo>
                    <a:pt x="1102" y="970"/>
                    <a:pt x="1071" y="953"/>
                    <a:pt x="1036" y="944"/>
                  </a:cubicBezTo>
                  <a:cubicBezTo>
                    <a:pt x="1032" y="945"/>
                    <a:pt x="1028" y="946"/>
                    <a:pt x="1023" y="947"/>
                  </a:cubicBezTo>
                  <a:cubicBezTo>
                    <a:pt x="1032" y="968"/>
                    <a:pt x="1008" y="999"/>
                    <a:pt x="997" y="1015"/>
                  </a:cubicBezTo>
                  <a:cubicBezTo>
                    <a:pt x="977" y="1041"/>
                    <a:pt x="955" y="1069"/>
                    <a:pt x="929" y="1089"/>
                  </a:cubicBezTo>
                  <a:cubicBezTo>
                    <a:pt x="927" y="1090"/>
                    <a:pt x="925" y="1091"/>
                    <a:pt x="923" y="1089"/>
                  </a:cubicBezTo>
                  <a:cubicBezTo>
                    <a:pt x="909" y="1078"/>
                    <a:pt x="896" y="1066"/>
                    <a:pt x="883" y="1053"/>
                  </a:cubicBezTo>
                  <a:cubicBezTo>
                    <a:pt x="881" y="1060"/>
                    <a:pt x="876" y="1069"/>
                    <a:pt x="871" y="1077"/>
                  </a:cubicBezTo>
                  <a:cubicBezTo>
                    <a:pt x="872" y="1077"/>
                    <a:pt x="872" y="1078"/>
                    <a:pt x="872" y="1079"/>
                  </a:cubicBezTo>
                  <a:cubicBezTo>
                    <a:pt x="901" y="1154"/>
                    <a:pt x="892" y="1242"/>
                    <a:pt x="890" y="1321"/>
                  </a:cubicBezTo>
                  <a:cubicBezTo>
                    <a:pt x="888" y="1389"/>
                    <a:pt x="874" y="1450"/>
                    <a:pt x="822" y="1494"/>
                  </a:cubicBezTo>
                  <a:cubicBezTo>
                    <a:pt x="821" y="1506"/>
                    <a:pt x="817" y="1517"/>
                    <a:pt x="816" y="1528"/>
                  </a:cubicBezTo>
                  <a:cubicBezTo>
                    <a:pt x="815" y="1542"/>
                    <a:pt x="814" y="1556"/>
                    <a:pt x="815" y="1570"/>
                  </a:cubicBezTo>
                  <a:cubicBezTo>
                    <a:pt x="815" y="1574"/>
                    <a:pt x="810" y="1575"/>
                    <a:pt x="810" y="1571"/>
                  </a:cubicBezTo>
                  <a:cubicBezTo>
                    <a:pt x="806" y="1552"/>
                    <a:pt x="804" y="1524"/>
                    <a:pt x="811" y="1503"/>
                  </a:cubicBezTo>
                  <a:cubicBezTo>
                    <a:pt x="810" y="1504"/>
                    <a:pt x="809" y="1504"/>
                    <a:pt x="808" y="1505"/>
                  </a:cubicBezTo>
                  <a:cubicBezTo>
                    <a:pt x="805" y="1507"/>
                    <a:pt x="802" y="1506"/>
                    <a:pt x="801" y="1504"/>
                  </a:cubicBezTo>
                  <a:cubicBezTo>
                    <a:pt x="783" y="1469"/>
                    <a:pt x="757" y="1432"/>
                    <a:pt x="754" y="1392"/>
                  </a:cubicBezTo>
                  <a:cubicBezTo>
                    <a:pt x="753" y="1379"/>
                    <a:pt x="758" y="1367"/>
                    <a:pt x="762" y="1356"/>
                  </a:cubicBezTo>
                  <a:cubicBezTo>
                    <a:pt x="770" y="1337"/>
                    <a:pt x="777" y="1317"/>
                    <a:pt x="783" y="1296"/>
                  </a:cubicBezTo>
                  <a:cubicBezTo>
                    <a:pt x="796" y="1257"/>
                    <a:pt x="803" y="1216"/>
                    <a:pt x="815" y="1176"/>
                  </a:cubicBezTo>
                  <a:cubicBezTo>
                    <a:pt x="819" y="1160"/>
                    <a:pt x="824" y="1143"/>
                    <a:pt x="827" y="1126"/>
                  </a:cubicBezTo>
                  <a:cubicBezTo>
                    <a:pt x="828" y="1115"/>
                    <a:pt x="833" y="1098"/>
                    <a:pt x="826" y="1088"/>
                  </a:cubicBezTo>
                  <a:cubicBezTo>
                    <a:pt x="824" y="1085"/>
                    <a:pt x="826" y="1082"/>
                    <a:pt x="828" y="1082"/>
                  </a:cubicBezTo>
                  <a:cubicBezTo>
                    <a:pt x="821" y="1073"/>
                    <a:pt x="815" y="1060"/>
                    <a:pt x="812" y="1050"/>
                  </a:cubicBezTo>
                  <a:cubicBezTo>
                    <a:pt x="798" y="1061"/>
                    <a:pt x="784" y="1071"/>
                    <a:pt x="768" y="1077"/>
                  </a:cubicBezTo>
                  <a:cubicBezTo>
                    <a:pt x="766" y="1077"/>
                    <a:pt x="763" y="1077"/>
                    <a:pt x="762" y="1075"/>
                  </a:cubicBezTo>
                  <a:cubicBezTo>
                    <a:pt x="739" y="1040"/>
                    <a:pt x="712" y="1007"/>
                    <a:pt x="694" y="969"/>
                  </a:cubicBezTo>
                  <a:cubicBezTo>
                    <a:pt x="691" y="963"/>
                    <a:pt x="681" y="945"/>
                    <a:pt x="680" y="934"/>
                  </a:cubicBezTo>
                  <a:cubicBezTo>
                    <a:pt x="596" y="961"/>
                    <a:pt x="530" y="1015"/>
                    <a:pt x="457" y="1064"/>
                  </a:cubicBezTo>
                  <a:cubicBezTo>
                    <a:pt x="456" y="1065"/>
                    <a:pt x="454" y="1065"/>
                    <a:pt x="452" y="1064"/>
                  </a:cubicBezTo>
                  <a:cubicBezTo>
                    <a:pt x="461" y="1084"/>
                    <a:pt x="473" y="1104"/>
                    <a:pt x="488" y="1122"/>
                  </a:cubicBezTo>
                  <a:cubicBezTo>
                    <a:pt x="501" y="1138"/>
                    <a:pt x="518" y="1148"/>
                    <a:pt x="533" y="1163"/>
                  </a:cubicBezTo>
                  <a:cubicBezTo>
                    <a:pt x="534" y="1163"/>
                    <a:pt x="534" y="1164"/>
                    <a:pt x="534" y="1164"/>
                  </a:cubicBezTo>
                  <a:cubicBezTo>
                    <a:pt x="551" y="1164"/>
                    <a:pt x="567" y="1159"/>
                    <a:pt x="581" y="1150"/>
                  </a:cubicBezTo>
                  <a:cubicBezTo>
                    <a:pt x="594" y="1143"/>
                    <a:pt x="603" y="1131"/>
                    <a:pt x="615" y="1124"/>
                  </a:cubicBezTo>
                  <a:cubicBezTo>
                    <a:pt x="615" y="1124"/>
                    <a:pt x="616" y="1123"/>
                    <a:pt x="616" y="1124"/>
                  </a:cubicBezTo>
                  <a:cubicBezTo>
                    <a:pt x="624" y="1103"/>
                    <a:pt x="633" y="1084"/>
                    <a:pt x="643" y="1065"/>
                  </a:cubicBezTo>
                  <a:cubicBezTo>
                    <a:pt x="644" y="1062"/>
                    <a:pt x="648" y="1063"/>
                    <a:pt x="647" y="1066"/>
                  </a:cubicBezTo>
                  <a:cubicBezTo>
                    <a:pt x="609" y="1161"/>
                    <a:pt x="579" y="1257"/>
                    <a:pt x="562" y="1358"/>
                  </a:cubicBezTo>
                  <a:cubicBezTo>
                    <a:pt x="554" y="1408"/>
                    <a:pt x="548" y="1458"/>
                    <a:pt x="543" y="1508"/>
                  </a:cubicBezTo>
                  <a:cubicBezTo>
                    <a:pt x="587" y="1519"/>
                    <a:pt x="629" y="1535"/>
                    <a:pt x="673" y="1546"/>
                  </a:cubicBezTo>
                  <a:cubicBezTo>
                    <a:pt x="720" y="1559"/>
                    <a:pt x="769" y="1570"/>
                    <a:pt x="818" y="1575"/>
                  </a:cubicBezTo>
                  <a:cubicBezTo>
                    <a:pt x="920" y="1584"/>
                    <a:pt x="1021" y="1577"/>
                    <a:pt x="1121" y="1558"/>
                  </a:cubicBezTo>
                  <a:cubicBezTo>
                    <a:pt x="1125" y="1449"/>
                    <a:pt x="1122" y="1333"/>
                    <a:pt x="1097" y="1227"/>
                  </a:cubicBezTo>
                  <a:cubicBezTo>
                    <a:pt x="1090" y="1197"/>
                    <a:pt x="1079" y="1169"/>
                    <a:pt x="1070" y="1140"/>
                  </a:cubicBezTo>
                  <a:cubicBezTo>
                    <a:pt x="1067" y="1129"/>
                    <a:pt x="1061" y="1117"/>
                    <a:pt x="1060" y="1105"/>
                  </a:cubicBezTo>
                  <a:cubicBezTo>
                    <a:pt x="1060" y="1103"/>
                    <a:pt x="1060" y="1100"/>
                    <a:pt x="1060" y="1097"/>
                  </a:cubicBezTo>
                  <a:cubicBezTo>
                    <a:pt x="1060" y="1097"/>
                    <a:pt x="1060" y="1097"/>
                    <a:pt x="1060" y="1096"/>
                  </a:cubicBezTo>
                  <a:cubicBezTo>
                    <a:pt x="1060" y="1095"/>
                    <a:pt x="1062" y="1094"/>
                    <a:pt x="1063" y="1095"/>
                  </a:cubicBezTo>
                  <a:cubicBezTo>
                    <a:pt x="1074" y="1109"/>
                    <a:pt x="1077" y="1131"/>
                    <a:pt x="1083" y="1148"/>
                  </a:cubicBezTo>
                  <a:cubicBezTo>
                    <a:pt x="1085" y="1149"/>
                    <a:pt x="1087" y="1151"/>
                    <a:pt x="1088" y="1153"/>
                  </a:cubicBezTo>
                  <a:cubicBezTo>
                    <a:pt x="1098" y="1162"/>
                    <a:pt x="1110" y="1169"/>
                    <a:pt x="1121" y="1177"/>
                  </a:cubicBezTo>
                  <a:cubicBezTo>
                    <a:pt x="1134" y="1184"/>
                    <a:pt x="1146" y="1192"/>
                    <a:pt x="1158" y="1200"/>
                  </a:cubicBezTo>
                  <a:cubicBezTo>
                    <a:pt x="1169" y="1207"/>
                    <a:pt x="1175" y="1195"/>
                    <a:pt x="1181" y="1186"/>
                  </a:cubicBezTo>
                  <a:cubicBezTo>
                    <a:pt x="1195" y="1164"/>
                    <a:pt x="1207" y="1141"/>
                    <a:pt x="1215" y="1117"/>
                  </a:cubicBezTo>
                  <a:cubicBezTo>
                    <a:pt x="1222" y="1099"/>
                    <a:pt x="1225" y="1079"/>
                    <a:pt x="1234" y="1062"/>
                  </a:cubicBezTo>
                  <a:close/>
                  <a:moveTo>
                    <a:pt x="1185" y="665"/>
                  </a:moveTo>
                  <a:cubicBezTo>
                    <a:pt x="1217" y="637"/>
                    <a:pt x="1229" y="582"/>
                    <a:pt x="1207" y="546"/>
                  </a:cubicBezTo>
                  <a:cubicBezTo>
                    <a:pt x="1193" y="544"/>
                    <a:pt x="1179" y="537"/>
                    <a:pt x="1164" y="534"/>
                  </a:cubicBezTo>
                  <a:cubicBezTo>
                    <a:pt x="1144" y="531"/>
                    <a:pt x="1124" y="529"/>
                    <a:pt x="1103" y="527"/>
                  </a:cubicBezTo>
                  <a:cubicBezTo>
                    <a:pt x="1065" y="525"/>
                    <a:pt x="1024" y="523"/>
                    <a:pt x="986" y="530"/>
                  </a:cubicBezTo>
                  <a:cubicBezTo>
                    <a:pt x="986" y="530"/>
                    <a:pt x="986" y="531"/>
                    <a:pt x="985" y="532"/>
                  </a:cubicBezTo>
                  <a:cubicBezTo>
                    <a:pt x="965" y="568"/>
                    <a:pt x="959" y="613"/>
                    <a:pt x="978" y="651"/>
                  </a:cubicBezTo>
                  <a:cubicBezTo>
                    <a:pt x="1007" y="639"/>
                    <a:pt x="1049" y="645"/>
                    <a:pt x="1078" y="647"/>
                  </a:cubicBezTo>
                  <a:cubicBezTo>
                    <a:pt x="1099" y="648"/>
                    <a:pt x="1120" y="650"/>
                    <a:pt x="1141" y="654"/>
                  </a:cubicBezTo>
                  <a:cubicBezTo>
                    <a:pt x="1155" y="656"/>
                    <a:pt x="1172" y="657"/>
                    <a:pt x="1184" y="664"/>
                  </a:cubicBezTo>
                  <a:cubicBezTo>
                    <a:pt x="1185" y="664"/>
                    <a:pt x="1185" y="665"/>
                    <a:pt x="1185" y="665"/>
                  </a:cubicBezTo>
                  <a:close/>
                  <a:moveTo>
                    <a:pt x="1052" y="2334"/>
                  </a:moveTo>
                  <a:cubicBezTo>
                    <a:pt x="1067" y="2332"/>
                    <a:pt x="1066" y="2310"/>
                    <a:pt x="1064" y="2299"/>
                  </a:cubicBezTo>
                  <a:cubicBezTo>
                    <a:pt x="1060" y="2282"/>
                    <a:pt x="1050" y="2267"/>
                    <a:pt x="1036" y="2258"/>
                  </a:cubicBezTo>
                  <a:cubicBezTo>
                    <a:pt x="1010" y="2240"/>
                    <a:pt x="974" y="2232"/>
                    <a:pt x="944" y="2244"/>
                  </a:cubicBezTo>
                  <a:cubicBezTo>
                    <a:pt x="956" y="2262"/>
                    <a:pt x="972" y="2279"/>
                    <a:pt x="988" y="2295"/>
                  </a:cubicBezTo>
                  <a:cubicBezTo>
                    <a:pt x="1002" y="2308"/>
                    <a:pt x="1030" y="2338"/>
                    <a:pt x="1052" y="2334"/>
                  </a:cubicBezTo>
                  <a:close/>
                  <a:moveTo>
                    <a:pt x="1193" y="888"/>
                  </a:moveTo>
                  <a:cubicBezTo>
                    <a:pt x="1187" y="883"/>
                    <a:pt x="1182" y="878"/>
                    <a:pt x="1178" y="871"/>
                  </a:cubicBezTo>
                  <a:cubicBezTo>
                    <a:pt x="1155" y="891"/>
                    <a:pt x="1130" y="908"/>
                    <a:pt x="1102" y="921"/>
                  </a:cubicBezTo>
                  <a:cubicBezTo>
                    <a:pt x="1089" y="927"/>
                    <a:pt x="1076" y="932"/>
                    <a:pt x="1062" y="936"/>
                  </a:cubicBezTo>
                  <a:cubicBezTo>
                    <a:pt x="1090" y="935"/>
                    <a:pt x="1113" y="925"/>
                    <a:pt x="1139" y="914"/>
                  </a:cubicBezTo>
                  <a:cubicBezTo>
                    <a:pt x="1142" y="913"/>
                    <a:pt x="1145" y="915"/>
                    <a:pt x="1145" y="918"/>
                  </a:cubicBezTo>
                  <a:cubicBezTo>
                    <a:pt x="1145" y="922"/>
                    <a:pt x="1144" y="926"/>
                    <a:pt x="1144" y="930"/>
                  </a:cubicBezTo>
                  <a:cubicBezTo>
                    <a:pt x="1161" y="917"/>
                    <a:pt x="1178" y="904"/>
                    <a:pt x="1193" y="888"/>
                  </a:cubicBezTo>
                  <a:close/>
                  <a:moveTo>
                    <a:pt x="1118" y="1618"/>
                  </a:moveTo>
                  <a:cubicBezTo>
                    <a:pt x="1119" y="1601"/>
                    <a:pt x="1120" y="1584"/>
                    <a:pt x="1121" y="1567"/>
                  </a:cubicBezTo>
                  <a:cubicBezTo>
                    <a:pt x="1079" y="1576"/>
                    <a:pt x="1036" y="1582"/>
                    <a:pt x="993" y="1585"/>
                  </a:cubicBezTo>
                  <a:cubicBezTo>
                    <a:pt x="993" y="1586"/>
                    <a:pt x="994" y="1586"/>
                    <a:pt x="994" y="1587"/>
                  </a:cubicBezTo>
                  <a:cubicBezTo>
                    <a:pt x="999" y="1597"/>
                    <a:pt x="1001" y="1608"/>
                    <a:pt x="1006" y="1618"/>
                  </a:cubicBezTo>
                  <a:cubicBezTo>
                    <a:pt x="1013" y="1631"/>
                    <a:pt x="1031" y="1634"/>
                    <a:pt x="1045" y="1634"/>
                  </a:cubicBezTo>
                  <a:cubicBezTo>
                    <a:pt x="1071" y="1633"/>
                    <a:pt x="1093" y="1624"/>
                    <a:pt x="1118" y="1618"/>
                  </a:cubicBezTo>
                  <a:close/>
                  <a:moveTo>
                    <a:pt x="1000" y="2229"/>
                  </a:moveTo>
                  <a:cubicBezTo>
                    <a:pt x="1034" y="2028"/>
                    <a:pt x="1099" y="1832"/>
                    <a:pt x="1117" y="1629"/>
                  </a:cubicBezTo>
                  <a:cubicBezTo>
                    <a:pt x="1108" y="1633"/>
                    <a:pt x="1097" y="1635"/>
                    <a:pt x="1088" y="1637"/>
                  </a:cubicBezTo>
                  <a:cubicBezTo>
                    <a:pt x="1071" y="1640"/>
                    <a:pt x="1052" y="1644"/>
                    <a:pt x="1035" y="1642"/>
                  </a:cubicBezTo>
                  <a:cubicBezTo>
                    <a:pt x="1024" y="1640"/>
                    <a:pt x="1009" y="1637"/>
                    <a:pt x="1002" y="1627"/>
                  </a:cubicBezTo>
                  <a:cubicBezTo>
                    <a:pt x="995" y="1616"/>
                    <a:pt x="993" y="1602"/>
                    <a:pt x="988" y="1589"/>
                  </a:cubicBezTo>
                  <a:cubicBezTo>
                    <a:pt x="987" y="1588"/>
                    <a:pt x="988" y="1586"/>
                    <a:pt x="989" y="1586"/>
                  </a:cubicBezTo>
                  <a:cubicBezTo>
                    <a:pt x="983" y="1586"/>
                    <a:pt x="977" y="1586"/>
                    <a:pt x="971" y="1587"/>
                  </a:cubicBezTo>
                  <a:cubicBezTo>
                    <a:pt x="971" y="1587"/>
                    <a:pt x="971" y="1587"/>
                    <a:pt x="972" y="1587"/>
                  </a:cubicBezTo>
                  <a:cubicBezTo>
                    <a:pt x="982" y="1597"/>
                    <a:pt x="981" y="1618"/>
                    <a:pt x="973" y="1629"/>
                  </a:cubicBezTo>
                  <a:cubicBezTo>
                    <a:pt x="964" y="1639"/>
                    <a:pt x="948" y="1642"/>
                    <a:pt x="936" y="1642"/>
                  </a:cubicBezTo>
                  <a:cubicBezTo>
                    <a:pt x="918" y="1643"/>
                    <a:pt x="900" y="1641"/>
                    <a:pt x="883" y="1637"/>
                  </a:cubicBezTo>
                  <a:cubicBezTo>
                    <a:pt x="882" y="1637"/>
                    <a:pt x="880" y="1636"/>
                    <a:pt x="879" y="1636"/>
                  </a:cubicBezTo>
                  <a:cubicBezTo>
                    <a:pt x="878" y="1637"/>
                    <a:pt x="877" y="1638"/>
                    <a:pt x="875" y="1638"/>
                  </a:cubicBezTo>
                  <a:cubicBezTo>
                    <a:pt x="874" y="1638"/>
                    <a:pt x="873" y="1638"/>
                    <a:pt x="871" y="1639"/>
                  </a:cubicBezTo>
                  <a:cubicBezTo>
                    <a:pt x="869" y="1639"/>
                    <a:pt x="866" y="1638"/>
                    <a:pt x="863" y="1637"/>
                  </a:cubicBezTo>
                  <a:cubicBezTo>
                    <a:pt x="862" y="1637"/>
                    <a:pt x="861" y="1636"/>
                    <a:pt x="861" y="1636"/>
                  </a:cubicBezTo>
                  <a:cubicBezTo>
                    <a:pt x="855" y="1639"/>
                    <a:pt x="849" y="1641"/>
                    <a:pt x="843" y="1643"/>
                  </a:cubicBezTo>
                  <a:cubicBezTo>
                    <a:pt x="842" y="1670"/>
                    <a:pt x="835" y="1695"/>
                    <a:pt x="825" y="1720"/>
                  </a:cubicBezTo>
                  <a:cubicBezTo>
                    <a:pt x="844" y="1721"/>
                    <a:pt x="864" y="1722"/>
                    <a:pt x="883" y="1720"/>
                  </a:cubicBezTo>
                  <a:cubicBezTo>
                    <a:pt x="899" y="1718"/>
                    <a:pt x="915" y="1712"/>
                    <a:pt x="930" y="1710"/>
                  </a:cubicBezTo>
                  <a:cubicBezTo>
                    <a:pt x="945" y="1700"/>
                    <a:pt x="962" y="1697"/>
                    <a:pt x="977" y="1687"/>
                  </a:cubicBezTo>
                  <a:cubicBezTo>
                    <a:pt x="982" y="1684"/>
                    <a:pt x="987" y="1690"/>
                    <a:pt x="983" y="1694"/>
                  </a:cubicBezTo>
                  <a:cubicBezTo>
                    <a:pt x="969" y="1703"/>
                    <a:pt x="952" y="1706"/>
                    <a:pt x="937" y="1713"/>
                  </a:cubicBezTo>
                  <a:cubicBezTo>
                    <a:pt x="936" y="1714"/>
                    <a:pt x="936" y="1715"/>
                    <a:pt x="935" y="1716"/>
                  </a:cubicBezTo>
                  <a:cubicBezTo>
                    <a:pt x="932" y="1719"/>
                    <a:pt x="927" y="1722"/>
                    <a:pt x="922" y="1723"/>
                  </a:cubicBezTo>
                  <a:cubicBezTo>
                    <a:pt x="947" y="1805"/>
                    <a:pt x="948" y="1890"/>
                    <a:pt x="945" y="1974"/>
                  </a:cubicBezTo>
                  <a:cubicBezTo>
                    <a:pt x="941" y="2061"/>
                    <a:pt x="935" y="2147"/>
                    <a:pt x="942" y="2234"/>
                  </a:cubicBezTo>
                  <a:cubicBezTo>
                    <a:pt x="943" y="2234"/>
                    <a:pt x="942" y="2234"/>
                    <a:pt x="942" y="2234"/>
                  </a:cubicBezTo>
                  <a:cubicBezTo>
                    <a:pt x="961" y="2227"/>
                    <a:pt x="982" y="2227"/>
                    <a:pt x="1001" y="2232"/>
                  </a:cubicBezTo>
                  <a:cubicBezTo>
                    <a:pt x="1001" y="2231"/>
                    <a:pt x="1000" y="2230"/>
                    <a:pt x="1000" y="2229"/>
                  </a:cubicBezTo>
                  <a:close/>
                  <a:moveTo>
                    <a:pt x="963" y="1626"/>
                  </a:moveTo>
                  <a:cubicBezTo>
                    <a:pt x="976" y="1615"/>
                    <a:pt x="967" y="1603"/>
                    <a:pt x="967" y="1589"/>
                  </a:cubicBezTo>
                  <a:cubicBezTo>
                    <a:pt x="967" y="1588"/>
                    <a:pt x="968" y="1587"/>
                    <a:pt x="968" y="1587"/>
                  </a:cubicBezTo>
                  <a:cubicBezTo>
                    <a:pt x="936" y="1589"/>
                    <a:pt x="903" y="1589"/>
                    <a:pt x="870" y="1588"/>
                  </a:cubicBezTo>
                  <a:cubicBezTo>
                    <a:pt x="871" y="1588"/>
                    <a:pt x="871" y="1589"/>
                    <a:pt x="870" y="1590"/>
                  </a:cubicBezTo>
                  <a:cubicBezTo>
                    <a:pt x="858" y="1623"/>
                    <a:pt x="814" y="1615"/>
                    <a:pt x="793" y="1595"/>
                  </a:cubicBezTo>
                  <a:cubicBezTo>
                    <a:pt x="792" y="1600"/>
                    <a:pt x="793" y="1605"/>
                    <a:pt x="799" y="1608"/>
                  </a:cubicBezTo>
                  <a:cubicBezTo>
                    <a:pt x="807" y="1612"/>
                    <a:pt x="815" y="1613"/>
                    <a:pt x="823" y="1614"/>
                  </a:cubicBezTo>
                  <a:cubicBezTo>
                    <a:pt x="836" y="1616"/>
                    <a:pt x="850" y="1618"/>
                    <a:pt x="860" y="1625"/>
                  </a:cubicBezTo>
                  <a:cubicBezTo>
                    <a:pt x="861" y="1624"/>
                    <a:pt x="863" y="1625"/>
                    <a:pt x="864" y="1626"/>
                  </a:cubicBezTo>
                  <a:cubicBezTo>
                    <a:pt x="864" y="1628"/>
                    <a:pt x="865" y="1629"/>
                    <a:pt x="867" y="1630"/>
                  </a:cubicBezTo>
                  <a:cubicBezTo>
                    <a:pt x="866" y="1629"/>
                    <a:pt x="866" y="1629"/>
                    <a:pt x="866" y="1628"/>
                  </a:cubicBezTo>
                  <a:cubicBezTo>
                    <a:pt x="865" y="1628"/>
                    <a:pt x="866" y="1627"/>
                    <a:pt x="866" y="1628"/>
                  </a:cubicBezTo>
                  <a:cubicBezTo>
                    <a:pt x="867" y="1629"/>
                    <a:pt x="885" y="1630"/>
                    <a:pt x="887" y="1630"/>
                  </a:cubicBezTo>
                  <a:cubicBezTo>
                    <a:pt x="899" y="1632"/>
                    <a:pt x="912" y="1634"/>
                    <a:pt x="925" y="1634"/>
                  </a:cubicBezTo>
                  <a:cubicBezTo>
                    <a:pt x="937" y="1634"/>
                    <a:pt x="953" y="1634"/>
                    <a:pt x="963" y="1626"/>
                  </a:cubicBezTo>
                  <a:close/>
                  <a:moveTo>
                    <a:pt x="994" y="1002"/>
                  </a:moveTo>
                  <a:cubicBezTo>
                    <a:pt x="1002" y="991"/>
                    <a:pt x="1023" y="963"/>
                    <a:pt x="1014" y="949"/>
                  </a:cubicBezTo>
                  <a:cubicBezTo>
                    <a:pt x="984" y="954"/>
                    <a:pt x="953" y="956"/>
                    <a:pt x="923" y="956"/>
                  </a:cubicBezTo>
                  <a:cubicBezTo>
                    <a:pt x="930" y="984"/>
                    <a:pt x="880" y="1005"/>
                    <a:pt x="855" y="1018"/>
                  </a:cubicBezTo>
                  <a:cubicBezTo>
                    <a:pt x="852" y="1016"/>
                    <a:pt x="849" y="1015"/>
                    <a:pt x="848" y="1018"/>
                  </a:cubicBezTo>
                  <a:cubicBezTo>
                    <a:pt x="848" y="1019"/>
                    <a:pt x="848" y="1020"/>
                    <a:pt x="848" y="1021"/>
                  </a:cubicBezTo>
                  <a:cubicBezTo>
                    <a:pt x="847" y="1022"/>
                    <a:pt x="847" y="1022"/>
                    <a:pt x="846" y="1023"/>
                  </a:cubicBezTo>
                  <a:cubicBezTo>
                    <a:pt x="845" y="1024"/>
                    <a:pt x="844" y="1023"/>
                    <a:pt x="843" y="1023"/>
                  </a:cubicBezTo>
                  <a:cubicBezTo>
                    <a:pt x="834" y="1031"/>
                    <a:pt x="826" y="1038"/>
                    <a:pt x="817" y="1046"/>
                  </a:cubicBezTo>
                  <a:cubicBezTo>
                    <a:pt x="823" y="1058"/>
                    <a:pt x="833" y="1085"/>
                    <a:pt x="847" y="1085"/>
                  </a:cubicBezTo>
                  <a:cubicBezTo>
                    <a:pt x="862" y="1084"/>
                    <a:pt x="871" y="1060"/>
                    <a:pt x="877" y="1048"/>
                  </a:cubicBezTo>
                  <a:cubicBezTo>
                    <a:pt x="869" y="1042"/>
                    <a:pt x="858" y="1033"/>
                    <a:pt x="854" y="1026"/>
                  </a:cubicBezTo>
                  <a:cubicBezTo>
                    <a:pt x="854" y="1026"/>
                    <a:pt x="850" y="1024"/>
                    <a:pt x="848" y="1021"/>
                  </a:cubicBezTo>
                  <a:cubicBezTo>
                    <a:pt x="850" y="1020"/>
                    <a:pt x="852" y="1019"/>
                    <a:pt x="855" y="1018"/>
                  </a:cubicBezTo>
                  <a:cubicBezTo>
                    <a:pt x="860" y="1020"/>
                    <a:pt x="866" y="1027"/>
                    <a:pt x="869" y="1029"/>
                  </a:cubicBezTo>
                  <a:cubicBezTo>
                    <a:pt x="880" y="1039"/>
                    <a:pt x="891" y="1048"/>
                    <a:pt x="901" y="1058"/>
                  </a:cubicBezTo>
                  <a:cubicBezTo>
                    <a:pt x="907" y="1063"/>
                    <a:pt x="912" y="1068"/>
                    <a:pt x="918" y="1073"/>
                  </a:cubicBezTo>
                  <a:cubicBezTo>
                    <a:pt x="921" y="1076"/>
                    <a:pt x="924" y="1081"/>
                    <a:pt x="926" y="1079"/>
                  </a:cubicBezTo>
                  <a:cubicBezTo>
                    <a:pt x="933" y="1074"/>
                    <a:pt x="939" y="1068"/>
                    <a:pt x="945" y="1062"/>
                  </a:cubicBezTo>
                  <a:cubicBezTo>
                    <a:pt x="963" y="1043"/>
                    <a:pt x="980" y="1024"/>
                    <a:pt x="994" y="1002"/>
                  </a:cubicBezTo>
                  <a:close/>
                  <a:moveTo>
                    <a:pt x="909" y="974"/>
                  </a:moveTo>
                  <a:cubicBezTo>
                    <a:pt x="914" y="968"/>
                    <a:pt x="914" y="962"/>
                    <a:pt x="915" y="956"/>
                  </a:cubicBezTo>
                  <a:cubicBezTo>
                    <a:pt x="881" y="955"/>
                    <a:pt x="847" y="950"/>
                    <a:pt x="814" y="944"/>
                  </a:cubicBezTo>
                  <a:cubicBezTo>
                    <a:pt x="809" y="943"/>
                    <a:pt x="804" y="941"/>
                    <a:pt x="800" y="940"/>
                  </a:cubicBezTo>
                  <a:cubicBezTo>
                    <a:pt x="798" y="948"/>
                    <a:pt x="815" y="972"/>
                    <a:pt x="818" y="976"/>
                  </a:cubicBezTo>
                  <a:cubicBezTo>
                    <a:pt x="826" y="988"/>
                    <a:pt x="836" y="998"/>
                    <a:pt x="844" y="1009"/>
                  </a:cubicBezTo>
                  <a:cubicBezTo>
                    <a:pt x="847" y="1007"/>
                    <a:pt x="851" y="1009"/>
                    <a:pt x="852" y="1012"/>
                  </a:cubicBezTo>
                  <a:cubicBezTo>
                    <a:pt x="862" y="1005"/>
                    <a:pt x="873" y="999"/>
                    <a:pt x="884" y="993"/>
                  </a:cubicBezTo>
                  <a:cubicBezTo>
                    <a:pt x="893" y="988"/>
                    <a:pt x="903" y="982"/>
                    <a:pt x="909" y="974"/>
                  </a:cubicBezTo>
                  <a:close/>
                  <a:moveTo>
                    <a:pt x="869" y="1411"/>
                  </a:moveTo>
                  <a:cubicBezTo>
                    <a:pt x="878" y="1380"/>
                    <a:pt x="880" y="1347"/>
                    <a:pt x="881" y="1315"/>
                  </a:cubicBezTo>
                  <a:cubicBezTo>
                    <a:pt x="882" y="1240"/>
                    <a:pt x="891" y="1156"/>
                    <a:pt x="865" y="1085"/>
                  </a:cubicBezTo>
                  <a:cubicBezTo>
                    <a:pt x="859" y="1090"/>
                    <a:pt x="853" y="1094"/>
                    <a:pt x="846" y="1093"/>
                  </a:cubicBezTo>
                  <a:cubicBezTo>
                    <a:pt x="842" y="1092"/>
                    <a:pt x="837" y="1090"/>
                    <a:pt x="834" y="1087"/>
                  </a:cubicBezTo>
                  <a:cubicBezTo>
                    <a:pt x="843" y="1103"/>
                    <a:pt x="835" y="1131"/>
                    <a:pt x="831" y="1147"/>
                  </a:cubicBezTo>
                  <a:cubicBezTo>
                    <a:pt x="823" y="1184"/>
                    <a:pt x="814" y="1220"/>
                    <a:pt x="805" y="1256"/>
                  </a:cubicBezTo>
                  <a:cubicBezTo>
                    <a:pt x="798" y="1280"/>
                    <a:pt x="791" y="1304"/>
                    <a:pt x="782" y="1328"/>
                  </a:cubicBezTo>
                  <a:cubicBezTo>
                    <a:pt x="776" y="1345"/>
                    <a:pt x="765" y="1365"/>
                    <a:pt x="763" y="1383"/>
                  </a:cubicBezTo>
                  <a:cubicBezTo>
                    <a:pt x="761" y="1404"/>
                    <a:pt x="772" y="1426"/>
                    <a:pt x="780" y="1444"/>
                  </a:cubicBezTo>
                  <a:cubicBezTo>
                    <a:pt x="789" y="1461"/>
                    <a:pt x="798" y="1478"/>
                    <a:pt x="807" y="1495"/>
                  </a:cubicBezTo>
                  <a:cubicBezTo>
                    <a:pt x="836" y="1474"/>
                    <a:pt x="858" y="1446"/>
                    <a:pt x="869" y="1411"/>
                  </a:cubicBezTo>
                  <a:close/>
                  <a:moveTo>
                    <a:pt x="863" y="1587"/>
                  </a:moveTo>
                  <a:cubicBezTo>
                    <a:pt x="848" y="1586"/>
                    <a:pt x="832" y="1585"/>
                    <a:pt x="817" y="1584"/>
                  </a:cubicBezTo>
                  <a:cubicBezTo>
                    <a:pt x="811" y="1583"/>
                    <a:pt x="805" y="1582"/>
                    <a:pt x="799" y="1581"/>
                  </a:cubicBezTo>
                  <a:cubicBezTo>
                    <a:pt x="797" y="1584"/>
                    <a:pt x="796" y="1587"/>
                    <a:pt x="795" y="1590"/>
                  </a:cubicBezTo>
                  <a:cubicBezTo>
                    <a:pt x="812" y="1606"/>
                    <a:pt x="851" y="1614"/>
                    <a:pt x="863" y="1587"/>
                  </a:cubicBezTo>
                  <a:close/>
                  <a:moveTo>
                    <a:pt x="818" y="1719"/>
                  </a:moveTo>
                  <a:cubicBezTo>
                    <a:pt x="827" y="1694"/>
                    <a:pt x="834" y="1670"/>
                    <a:pt x="834" y="1645"/>
                  </a:cubicBezTo>
                  <a:cubicBezTo>
                    <a:pt x="827" y="1646"/>
                    <a:pt x="820" y="1646"/>
                    <a:pt x="813" y="1646"/>
                  </a:cubicBezTo>
                  <a:cubicBezTo>
                    <a:pt x="818" y="1669"/>
                    <a:pt x="806" y="1696"/>
                    <a:pt x="795" y="1717"/>
                  </a:cubicBezTo>
                  <a:cubicBezTo>
                    <a:pt x="800" y="1717"/>
                    <a:pt x="805" y="1718"/>
                    <a:pt x="810" y="1718"/>
                  </a:cubicBezTo>
                  <a:cubicBezTo>
                    <a:pt x="813" y="1718"/>
                    <a:pt x="816" y="1719"/>
                    <a:pt x="818" y="1719"/>
                  </a:cubicBezTo>
                  <a:cubicBezTo>
                    <a:pt x="818" y="1719"/>
                    <a:pt x="818" y="1719"/>
                    <a:pt x="818" y="1719"/>
                  </a:cubicBezTo>
                  <a:close/>
                  <a:moveTo>
                    <a:pt x="853" y="1630"/>
                  </a:moveTo>
                  <a:cubicBezTo>
                    <a:pt x="836" y="1621"/>
                    <a:pt x="814" y="1624"/>
                    <a:pt x="797" y="1617"/>
                  </a:cubicBezTo>
                  <a:cubicBezTo>
                    <a:pt x="781" y="1610"/>
                    <a:pt x="783" y="1593"/>
                    <a:pt x="790" y="1580"/>
                  </a:cubicBezTo>
                  <a:cubicBezTo>
                    <a:pt x="786" y="1580"/>
                    <a:pt x="781" y="1579"/>
                    <a:pt x="777" y="1578"/>
                  </a:cubicBezTo>
                  <a:cubicBezTo>
                    <a:pt x="777" y="1579"/>
                    <a:pt x="777" y="1579"/>
                    <a:pt x="777" y="1579"/>
                  </a:cubicBezTo>
                  <a:cubicBezTo>
                    <a:pt x="774" y="1591"/>
                    <a:pt x="770" y="1606"/>
                    <a:pt x="773" y="1618"/>
                  </a:cubicBezTo>
                  <a:cubicBezTo>
                    <a:pt x="776" y="1630"/>
                    <a:pt x="789" y="1634"/>
                    <a:pt x="800" y="1635"/>
                  </a:cubicBezTo>
                  <a:cubicBezTo>
                    <a:pt x="816" y="1637"/>
                    <a:pt x="837" y="1638"/>
                    <a:pt x="853" y="1630"/>
                  </a:cubicBezTo>
                  <a:close/>
                  <a:moveTo>
                    <a:pt x="802" y="1680"/>
                  </a:moveTo>
                  <a:cubicBezTo>
                    <a:pt x="805" y="1668"/>
                    <a:pt x="805" y="1657"/>
                    <a:pt x="806" y="1645"/>
                  </a:cubicBezTo>
                  <a:cubicBezTo>
                    <a:pt x="798" y="1645"/>
                    <a:pt x="790" y="1643"/>
                    <a:pt x="784" y="1640"/>
                  </a:cubicBezTo>
                  <a:cubicBezTo>
                    <a:pt x="779" y="1638"/>
                    <a:pt x="775" y="1635"/>
                    <a:pt x="772" y="1632"/>
                  </a:cubicBezTo>
                  <a:cubicBezTo>
                    <a:pt x="771" y="1632"/>
                    <a:pt x="770" y="1633"/>
                    <a:pt x="769" y="1632"/>
                  </a:cubicBezTo>
                  <a:cubicBezTo>
                    <a:pt x="747" y="1627"/>
                    <a:pt x="718" y="1627"/>
                    <a:pt x="698" y="1615"/>
                  </a:cubicBezTo>
                  <a:cubicBezTo>
                    <a:pt x="678" y="1602"/>
                    <a:pt x="689" y="1580"/>
                    <a:pt x="701" y="1565"/>
                  </a:cubicBezTo>
                  <a:cubicBezTo>
                    <a:pt x="701" y="1564"/>
                    <a:pt x="701" y="1564"/>
                    <a:pt x="701" y="1564"/>
                  </a:cubicBezTo>
                  <a:cubicBezTo>
                    <a:pt x="703" y="1564"/>
                    <a:pt x="704" y="1565"/>
                    <a:pt x="706" y="1565"/>
                  </a:cubicBezTo>
                  <a:cubicBezTo>
                    <a:pt x="706" y="1565"/>
                    <a:pt x="706" y="1566"/>
                    <a:pt x="706" y="1566"/>
                  </a:cubicBezTo>
                  <a:cubicBezTo>
                    <a:pt x="701" y="1574"/>
                    <a:pt x="690" y="1591"/>
                    <a:pt x="696" y="1601"/>
                  </a:cubicBezTo>
                  <a:cubicBezTo>
                    <a:pt x="701" y="1608"/>
                    <a:pt x="711" y="1611"/>
                    <a:pt x="718" y="1613"/>
                  </a:cubicBezTo>
                  <a:cubicBezTo>
                    <a:pt x="734" y="1617"/>
                    <a:pt x="750" y="1618"/>
                    <a:pt x="766" y="1622"/>
                  </a:cubicBezTo>
                  <a:cubicBezTo>
                    <a:pt x="762" y="1609"/>
                    <a:pt x="767" y="1593"/>
                    <a:pt x="773" y="1578"/>
                  </a:cubicBezTo>
                  <a:cubicBezTo>
                    <a:pt x="751" y="1574"/>
                    <a:pt x="728" y="1570"/>
                    <a:pt x="706" y="1565"/>
                  </a:cubicBezTo>
                  <a:cubicBezTo>
                    <a:pt x="706" y="1563"/>
                    <a:pt x="703" y="1562"/>
                    <a:pt x="701" y="1564"/>
                  </a:cubicBezTo>
                  <a:cubicBezTo>
                    <a:pt x="691" y="1562"/>
                    <a:pt x="681" y="1559"/>
                    <a:pt x="671" y="1557"/>
                  </a:cubicBezTo>
                  <a:cubicBezTo>
                    <a:pt x="671" y="1557"/>
                    <a:pt x="671" y="1557"/>
                    <a:pt x="671" y="1557"/>
                  </a:cubicBezTo>
                  <a:cubicBezTo>
                    <a:pt x="671" y="1571"/>
                    <a:pt x="670" y="1584"/>
                    <a:pt x="667" y="1597"/>
                  </a:cubicBezTo>
                  <a:cubicBezTo>
                    <a:pt x="666" y="1599"/>
                    <a:pt x="664" y="1600"/>
                    <a:pt x="662" y="1600"/>
                  </a:cubicBezTo>
                  <a:cubicBezTo>
                    <a:pt x="637" y="1601"/>
                    <a:pt x="610" y="1597"/>
                    <a:pt x="586" y="1591"/>
                  </a:cubicBezTo>
                  <a:cubicBezTo>
                    <a:pt x="573" y="1588"/>
                    <a:pt x="547" y="1581"/>
                    <a:pt x="539" y="1567"/>
                  </a:cubicBezTo>
                  <a:cubicBezTo>
                    <a:pt x="538" y="1595"/>
                    <a:pt x="537" y="1624"/>
                    <a:pt x="537" y="1652"/>
                  </a:cubicBezTo>
                  <a:cubicBezTo>
                    <a:pt x="536" y="1703"/>
                    <a:pt x="538" y="1754"/>
                    <a:pt x="538" y="1804"/>
                  </a:cubicBezTo>
                  <a:cubicBezTo>
                    <a:pt x="539" y="1857"/>
                    <a:pt x="536" y="1911"/>
                    <a:pt x="538" y="1964"/>
                  </a:cubicBezTo>
                  <a:cubicBezTo>
                    <a:pt x="539" y="2007"/>
                    <a:pt x="543" y="2050"/>
                    <a:pt x="546" y="2093"/>
                  </a:cubicBezTo>
                  <a:cubicBezTo>
                    <a:pt x="548" y="2128"/>
                    <a:pt x="550" y="2167"/>
                    <a:pt x="568" y="2197"/>
                  </a:cubicBezTo>
                  <a:cubicBezTo>
                    <a:pt x="582" y="2194"/>
                    <a:pt x="593" y="2195"/>
                    <a:pt x="606" y="2201"/>
                  </a:cubicBezTo>
                  <a:cubicBezTo>
                    <a:pt x="614" y="2104"/>
                    <a:pt x="636" y="2008"/>
                    <a:pt x="649" y="1911"/>
                  </a:cubicBezTo>
                  <a:cubicBezTo>
                    <a:pt x="657" y="1845"/>
                    <a:pt x="663" y="1760"/>
                    <a:pt x="708" y="1706"/>
                  </a:cubicBezTo>
                  <a:cubicBezTo>
                    <a:pt x="699" y="1702"/>
                    <a:pt x="691" y="1698"/>
                    <a:pt x="684" y="1695"/>
                  </a:cubicBezTo>
                  <a:cubicBezTo>
                    <a:pt x="673" y="1690"/>
                    <a:pt x="662" y="1684"/>
                    <a:pt x="651" y="1677"/>
                  </a:cubicBezTo>
                  <a:cubicBezTo>
                    <a:pt x="648" y="1675"/>
                    <a:pt x="651" y="1670"/>
                    <a:pt x="654" y="1671"/>
                  </a:cubicBezTo>
                  <a:cubicBezTo>
                    <a:pt x="667" y="1677"/>
                    <a:pt x="679" y="1683"/>
                    <a:pt x="691" y="1688"/>
                  </a:cubicBezTo>
                  <a:cubicBezTo>
                    <a:pt x="702" y="1692"/>
                    <a:pt x="715" y="1696"/>
                    <a:pt x="724" y="1703"/>
                  </a:cubicBezTo>
                  <a:cubicBezTo>
                    <a:pt x="745" y="1709"/>
                    <a:pt x="767" y="1713"/>
                    <a:pt x="788" y="1716"/>
                  </a:cubicBezTo>
                  <a:cubicBezTo>
                    <a:pt x="794" y="1704"/>
                    <a:pt x="799" y="1692"/>
                    <a:pt x="802" y="1680"/>
                  </a:cubicBezTo>
                  <a:close/>
                  <a:moveTo>
                    <a:pt x="839" y="1014"/>
                  </a:moveTo>
                  <a:cubicBezTo>
                    <a:pt x="827" y="1002"/>
                    <a:pt x="817" y="988"/>
                    <a:pt x="807" y="974"/>
                  </a:cubicBezTo>
                  <a:cubicBezTo>
                    <a:pt x="802" y="967"/>
                    <a:pt x="788" y="949"/>
                    <a:pt x="793" y="939"/>
                  </a:cubicBezTo>
                  <a:cubicBezTo>
                    <a:pt x="768" y="933"/>
                    <a:pt x="744" y="925"/>
                    <a:pt x="720" y="916"/>
                  </a:cubicBezTo>
                  <a:cubicBezTo>
                    <a:pt x="720" y="917"/>
                    <a:pt x="719" y="917"/>
                    <a:pt x="718" y="917"/>
                  </a:cubicBezTo>
                  <a:cubicBezTo>
                    <a:pt x="712" y="919"/>
                    <a:pt x="705" y="921"/>
                    <a:pt x="699" y="924"/>
                  </a:cubicBezTo>
                  <a:cubicBezTo>
                    <a:pt x="685" y="932"/>
                    <a:pt x="690" y="939"/>
                    <a:pt x="695" y="949"/>
                  </a:cubicBezTo>
                  <a:cubicBezTo>
                    <a:pt x="698" y="958"/>
                    <a:pt x="702" y="967"/>
                    <a:pt x="707" y="976"/>
                  </a:cubicBezTo>
                  <a:cubicBezTo>
                    <a:pt x="719" y="997"/>
                    <a:pt x="733" y="1017"/>
                    <a:pt x="747" y="1037"/>
                  </a:cubicBezTo>
                  <a:cubicBezTo>
                    <a:pt x="753" y="1047"/>
                    <a:pt x="760" y="1056"/>
                    <a:pt x="766" y="1065"/>
                  </a:cubicBezTo>
                  <a:cubicBezTo>
                    <a:pt x="770" y="1070"/>
                    <a:pt x="790" y="1055"/>
                    <a:pt x="793" y="1053"/>
                  </a:cubicBezTo>
                  <a:cubicBezTo>
                    <a:pt x="809" y="1041"/>
                    <a:pt x="824" y="1028"/>
                    <a:pt x="839" y="1014"/>
                  </a:cubicBezTo>
                  <a:close/>
                  <a:moveTo>
                    <a:pt x="810" y="582"/>
                  </a:moveTo>
                  <a:cubicBezTo>
                    <a:pt x="816" y="559"/>
                    <a:pt x="815" y="534"/>
                    <a:pt x="798" y="516"/>
                  </a:cubicBezTo>
                  <a:cubicBezTo>
                    <a:pt x="796" y="516"/>
                    <a:pt x="795" y="517"/>
                    <a:pt x="794" y="516"/>
                  </a:cubicBezTo>
                  <a:cubicBezTo>
                    <a:pt x="721" y="493"/>
                    <a:pt x="645" y="506"/>
                    <a:pt x="571" y="494"/>
                  </a:cubicBezTo>
                  <a:cubicBezTo>
                    <a:pt x="572" y="500"/>
                    <a:pt x="569" y="507"/>
                    <a:pt x="569" y="512"/>
                  </a:cubicBezTo>
                  <a:cubicBezTo>
                    <a:pt x="567" y="525"/>
                    <a:pt x="565" y="539"/>
                    <a:pt x="564" y="553"/>
                  </a:cubicBezTo>
                  <a:cubicBezTo>
                    <a:pt x="563" y="573"/>
                    <a:pt x="559" y="622"/>
                    <a:pt x="590" y="616"/>
                  </a:cubicBezTo>
                  <a:cubicBezTo>
                    <a:pt x="592" y="616"/>
                    <a:pt x="593" y="617"/>
                    <a:pt x="594" y="619"/>
                  </a:cubicBezTo>
                  <a:cubicBezTo>
                    <a:pt x="601" y="619"/>
                    <a:pt x="610" y="621"/>
                    <a:pt x="616" y="622"/>
                  </a:cubicBezTo>
                  <a:cubicBezTo>
                    <a:pt x="633" y="624"/>
                    <a:pt x="651" y="627"/>
                    <a:pt x="669" y="630"/>
                  </a:cubicBezTo>
                  <a:cubicBezTo>
                    <a:pt x="706" y="637"/>
                    <a:pt x="744" y="643"/>
                    <a:pt x="781" y="636"/>
                  </a:cubicBezTo>
                  <a:cubicBezTo>
                    <a:pt x="782" y="635"/>
                    <a:pt x="783" y="636"/>
                    <a:pt x="784" y="636"/>
                  </a:cubicBezTo>
                  <a:cubicBezTo>
                    <a:pt x="784" y="630"/>
                    <a:pt x="790" y="626"/>
                    <a:pt x="793" y="621"/>
                  </a:cubicBezTo>
                  <a:cubicBezTo>
                    <a:pt x="798" y="612"/>
                    <a:pt x="803" y="602"/>
                    <a:pt x="807" y="592"/>
                  </a:cubicBezTo>
                  <a:cubicBezTo>
                    <a:pt x="805" y="591"/>
                    <a:pt x="804" y="589"/>
                    <a:pt x="805" y="588"/>
                  </a:cubicBezTo>
                  <a:cubicBezTo>
                    <a:pt x="807" y="586"/>
                    <a:pt x="808" y="584"/>
                    <a:pt x="810" y="582"/>
                  </a:cubicBezTo>
                  <a:close/>
                  <a:moveTo>
                    <a:pt x="665" y="1556"/>
                  </a:moveTo>
                  <a:cubicBezTo>
                    <a:pt x="666" y="1556"/>
                    <a:pt x="666" y="1556"/>
                    <a:pt x="666" y="1555"/>
                  </a:cubicBezTo>
                  <a:cubicBezTo>
                    <a:pt x="624" y="1544"/>
                    <a:pt x="583" y="1531"/>
                    <a:pt x="543" y="1515"/>
                  </a:cubicBezTo>
                  <a:cubicBezTo>
                    <a:pt x="542" y="1530"/>
                    <a:pt x="541" y="1545"/>
                    <a:pt x="540" y="1559"/>
                  </a:cubicBezTo>
                  <a:cubicBezTo>
                    <a:pt x="541" y="1559"/>
                    <a:pt x="542" y="1559"/>
                    <a:pt x="542" y="1560"/>
                  </a:cubicBezTo>
                  <a:cubicBezTo>
                    <a:pt x="552" y="1565"/>
                    <a:pt x="560" y="1573"/>
                    <a:pt x="571" y="1576"/>
                  </a:cubicBezTo>
                  <a:cubicBezTo>
                    <a:pt x="584" y="1581"/>
                    <a:pt x="599" y="1585"/>
                    <a:pt x="613" y="1587"/>
                  </a:cubicBezTo>
                  <a:cubicBezTo>
                    <a:pt x="626" y="1589"/>
                    <a:pt x="638" y="1590"/>
                    <a:pt x="651" y="1591"/>
                  </a:cubicBezTo>
                  <a:cubicBezTo>
                    <a:pt x="662" y="1591"/>
                    <a:pt x="660" y="1586"/>
                    <a:pt x="662" y="1576"/>
                  </a:cubicBezTo>
                  <a:cubicBezTo>
                    <a:pt x="664" y="1569"/>
                    <a:pt x="665" y="1563"/>
                    <a:pt x="665" y="1556"/>
                  </a:cubicBezTo>
                  <a:close/>
                  <a:moveTo>
                    <a:pt x="601" y="2209"/>
                  </a:moveTo>
                  <a:cubicBezTo>
                    <a:pt x="590" y="2204"/>
                    <a:pt x="582" y="2204"/>
                    <a:pt x="570" y="2206"/>
                  </a:cubicBezTo>
                  <a:cubicBezTo>
                    <a:pt x="570" y="2207"/>
                    <a:pt x="569" y="2207"/>
                    <a:pt x="569" y="2207"/>
                  </a:cubicBezTo>
                  <a:cubicBezTo>
                    <a:pt x="548" y="2212"/>
                    <a:pt x="528" y="2224"/>
                    <a:pt x="512" y="2237"/>
                  </a:cubicBezTo>
                  <a:cubicBezTo>
                    <a:pt x="500" y="2247"/>
                    <a:pt x="469" y="2278"/>
                    <a:pt x="501" y="2287"/>
                  </a:cubicBezTo>
                  <a:cubicBezTo>
                    <a:pt x="526" y="2294"/>
                    <a:pt x="551" y="2270"/>
                    <a:pt x="566" y="2253"/>
                  </a:cubicBezTo>
                  <a:cubicBezTo>
                    <a:pt x="579" y="2239"/>
                    <a:pt x="591" y="2225"/>
                    <a:pt x="601" y="2209"/>
                  </a:cubicBezTo>
                  <a:close/>
                  <a:moveTo>
                    <a:pt x="511" y="1158"/>
                  </a:moveTo>
                  <a:cubicBezTo>
                    <a:pt x="498" y="1148"/>
                    <a:pt x="486" y="1134"/>
                    <a:pt x="477" y="1123"/>
                  </a:cubicBezTo>
                  <a:cubicBezTo>
                    <a:pt x="467" y="1109"/>
                    <a:pt x="458" y="1095"/>
                    <a:pt x="452" y="1079"/>
                  </a:cubicBezTo>
                  <a:cubicBezTo>
                    <a:pt x="412" y="1128"/>
                    <a:pt x="354" y="1164"/>
                    <a:pt x="297" y="1187"/>
                  </a:cubicBezTo>
                  <a:cubicBezTo>
                    <a:pt x="242" y="1209"/>
                    <a:pt x="179" y="1225"/>
                    <a:pt x="121" y="1206"/>
                  </a:cubicBezTo>
                  <a:cubicBezTo>
                    <a:pt x="120" y="1206"/>
                    <a:pt x="118" y="1206"/>
                    <a:pt x="117" y="1204"/>
                  </a:cubicBezTo>
                  <a:cubicBezTo>
                    <a:pt x="109" y="1191"/>
                    <a:pt x="102" y="1159"/>
                    <a:pt x="86" y="1153"/>
                  </a:cubicBezTo>
                  <a:cubicBezTo>
                    <a:pt x="60" y="1144"/>
                    <a:pt x="83" y="1187"/>
                    <a:pt x="91" y="1194"/>
                  </a:cubicBezTo>
                  <a:cubicBezTo>
                    <a:pt x="94" y="1197"/>
                    <a:pt x="92" y="1203"/>
                    <a:pt x="88" y="1201"/>
                  </a:cubicBezTo>
                  <a:cubicBezTo>
                    <a:pt x="64" y="1192"/>
                    <a:pt x="39" y="1183"/>
                    <a:pt x="13" y="1188"/>
                  </a:cubicBezTo>
                  <a:cubicBezTo>
                    <a:pt x="25" y="1212"/>
                    <a:pt x="54" y="1213"/>
                    <a:pt x="78" y="1219"/>
                  </a:cubicBezTo>
                  <a:cubicBezTo>
                    <a:pt x="81" y="1220"/>
                    <a:pt x="81" y="1226"/>
                    <a:pt x="77" y="1227"/>
                  </a:cubicBezTo>
                  <a:cubicBezTo>
                    <a:pt x="66" y="1228"/>
                    <a:pt x="56" y="1227"/>
                    <a:pt x="45" y="1226"/>
                  </a:cubicBezTo>
                  <a:cubicBezTo>
                    <a:pt x="41" y="1226"/>
                    <a:pt x="0" y="1228"/>
                    <a:pt x="14" y="1236"/>
                  </a:cubicBezTo>
                  <a:cubicBezTo>
                    <a:pt x="33" y="1248"/>
                    <a:pt x="57" y="1248"/>
                    <a:pt x="80" y="1250"/>
                  </a:cubicBezTo>
                  <a:cubicBezTo>
                    <a:pt x="82" y="1249"/>
                    <a:pt x="84" y="1248"/>
                    <a:pt x="86" y="1247"/>
                  </a:cubicBezTo>
                  <a:cubicBezTo>
                    <a:pt x="90" y="1245"/>
                    <a:pt x="93" y="1251"/>
                    <a:pt x="89" y="1254"/>
                  </a:cubicBezTo>
                  <a:cubicBezTo>
                    <a:pt x="84" y="1256"/>
                    <a:pt x="36" y="1284"/>
                    <a:pt x="45" y="1292"/>
                  </a:cubicBezTo>
                  <a:cubicBezTo>
                    <a:pt x="49" y="1295"/>
                    <a:pt x="57" y="1295"/>
                    <a:pt x="62" y="1295"/>
                  </a:cubicBezTo>
                  <a:cubicBezTo>
                    <a:pt x="70" y="1295"/>
                    <a:pt x="76" y="1294"/>
                    <a:pt x="84" y="1290"/>
                  </a:cubicBezTo>
                  <a:cubicBezTo>
                    <a:pt x="93" y="1284"/>
                    <a:pt x="101" y="1277"/>
                    <a:pt x="110" y="1271"/>
                  </a:cubicBezTo>
                  <a:cubicBezTo>
                    <a:pt x="111" y="1271"/>
                    <a:pt x="113" y="1271"/>
                    <a:pt x="113" y="1271"/>
                  </a:cubicBezTo>
                  <a:cubicBezTo>
                    <a:pt x="113" y="1269"/>
                    <a:pt x="115" y="1267"/>
                    <a:pt x="118" y="1267"/>
                  </a:cubicBezTo>
                  <a:cubicBezTo>
                    <a:pt x="158" y="1275"/>
                    <a:pt x="200" y="1275"/>
                    <a:pt x="240" y="1271"/>
                  </a:cubicBezTo>
                  <a:cubicBezTo>
                    <a:pt x="280" y="1268"/>
                    <a:pt x="322" y="1262"/>
                    <a:pt x="360" y="1249"/>
                  </a:cubicBezTo>
                  <a:cubicBezTo>
                    <a:pt x="412" y="1231"/>
                    <a:pt x="478" y="1205"/>
                    <a:pt x="511" y="1158"/>
                  </a:cubicBezTo>
                  <a:close/>
                  <a:moveTo>
                    <a:pt x="492" y="811"/>
                  </a:moveTo>
                  <a:cubicBezTo>
                    <a:pt x="514" y="812"/>
                    <a:pt x="520" y="798"/>
                    <a:pt x="533" y="785"/>
                  </a:cubicBezTo>
                  <a:cubicBezTo>
                    <a:pt x="514" y="763"/>
                    <a:pt x="495" y="737"/>
                    <a:pt x="481" y="711"/>
                  </a:cubicBezTo>
                  <a:cubicBezTo>
                    <a:pt x="462" y="717"/>
                    <a:pt x="447" y="731"/>
                    <a:pt x="456" y="753"/>
                  </a:cubicBezTo>
                  <a:cubicBezTo>
                    <a:pt x="464" y="771"/>
                    <a:pt x="477" y="777"/>
                    <a:pt x="491" y="788"/>
                  </a:cubicBezTo>
                  <a:cubicBezTo>
                    <a:pt x="494" y="790"/>
                    <a:pt x="493" y="794"/>
                    <a:pt x="489" y="794"/>
                  </a:cubicBezTo>
                  <a:cubicBezTo>
                    <a:pt x="469" y="792"/>
                    <a:pt x="448" y="766"/>
                    <a:pt x="446" y="747"/>
                  </a:cubicBezTo>
                  <a:cubicBezTo>
                    <a:pt x="443" y="724"/>
                    <a:pt x="457" y="710"/>
                    <a:pt x="479" y="706"/>
                  </a:cubicBezTo>
                  <a:cubicBezTo>
                    <a:pt x="476" y="701"/>
                    <a:pt x="474" y="696"/>
                    <a:pt x="471" y="691"/>
                  </a:cubicBezTo>
                  <a:cubicBezTo>
                    <a:pt x="452" y="699"/>
                    <a:pt x="430" y="711"/>
                    <a:pt x="428" y="734"/>
                  </a:cubicBezTo>
                  <a:cubicBezTo>
                    <a:pt x="427" y="752"/>
                    <a:pt x="435" y="769"/>
                    <a:pt x="446" y="783"/>
                  </a:cubicBezTo>
                  <a:cubicBezTo>
                    <a:pt x="458" y="796"/>
                    <a:pt x="474" y="809"/>
                    <a:pt x="492" y="811"/>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6" name="Freeform 115">
              <a:extLst>
                <a:ext uri="{FF2B5EF4-FFF2-40B4-BE49-F238E27FC236}">
                  <a16:creationId xmlns:a16="http://schemas.microsoft.com/office/drawing/2014/main" id="{CF392790-B824-4AAC-A35A-64E63831E118}"/>
                </a:ext>
              </a:extLst>
            </p:cNvPr>
            <p:cNvSpPr>
              <a:spLocks/>
            </p:cNvSpPr>
            <p:nvPr/>
          </p:nvSpPr>
          <p:spPr bwMode="auto">
            <a:xfrm>
              <a:off x="1770063" y="3416301"/>
              <a:ext cx="768350" cy="246063"/>
            </a:xfrm>
            <a:custGeom>
              <a:avLst/>
              <a:gdLst>
                <a:gd name="T0" fmla="*/ 477 w 516"/>
                <a:gd name="T1" fmla="*/ 94 h 165"/>
                <a:gd name="T2" fmla="*/ 490 w 516"/>
                <a:gd name="T3" fmla="*/ 109 h 165"/>
                <a:gd name="T4" fmla="*/ 410 w 516"/>
                <a:gd name="T5" fmla="*/ 99 h 165"/>
                <a:gd name="T6" fmla="*/ 402 w 516"/>
                <a:gd name="T7" fmla="*/ 94 h 165"/>
                <a:gd name="T8" fmla="*/ 204 w 516"/>
                <a:gd name="T9" fmla="*/ 164 h 165"/>
                <a:gd name="T10" fmla="*/ 0 w 516"/>
                <a:gd name="T11" fmla="*/ 127 h 165"/>
                <a:gd name="T12" fmla="*/ 26 w 516"/>
                <a:gd name="T13" fmla="*/ 79 h 165"/>
                <a:gd name="T14" fmla="*/ 46 w 516"/>
                <a:gd name="T15" fmla="*/ 29 h 165"/>
                <a:gd name="T16" fmla="*/ 50 w 516"/>
                <a:gd name="T17" fmla="*/ 31 h 165"/>
                <a:gd name="T18" fmla="*/ 99 w 516"/>
                <a:gd name="T19" fmla="*/ 59 h 165"/>
                <a:gd name="T20" fmla="*/ 200 w 516"/>
                <a:gd name="T21" fmla="*/ 87 h 165"/>
                <a:gd name="T22" fmla="*/ 306 w 516"/>
                <a:gd name="T23" fmla="*/ 95 h 165"/>
                <a:gd name="T24" fmla="*/ 376 w 516"/>
                <a:gd name="T25" fmla="*/ 74 h 165"/>
                <a:gd name="T26" fmla="*/ 371 w 516"/>
                <a:gd name="T27" fmla="*/ 68 h 165"/>
                <a:gd name="T28" fmla="*/ 371 w 516"/>
                <a:gd name="T29" fmla="*/ 68 h 165"/>
                <a:gd name="T30" fmla="*/ 384 w 516"/>
                <a:gd name="T31" fmla="*/ 21 h 165"/>
                <a:gd name="T32" fmla="*/ 397 w 516"/>
                <a:gd name="T33" fmla="*/ 52 h 165"/>
                <a:gd name="T34" fmla="*/ 405 w 516"/>
                <a:gd name="T35" fmla="*/ 55 h 165"/>
                <a:gd name="T36" fmla="*/ 466 w 516"/>
                <a:gd name="T37" fmla="*/ 0 h 165"/>
                <a:gd name="T38" fmla="*/ 437 w 516"/>
                <a:gd name="T39" fmla="*/ 55 h 165"/>
                <a:gd name="T40" fmla="*/ 432 w 516"/>
                <a:gd name="T41" fmla="*/ 60 h 165"/>
                <a:gd name="T42" fmla="*/ 437 w 516"/>
                <a:gd name="T43" fmla="*/ 66 h 165"/>
                <a:gd name="T44" fmla="*/ 446 w 516"/>
                <a:gd name="T45" fmla="*/ 57 h 165"/>
                <a:gd name="T46" fmla="*/ 496 w 516"/>
                <a:gd name="T47" fmla="*/ 32 h 165"/>
                <a:gd name="T48" fmla="*/ 449 w 516"/>
                <a:gd name="T49" fmla="*/ 85 h 165"/>
                <a:gd name="T50" fmla="*/ 452 w 516"/>
                <a:gd name="T51" fmla="*/ 92 h 165"/>
                <a:gd name="T52" fmla="*/ 477 w 516"/>
                <a:gd name="T53" fmla="*/ 9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6" h="165">
                  <a:moveTo>
                    <a:pt x="477" y="94"/>
                  </a:moveTo>
                  <a:cubicBezTo>
                    <a:pt x="485" y="95"/>
                    <a:pt x="506" y="100"/>
                    <a:pt x="490" y="109"/>
                  </a:cubicBezTo>
                  <a:cubicBezTo>
                    <a:pt x="463" y="123"/>
                    <a:pt x="435" y="110"/>
                    <a:pt x="410" y="99"/>
                  </a:cubicBezTo>
                  <a:cubicBezTo>
                    <a:pt x="410" y="95"/>
                    <a:pt x="406" y="91"/>
                    <a:pt x="402" y="94"/>
                  </a:cubicBezTo>
                  <a:cubicBezTo>
                    <a:pt x="350" y="146"/>
                    <a:pt x="275" y="162"/>
                    <a:pt x="204" y="164"/>
                  </a:cubicBezTo>
                  <a:cubicBezTo>
                    <a:pt x="135" y="165"/>
                    <a:pt x="64" y="153"/>
                    <a:pt x="0" y="127"/>
                  </a:cubicBezTo>
                  <a:cubicBezTo>
                    <a:pt x="10" y="112"/>
                    <a:pt x="19" y="96"/>
                    <a:pt x="26" y="79"/>
                  </a:cubicBezTo>
                  <a:cubicBezTo>
                    <a:pt x="33" y="64"/>
                    <a:pt x="41" y="46"/>
                    <a:pt x="46" y="29"/>
                  </a:cubicBezTo>
                  <a:cubicBezTo>
                    <a:pt x="47" y="30"/>
                    <a:pt x="48" y="31"/>
                    <a:pt x="50" y="31"/>
                  </a:cubicBezTo>
                  <a:cubicBezTo>
                    <a:pt x="60" y="45"/>
                    <a:pt x="87" y="54"/>
                    <a:pt x="99" y="59"/>
                  </a:cubicBezTo>
                  <a:cubicBezTo>
                    <a:pt x="131" y="72"/>
                    <a:pt x="166" y="81"/>
                    <a:pt x="200" y="87"/>
                  </a:cubicBezTo>
                  <a:cubicBezTo>
                    <a:pt x="235" y="93"/>
                    <a:pt x="271" y="97"/>
                    <a:pt x="306" y="95"/>
                  </a:cubicBezTo>
                  <a:cubicBezTo>
                    <a:pt x="327" y="93"/>
                    <a:pt x="361" y="91"/>
                    <a:pt x="376" y="74"/>
                  </a:cubicBezTo>
                  <a:cubicBezTo>
                    <a:pt x="379" y="71"/>
                    <a:pt x="375" y="67"/>
                    <a:pt x="371" y="68"/>
                  </a:cubicBezTo>
                  <a:cubicBezTo>
                    <a:pt x="371" y="68"/>
                    <a:pt x="371" y="68"/>
                    <a:pt x="371" y="68"/>
                  </a:cubicBezTo>
                  <a:cubicBezTo>
                    <a:pt x="375" y="52"/>
                    <a:pt x="375" y="35"/>
                    <a:pt x="384" y="21"/>
                  </a:cubicBezTo>
                  <a:cubicBezTo>
                    <a:pt x="398" y="0"/>
                    <a:pt x="397" y="45"/>
                    <a:pt x="397" y="52"/>
                  </a:cubicBezTo>
                  <a:cubicBezTo>
                    <a:pt x="396" y="57"/>
                    <a:pt x="402" y="59"/>
                    <a:pt x="405" y="55"/>
                  </a:cubicBezTo>
                  <a:cubicBezTo>
                    <a:pt x="422" y="33"/>
                    <a:pt x="436" y="6"/>
                    <a:pt x="466" y="0"/>
                  </a:cubicBezTo>
                  <a:cubicBezTo>
                    <a:pt x="467" y="21"/>
                    <a:pt x="452" y="40"/>
                    <a:pt x="437" y="55"/>
                  </a:cubicBezTo>
                  <a:cubicBezTo>
                    <a:pt x="435" y="57"/>
                    <a:pt x="433" y="59"/>
                    <a:pt x="432" y="60"/>
                  </a:cubicBezTo>
                  <a:cubicBezTo>
                    <a:pt x="429" y="64"/>
                    <a:pt x="433" y="70"/>
                    <a:pt x="437" y="66"/>
                  </a:cubicBezTo>
                  <a:cubicBezTo>
                    <a:pt x="440" y="63"/>
                    <a:pt x="443" y="61"/>
                    <a:pt x="446" y="57"/>
                  </a:cubicBezTo>
                  <a:cubicBezTo>
                    <a:pt x="460" y="44"/>
                    <a:pt x="482" y="24"/>
                    <a:pt x="496" y="32"/>
                  </a:cubicBezTo>
                  <a:cubicBezTo>
                    <a:pt x="516" y="44"/>
                    <a:pt x="458" y="81"/>
                    <a:pt x="449" y="85"/>
                  </a:cubicBezTo>
                  <a:cubicBezTo>
                    <a:pt x="445" y="87"/>
                    <a:pt x="447" y="93"/>
                    <a:pt x="452" y="92"/>
                  </a:cubicBezTo>
                  <a:cubicBezTo>
                    <a:pt x="460" y="92"/>
                    <a:pt x="469" y="93"/>
                    <a:pt x="477" y="94"/>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7" name="Freeform 116">
              <a:extLst>
                <a:ext uri="{FF2B5EF4-FFF2-40B4-BE49-F238E27FC236}">
                  <a16:creationId xmlns:a16="http://schemas.microsoft.com/office/drawing/2014/main" id="{DAD74831-9805-46FA-A401-74FB0E7C24BE}"/>
                </a:ext>
              </a:extLst>
            </p:cNvPr>
            <p:cNvSpPr>
              <a:spLocks/>
            </p:cNvSpPr>
            <p:nvPr/>
          </p:nvSpPr>
          <p:spPr bwMode="auto">
            <a:xfrm>
              <a:off x="488950" y="1849438"/>
              <a:ext cx="1581150" cy="1144588"/>
            </a:xfrm>
            <a:custGeom>
              <a:avLst/>
              <a:gdLst>
                <a:gd name="T0" fmla="*/ 1034 w 1063"/>
                <a:gd name="T1" fmla="*/ 668 h 767"/>
                <a:gd name="T2" fmla="*/ 1019 w 1063"/>
                <a:gd name="T3" fmla="*/ 656 h 767"/>
                <a:gd name="T4" fmla="*/ 935 w 1063"/>
                <a:gd name="T5" fmla="*/ 750 h 767"/>
                <a:gd name="T6" fmla="*/ 962 w 1063"/>
                <a:gd name="T7" fmla="*/ 691 h 767"/>
                <a:gd name="T8" fmla="*/ 981 w 1063"/>
                <a:gd name="T9" fmla="*/ 694 h 767"/>
                <a:gd name="T10" fmla="*/ 989 w 1063"/>
                <a:gd name="T11" fmla="*/ 613 h 767"/>
                <a:gd name="T12" fmla="*/ 989 w 1063"/>
                <a:gd name="T13" fmla="*/ 610 h 767"/>
                <a:gd name="T14" fmla="*/ 961 w 1063"/>
                <a:gd name="T15" fmla="*/ 613 h 767"/>
                <a:gd name="T16" fmla="*/ 955 w 1063"/>
                <a:gd name="T17" fmla="*/ 504 h 767"/>
                <a:gd name="T18" fmla="*/ 868 w 1063"/>
                <a:gd name="T19" fmla="*/ 432 h 767"/>
                <a:gd name="T20" fmla="*/ 883 w 1063"/>
                <a:gd name="T21" fmla="*/ 483 h 767"/>
                <a:gd name="T22" fmla="*/ 682 w 1063"/>
                <a:gd name="T23" fmla="*/ 394 h 767"/>
                <a:gd name="T24" fmla="*/ 527 w 1063"/>
                <a:gd name="T25" fmla="*/ 364 h 767"/>
                <a:gd name="T26" fmla="*/ 522 w 1063"/>
                <a:gd name="T27" fmla="*/ 374 h 767"/>
                <a:gd name="T28" fmla="*/ 375 w 1063"/>
                <a:gd name="T29" fmla="*/ 351 h 767"/>
                <a:gd name="T30" fmla="*/ 374 w 1063"/>
                <a:gd name="T31" fmla="*/ 417 h 767"/>
                <a:gd name="T32" fmla="*/ 242 w 1063"/>
                <a:gd name="T33" fmla="*/ 332 h 767"/>
                <a:gd name="T34" fmla="*/ 215 w 1063"/>
                <a:gd name="T35" fmla="*/ 347 h 767"/>
                <a:gd name="T36" fmla="*/ 190 w 1063"/>
                <a:gd name="T37" fmla="*/ 466 h 767"/>
                <a:gd name="T38" fmla="*/ 170 w 1063"/>
                <a:gd name="T39" fmla="*/ 445 h 767"/>
                <a:gd name="T40" fmla="*/ 144 w 1063"/>
                <a:gd name="T41" fmla="*/ 528 h 767"/>
                <a:gd name="T42" fmla="*/ 143 w 1063"/>
                <a:gd name="T43" fmla="*/ 564 h 767"/>
                <a:gd name="T44" fmla="*/ 129 w 1063"/>
                <a:gd name="T45" fmla="*/ 562 h 767"/>
                <a:gd name="T46" fmla="*/ 130 w 1063"/>
                <a:gd name="T47" fmla="*/ 640 h 767"/>
                <a:gd name="T48" fmla="*/ 134 w 1063"/>
                <a:gd name="T49" fmla="*/ 652 h 767"/>
                <a:gd name="T50" fmla="*/ 101 w 1063"/>
                <a:gd name="T51" fmla="*/ 697 h 767"/>
                <a:gd name="T52" fmla="*/ 47 w 1063"/>
                <a:gd name="T53" fmla="*/ 543 h 767"/>
                <a:gd name="T54" fmla="*/ 17 w 1063"/>
                <a:gd name="T55" fmla="*/ 560 h 767"/>
                <a:gd name="T56" fmla="*/ 55 w 1063"/>
                <a:gd name="T57" fmla="*/ 273 h 767"/>
                <a:gd name="T58" fmla="*/ 138 w 1063"/>
                <a:gd name="T59" fmla="*/ 147 h 767"/>
                <a:gd name="T60" fmla="*/ 93 w 1063"/>
                <a:gd name="T61" fmla="*/ 108 h 767"/>
                <a:gd name="T62" fmla="*/ 172 w 1063"/>
                <a:gd name="T63" fmla="*/ 112 h 767"/>
                <a:gd name="T64" fmla="*/ 320 w 1063"/>
                <a:gd name="T65" fmla="*/ 6 h 767"/>
                <a:gd name="T66" fmla="*/ 302 w 1063"/>
                <a:gd name="T67" fmla="*/ 55 h 767"/>
                <a:gd name="T68" fmla="*/ 581 w 1063"/>
                <a:gd name="T69" fmla="*/ 8 h 767"/>
                <a:gd name="T70" fmla="*/ 788 w 1063"/>
                <a:gd name="T71" fmla="*/ 71 h 767"/>
                <a:gd name="T72" fmla="*/ 785 w 1063"/>
                <a:gd name="T73" fmla="*/ 71 h 767"/>
                <a:gd name="T74" fmla="*/ 787 w 1063"/>
                <a:gd name="T75" fmla="*/ 79 h 767"/>
                <a:gd name="T76" fmla="*/ 1009 w 1063"/>
                <a:gd name="T77" fmla="*/ 254 h 767"/>
                <a:gd name="T78" fmla="*/ 966 w 1063"/>
                <a:gd name="T79" fmla="*/ 255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3" h="767">
                  <a:moveTo>
                    <a:pt x="1056" y="454"/>
                  </a:moveTo>
                  <a:cubicBezTo>
                    <a:pt x="1063" y="524"/>
                    <a:pt x="1059" y="602"/>
                    <a:pt x="1034" y="668"/>
                  </a:cubicBezTo>
                  <a:cubicBezTo>
                    <a:pt x="1032" y="664"/>
                    <a:pt x="1029" y="660"/>
                    <a:pt x="1027" y="655"/>
                  </a:cubicBezTo>
                  <a:cubicBezTo>
                    <a:pt x="1026" y="652"/>
                    <a:pt x="1020" y="652"/>
                    <a:pt x="1019" y="656"/>
                  </a:cubicBezTo>
                  <a:cubicBezTo>
                    <a:pt x="1008" y="695"/>
                    <a:pt x="991" y="733"/>
                    <a:pt x="968" y="767"/>
                  </a:cubicBezTo>
                  <a:cubicBezTo>
                    <a:pt x="959" y="759"/>
                    <a:pt x="947" y="753"/>
                    <a:pt x="935" y="750"/>
                  </a:cubicBezTo>
                  <a:cubicBezTo>
                    <a:pt x="937" y="746"/>
                    <a:pt x="939" y="742"/>
                    <a:pt x="941" y="738"/>
                  </a:cubicBezTo>
                  <a:cubicBezTo>
                    <a:pt x="949" y="722"/>
                    <a:pt x="956" y="707"/>
                    <a:pt x="962" y="691"/>
                  </a:cubicBezTo>
                  <a:cubicBezTo>
                    <a:pt x="967" y="695"/>
                    <a:pt x="971" y="698"/>
                    <a:pt x="976" y="700"/>
                  </a:cubicBezTo>
                  <a:cubicBezTo>
                    <a:pt x="980" y="701"/>
                    <a:pt x="983" y="696"/>
                    <a:pt x="981" y="694"/>
                  </a:cubicBezTo>
                  <a:cubicBezTo>
                    <a:pt x="976" y="689"/>
                    <a:pt x="972" y="684"/>
                    <a:pt x="967" y="680"/>
                  </a:cubicBezTo>
                  <a:cubicBezTo>
                    <a:pt x="975" y="658"/>
                    <a:pt x="982" y="636"/>
                    <a:pt x="989" y="613"/>
                  </a:cubicBezTo>
                  <a:cubicBezTo>
                    <a:pt x="989" y="612"/>
                    <a:pt x="989" y="612"/>
                    <a:pt x="988" y="611"/>
                  </a:cubicBezTo>
                  <a:cubicBezTo>
                    <a:pt x="989" y="611"/>
                    <a:pt x="989" y="611"/>
                    <a:pt x="989" y="610"/>
                  </a:cubicBezTo>
                  <a:cubicBezTo>
                    <a:pt x="994" y="609"/>
                    <a:pt x="991" y="602"/>
                    <a:pt x="986" y="603"/>
                  </a:cubicBezTo>
                  <a:cubicBezTo>
                    <a:pt x="978" y="607"/>
                    <a:pt x="969" y="610"/>
                    <a:pt x="961" y="613"/>
                  </a:cubicBezTo>
                  <a:cubicBezTo>
                    <a:pt x="977" y="580"/>
                    <a:pt x="981" y="533"/>
                    <a:pt x="962" y="502"/>
                  </a:cubicBezTo>
                  <a:cubicBezTo>
                    <a:pt x="960" y="499"/>
                    <a:pt x="956" y="500"/>
                    <a:pt x="955" y="504"/>
                  </a:cubicBezTo>
                  <a:cubicBezTo>
                    <a:pt x="954" y="513"/>
                    <a:pt x="951" y="522"/>
                    <a:pt x="948" y="531"/>
                  </a:cubicBezTo>
                  <a:cubicBezTo>
                    <a:pt x="932" y="490"/>
                    <a:pt x="910" y="450"/>
                    <a:pt x="868" y="432"/>
                  </a:cubicBezTo>
                  <a:cubicBezTo>
                    <a:pt x="865" y="431"/>
                    <a:pt x="862" y="434"/>
                    <a:pt x="863" y="436"/>
                  </a:cubicBezTo>
                  <a:cubicBezTo>
                    <a:pt x="867" y="453"/>
                    <a:pt x="874" y="468"/>
                    <a:pt x="883" y="483"/>
                  </a:cubicBezTo>
                  <a:cubicBezTo>
                    <a:pt x="819" y="447"/>
                    <a:pt x="755" y="413"/>
                    <a:pt x="686" y="388"/>
                  </a:cubicBezTo>
                  <a:cubicBezTo>
                    <a:pt x="683" y="387"/>
                    <a:pt x="680" y="391"/>
                    <a:pt x="682" y="394"/>
                  </a:cubicBezTo>
                  <a:cubicBezTo>
                    <a:pt x="690" y="414"/>
                    <a:pt x="703" y="432"/>
                    <a:pt x="717" y="448"/>
                  </a:cubicBezTo>
                  <a:cubicBezTo>
                    <a:pt x="648" y="435"/>
                    <a:pt x="582" y="407"/>
                    <a:pt x="527" y="364"/>
                  </a:cubicBezTo>
                  <a:cubicBezTo>
                    <a:pt x="525" y="362"/>
                    <a:pt x="522" y="365"/>
                    <a:pt x="524" y="367"/>
                  </a:cubicBezTo>
                  <a:cubicBezTo>
                    <a:pt x="522" y="368"/>
                    <a:pt x="520" y="371"/>
                    <a:pt x="522" y="374"/>
                  </a:cubicBezTo>
                  <a:cubicBezTo>
                    <a:pt x="540" y="395"/>
                    <a:pt x="557" y="416"/>
                    <a:pt x="575" y="438"/>
                  </a:cubicBezTo>
                  <a:cubicBezTo>
                    <a:pt x="499" y="433"/>
                    <a:pt x="433" y="399"/>
                    <a:pt x="375" y="351"/>
                  </a:cubicBezTo>
                  <a:cubicBezTo>
                    <a:pt x="373" y="349"/>
                    <a:pt x="370" y="351"/>
                    <a:pt x="370" y="353"/>
                  </a:cubicBezTo>
                  <a:cubicBezTo>
                    <a:pt x="368" y="375"/>
                    <a:pt x="369" y="396"/>
                    <a:pt x="374" y="417"/>
                  </a:cubicBezTo>
                  <a:cubicBezTo>
                    <a:pt x="327" y="398"/>
                    <a:pt x="277" y="372"/>
                    <a:pt x="248" y="330"/>
                  </a:cubicBezTo>
                  <a:cubicBezTo>
                    <a:pt x="246" y="328"/>
                    <a:pt x="242" y="329"/>
                    <a:pt x="242" y="332"/>
                  </a:cubicBezTo>
                  <a:cubicBezTo>
                    <a:pt x="241" y="350"/>
                    <a:pt x="241" y="370"/>
                    <a:pt x="232" y="386"/>
                  </a:cubicBezTo>
                  <a:cubicBezTo>
                    <a:pt x="229" y="372"/>
                    <a:pt x="223" y="359"/>
                    <a:pt x="215" y="347"/>
                  </a:cubicBezTo>
                  <a:cubicBezTo>
                    <a:pt x="213" y="344"/>
                    <a:pt x="209" y="345"/>
                    <a:pt x="209" y="349"/>
                  </a:cubicBezTo>
                  <a:cubicBezTo>
                    <a:pt x="215" y="389"/>
                    <a:pt x="209" y="430"/>
                    <a:pt x="190" y="466"/>
                  </a:cubicBezTo>
                  <a:cubicBezTo>
                    <a:pt x="186" y="458"/>
                    <a:pt x="181" y="452"/>
                    <a:pt x="176" y="444"/>
                  </a:cubicBezTo>
                  <a:cubicBezTo>
                    <a:pt x="174" y="442"/>
                    <a:pt x="170" y="442"/>
                    <a:pt x="170" y="445"/>
                  </a:cubicBezTo>
                  <a:cubicBezTo>
                    <a:pt x="167" y="480"/>
                    <a:pt x="174" y="514"/>
                    <a:pt x="161" y="547"/>
                  </a:cubicBezTo>
                  <a:cubicBezTo>
                    <a:pt x="155" y="541"/>
                    <a:pt x="149" y="535"/>
                    <a:pt x="144" y="528"/>
                  </a:cubicBezTo>
                  <a:cubicBezTo>
                    <a:pt x="143" y="526"/>
                    <a:pt x="138" y="528"/>
                    <a:pt x="139" y="531"/>
                  </a:cubicBezTo>
                  <a:cubicBezTo>
                    <a:pt x="141" y="542"/>
                    <a:pt x="143" y="553"/>
                    <a:pt x="143" y="564"/>
                  </a:cubicBezTo>
                  <a:cubicBezTo>
                    <a:pt x="142" y="580"/>
                    <a:pt x="137" y="565"/>
                    <a:pt x="134" y="560"/>
                  </a:cubicBezTo>
                  <a:cubicBezTo>
                    <a:pt x="132" y="557"/>
                    <a:pt x="128" y="559"/>
                    <a:pt x="129" y="562"/>
                  </a:cubicBezTo>
                  <a:cubicBezTo>
                    <a:pt x="129" y="563"/>
                    <a:pt x="129" y="563"/>
                    <a:pt x="130" y="563"/>
                  </a:cubicBezTo>
                  <a:cubicBezTo>
                    <a:pt x="123" y="589"/>
                    <a:pt x="124" y="615"/>
                    <a:pt x="130" y="640"/>
                  </a:cubicBezTo>
                  <a:cubicBezTo>
                    <a:pt x="130" y="643"/>
                    <a:pt x="129" y="646"/>
                    <a:pt x="129" y="648"/>
                  </a:cubicBezTo>
                  <a:cubicBezTo>
                    <a:pt x="129" y="651"/>
                    <a:pt x="131" y="653"/>
                    <a:pt x="134" y="652"/>
                  </a:cubicBezTo>
                  <a:cubicBezTo>
                    <a:pt x="136" y="659"/>
                    <a:pt x="139" y="667"/>
                    <a:pt x="142" y="674"/>
                  </a:cubicBezTo>
                  <a:cubicBezTo>
                    <a:pt x="126" y="677"/>
                    <a:pt x="110" y="685"/>
                    <a:pt x="101" y="697"/>
                  </a:cubicBezTo>
                  <a:cubicBezTo>
                    <a:pt x="100" y="697"/>
                    <a:pt x="100" y="696"/>
                    <a:pt x="100" y="696"/>
                  </a:cubicBezTo>
                  <a:cubicBezTo>
                    <a:pt x="63" y="653"/>
                    <a:pt x="63" y="595"/>
                    <a:pt x="47" y="543"/>
                  </a:cubicBezTo>
                  <a:cubicBezTo>
                    <a:pt x="46" y="540"/>
                    <a:pt x="43" y="538"/>
                    <a:pt x="41" y="540"/>
                  </a:cubicBezTo>
                  <a:cubicBezTo>
                    <a:pt x="34" y="548"/>
                    <a:pt x="25" y="553"/>
                    <a:pt x="17" y="560"/>
                  </a:cubicBezTo>
                  <a:cubicBezTo>
                    <a:pt x="0" y="468"/>
                    <a:pt x="16" y="362"/>
                    <a:pt x="58" y="279"/>
                  </a:cubicBezTo>
                  <a:cubicBezTo>
                    <a:pt x="59" y="276"/>
                    <a:pt x="57" y="273"/>
                    <a:pt x="55" y="273"/>
                  </a:cubicBezTo>
                  <a:cubicBezTo>
                    <a:pt x="36" y="272"/>
                    <a:pt x="18" y="276"/>
                    <a:pt x="0" y="281"/>
                  </a:cubicBezTo>
                  <a:cubicBezTo>
                    <a:pt x="28" y="221"/>
                    <a:pt x="74" y="169"/>
                    <a:pt x="138" y="147"/>
                  </a:cubicBezTo>
                  <a:cubicBezTo>
                    <a:pt x="141" y="146"/>
                    <a:pt x="141" y="142"/>
                    <a:pt x="139" y="140"/>
                  </a:cubicBezTo>
                  <a:cubicBezTo>
                    <a:pt x="123" y="130"/>
                    <a:pt x="108" y="119"/>
                    <a:pt x="93" y="108"/>
                  </a:cubicBezTo>
                  <a:cubicBezTo>
                    <a:pt x="119" y="106"/>
                    <a:pt x="145" y="111"/>
                    <a:pt x="171" y="112"/>
                  </a:cubicBezTo>
                  <a:cubicBezTo>
                    <a:pt x="171" y="112"/>
                    <a:pt x="172" y="112"/>
                    <a:pt x="172" y="112"/>
                  </a:cubicBezTo>
                  <a:cubicBezTo>
                    <a:pt x="173" y="113"/>
                    <a:pt x="175" y="113"/>
                    <a:pt x="176" y="111"/>
                  </a:cubicBezTo>
                  <a:cubicBezTo>
                    <a:pt x="209" y="60"/>
                    <a:pt x="264" y="27"/>
                    <a:pt x="320" y="6"/>
                  </a:cubicBezTo>
                  <a:cubicBezTo>
                    <a:pt x="313" y="21"/>
                    <a:pt x="303" y="34"/>
                    <a:pt x="296" y="50"/>
                  </a:cubicBezTo>
                  <a:cubicBezTo>
                    <a:pt x="295" y="53"/>
                    <a:pt x="299" y="57"/>
                    <a:pt x="302" y="55"/>
                  </a:cubicBezTo>
                  <a:cubicBezTo>
                    <a:pt x="344" y="28"/>
                    <a:pt x="391" y="14"/>
                    <a:pt x="440" y="8"/>
                  </a:cubicBezTo>
                  <a:cubicBezTo>
                    <a:pt x="486" y="2"/>
                    <a:pt x="536" y="0"/>
                    <a:pt x="581" y="8"/>
                  </a:cubicBezTo>
                  <a:cubicBezTo>
                    <a:pt x="656" y="21"/>
                    <a:pt x="737" y="70"/>
                    <a:pt x="814" y="46"/>
                  </a:cubicBezTo>
                  <a:cubicBezTo>
                    <a:pt x="808" y="57"/>
                    <a:pt x="800" y="65"/>
                    <a:pt x="788" y="71"/>
                  </a:cubicBezTo>
                  <a:cubicBezTo>
                    <a:pt x="788" y="71"/>
                    <a:pt x="787" y="71"/>
                    <a:pt x="787" y="72"/>
                  </a:cubicBezTo>
                  <a:cubicBezTo>
                    <a:pt x="787" y="71"/>
                    <a:pt x="786" y="71"/>
                    <a:pt x="785" y="71"/>
                  </a:cubicBezTo>
                  <a:cubicBezTo>
                    <a:pt x="781" y="71"/>
                    <a:pt x="780" y="77"/>
                    <a:pt x="784" y="78"/>
                  </a:cubicBezTo>
                  <a:cubicBezTo>
                    <a:pt x="785" y="78"/>
                    <a:pt x="786" y="79"/>
                    <a:pt x="787" y="79"/>
                  </a:cubicBezTo>
                  <a:cubicBezTo>
                    <a:pt x="788" y="80"/>
                    <a:pt x="790" y="80"/>
                    <a:pt x="791" y="80"/>
                  </a:cubicBezTo>
                  <a:cubicBezTo>
                    <a:pt x="879" y="99"/>
                    <a:pt x="978" y="166"/>
                    <a:pt x="1009" y="254"/>
                  </a:cubicBezTo>
                  <a:cubicBezTo>
                    <a:pt x="996" y="251"/>
                    <a:pt x="983" y="248"/>
                    <a:pt x="969" y="246"/>
                  </a:cubicBezTo>
                  <a:cubicBezTo>
                    <a:pt x="965" y="246"/>
                    <a:pt x="963" y="252"/>
                    <a:pt x="966" y="255"/>
                  </a:cubicBezTo>
                  <a:cubicBezTo>
                    <a:pt x="1029" y="298"/>
                    <a:pt x="1048" y="383"/>
                    <a:pt x="1056" y="454"/>
                  </a:cubicBezTo>
                  <a:close/>
                </a:path>
              </a:pathLst>
            </a:custGeom>
            <a:solidFill>
              <a:srgbClr val="926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8" name="Freeform 117">
              <a:extLst>
                <a:ext uri="{FF2B5EF4-FFF2-40B4-BE49-F238E27FC236}">
                  <a16:creationId xmlns:a16="http://schemas.microsoft.com/office/drawing/2014/main" id="{A0008610-E5AB-4A0C-BEA2-D495878D993C}"/>
                </a:ext>
              </a:extLst>
            </p:cNvPr>
            <p:cNvSpPr>
              <a:spLocks/>
            </p:cNvSpPr>
            <p:nvPr/>
          </p:nvSpPr>
          <p:spPr bwMode="auto">
            <a:xfrm>
              <a:off x="1758950" y="2979738"/>
              <a:ext cx="185738" cy="198438"/>
            </a:xfrm>
            <a:custGeom>
              <a:avLst/>
              <a:gdLst>
                <a:gd name="T0" fmla="*/ 121 w 125"/>
                <a:gd name="T1" fmla="*/ 39 h 132"/>
                <a:gd name="T2" fmla="*/ 102 w 125"/>
                <a:gd name="T3" fmla="*/ 90 h 132"/>
                <a:gd name="T4" fmla="*/ 0 w 125"/>
                <a:gd name="T5" fmla="*/ 97 h 132"/>
                <a:gd name="T6" fmla="*/ 70 w 125"/>
                <a:gd name="T7" fmla="*/ 12 h 132"/>
                <a:gd name="T8" fmla="*/ 90 w 125"/>
                <a:gd name="T9" fmla="*/ 25 h 132"/>
                <a:gd name="T10" fmla="*/ 96 w 125"/>
                <a:gd name="T11" fmla="*/ 53 h 132"/>
                <a:gd name="T12" fmla="*/ 43 w 125"/>
                <a:gd name="T13" fmla="*/ 93 h 132"/>
                <a:gd name="T14" fmla="*/ 43 w 125"/>
                <a:gd name="T15" fmla="*/ 98 h 132"/>
                <a:gd name="T16" fmla="*/ 104 w 125"/>
                <a:gd name="T17" fmla="*/ 57 h 132"/>
                <a:gd name="T18" fmla="*/ 75 w 125"/>
                <a:gd name="T19" fmla="*/ 4 h 132"/>
                <a:gd name="T20" fmla="*/ 77 w 125"/>
                <a:gd name="T21" fmla="*/ 0 h 132"/>
                <a:gd name="T22" fmla="*/ 112 w 125"/>
                <a:gd name="T23" fmla="*/ 19 h 132"/>
                <a:gd name="T24" fmla="*/ 113 w 125"/>
                <a:gd name="T25" fmla="*/ 20 h 132"/>
                <a:gd name="T26" fmla="*/ 121 w 125"/>
                <a:gd name="T27" fmla="*/ 3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32">
                  <a:moveTo>
                    <a:pt x="121" y="39"/>
                  </a:moveTo>
                  <a:cubicBezTo>
                    <a:pt x="125" y="57"/>
                    <a:pt x="114" y="77"/>
                    <a:pt x="102" y="90"/>
                  </a:cubicBezTo>
                  <a:cubicBezTo>
                    <a:pt x="74" y="125"/>
                    <a:pt x="28" y="132"/>
                    <a:pt x="0" y="97"/>
                  </a:cubicBezTo>
                  <a:cubicBezTo>
                    <a:pt x="27" y="72"/>
                    <a:pt x="51" y="43"/>
                    <a:pt x="70" y="12"/>
                  </a:cubicBezTo>
                  <a:cubicBezTo>
                    <a:pt x="77" y="16"/>
                    <a:pt x="84" y="17"/>
                    <a:pt x="90" y="25"/>
                  </a:cubicBezTo>
                  <a:cubicBezTo>
                    <a:pt x="96" y="32"/>
                    <a:pt x="97" y="44"/>
                    <a:pt x="96" y="53"/>
                  </a:cubicBezTo>
                  <a:cubicBezTo>
                    <a:pt x="92" y="80"/>
                    <a:pt x="69" y="94"/>
                    <a:pt x="43" y="93"/>
                  </a:cubicBezTo>
                  <a:cubicBezTo>
                    <a:pt x="40" y="93"/>
                    <a:pt x="40" y="97"/>
                    <a:pt x="43" y="98"/>
                  </a:cubicBezTo>
                  <a:cubicBezTo>
                    <a:pt x="72" y="104"/>
                    <a:pt x="99" y="86"/>
                    <a:pt x="104" y="57"/>
                  </a:cubicBezTo>
                  <a:cubicBezTo>
                    <a:pt x="107" y="38"/>
                    <a:pt x="98" y="5"/>
                    <a:pt x="75" y="4"/>
                  </a:cubicBezTo>
                  <a:cubicBezTo>
                    <a:pt x="76" y="3"/>
                    <a:pt x="76" y="1"/>
                    <a:pt x="77" y="0"/>
                  </a:cubicBezTo>
                  <a:cubicBezTo>
                    <a:pt x="90" y="4"/>
                    <a:pt x="103" y="9"/>
                    <a:pt x="112" y="19"/>
                  </a:cubicBezTo>
                  <a:cubicBezTo>
                    <a:pt x="112" y="19"/>
                    <a:pt x="112" y="20"/>
                    <a:pt x="113" y="20"/>
                  </a:cubicBezTo>
                  <a:cubicBezTo>
                    <a:pt x="117" y="25"/>
                    <a:pt x="120" y="31"/>
                    <a:pt x="121" y="39"/>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9" name="Freeform 118">
              <a:extLst>
                <a:ext uri="{FF2B5EF4-FFF2-40B4-BE49-F238E27FC236}">
                  <a16:creationId xmlns:a16="http://schemas.microsoft.com/office/drawing/2014/main" id="{A4A39227-8752-4763-83BB-03D99378409E}"/>
                </a:ext>
              </a:extLst>
            </p:cNvPr>
            <p:cNvSpPr>
              <a:spLocks/>
            </p:cNvSpPr>
            <p:nvPr/>
          </p:nvSpPr>
          <p:spPr bwMode="auto">
            <a:xfrm>
              <a:off x="684213" y="2357438"/>
              <a:ext cx="1262063" cy="496888"/>
            </a:xfrm>
            <a:custGeom>
              <a:avLst/>
              <a:gdLst>
                <a:gd name="T0" fmla="*/ 822 w 847"/>
                <a:gd name="T1" fmla="*/ 282 h 333"/>
                <a:gd name="T2" fmla="*/ 847 w 847"/>
                <a:gd name="T3" fmla="*/ 273 h 333"/>
                <a:gd name="T4" fmla="*/ 827 w 847"/>
                <a:gd name="T5" fmla="*/ 333 h 333"/>
                <a:gd name="T6" fmla="*/ 807 w 847"/>
                <a:gd name="T7" fmla="*/ 317 h 333"/>
                <a:gd name="T8" fmla="*/ 756 w 847"/>
                <a:gd name="T9" fmla="*/ 283 h 333"/>
                <a:gd name="T10" fmla="*/ 766 w 847"/>
                <a:gd name="T11" fmla="*/ 252 h 333"/>
                <a:gd name="T12" fmla="*/ 751 w 847"/>
                <a:gd name="T13" fmla="*/ 182 h 333"/>
                <a:gd name="T14" fmla="*/ 747 w 847"/>
                <a:gd name="T15" fmla="*/ 182 h 333"/>
                <a:gd name="T16" fmla="*/ 717 w 847"/>
                <a:gd name="T17" fmla="*/ 173 h 333"/>
                <a:gd name="T18" fmla="*/ 649 w 847"/>
                <a:gd name="T19" fmla="*/ 164 h 333"/>
                <a:gd name="T20" fmla="*/ 521 w 847"/>
                <a:gd name="T21" fmla="*/ 169 h 333"/>
                <a:gd name="T22" fmla="*/ 518 w 847"/>
                <a:gd name="T23" fmla="*/ 173 h 333"/>
                <a:gd name="T24" fmla="*/ 518 w 847"/>
                <a:gd name="T25" fmla="*/ 173 h 333"/>
                <a:gd name="T26" fmla="*/ 498 w 847"/>
                <a:gd name="T27" fmla="*/ 219 h 333"/>
                <a:gd name="T28" fmla="*/ 362 w 847"/>
                <a:gd name="T29" fmla="*/ 218 h 333"/>
                <a:gd name="T30" fmla="*/ 344 w 847"/>
                <a:gd name="T31" fmla="*/ 155 h 333"/>
                <a:gd name="T32" fmla="*/ 339 w 847"/>
                <a:gd name="T33" fmla="*/ 154 h 333"/>
                <a:gd name="T34" fmla="*/ 337 w 847"/>
                <a:gd name="T35" fmla="*/ 153 h 333"/>
                <a:gd name="T36" fmla="*/ 231 w 847"/>
                <a:gd name="T37" fmla="*/ 137 h 333"/>
                <a:gd name="T38" fmla="*/ 109 w 847"/>
                <a:gd name="T39" fmla="*/ 134 h 333"/>
                <a:gd name="T40" fmla="*/ 104 w 847"/>
                <a:gd name="T41" fmla="*/ 134 h 333"/>
                <a:gd name="T42" fmla="*/ 98 w 847"/>
                <a:gd name="T43" fmla="*/ 166 h 333"/>
                <a:gd name="T44" fmla="*/ 95 w 847"/>
                <a:gd name="T45" fmla="*/ 216 h 333"/>
                <a:gd name="T46" fmla="*/ 35 w 847"/>
                <a:gd name="T47" fmla="*/ 261 h 333"/>
                <a:gd name="T48" fmla="*/ 5 w 847"/>
                <a:gd name="T49" fmla="*/ 288 h 333"/>
                <a:gd name="T50" fmla="*/ 1 w 847"/>
                <a:gd name="T51" fmla="*/ 234 h 333"/>
                <a:gd name="T52" fmla="*/ 1 w 847"/>
                <a:gd name="T53" fmla="*/ 230 h 333"/>
                <a:gd name="T54" fmla="*/ 10 w 847"/>
                <a:gd name="T55" fmla="*/ 239 h 333"/>
                <a:gd name="T56" fmla="*/ 14 w 847"/>
                <a:gd name="T57" fmla="*/ 237 h 333"/>
                <a:gd name="T58" fmla="*/ 15 w 847"/>
                <a:gd name="T59" fmla="*/ 200 h 333"/>
                <a:gd name="T60" fmla="*/ 27 w 847"/>
                <a:gd name="T61" fmla="*/ 214 h 333"/>
                <a:gd name="T62" fmla="*/ 32 w 847"/>
                <a:gd name="T63" fmla="*/ 213 h 333"/>
                <a:gd name="T64" fmla="*/ 44 w 847"/>
                <a:gd name="T65" fmla="*/ 114 h 333"/>
                <a:gd name="T66" fmla="*/ 54 w 847"/>
                <a:gd name="T67" fmla="*/ 133 h 333"/>
                <a:gd name="T68" fmla="*/ 60 w 847"/>
                <a:gd name="T69" fmla="*/ 134 h 333"/>
                <a:gd name="T70" fmla="*/ 85 w 847"/>
                <a:gd name="T71" fmla="*/ 23 h 333"/>
                <a:gd name="T72" fmla="*/ 95 w 847"/>
                <a:gd name="T73" fmla="*/ 54 h 333"/>
                <a:gd name="T74" fmla="*/ 100 w 847"/>
                <a:gd name="T75" fmla="*/ 55 h 333"/>
                <a:gd name="T76" fmla="*/ 116 w 847"/>
                <a:gd name="T77" fmla="*/ 0 h 333"/>
                <a:gd name="T78" fmla="*/ 245 w 847"/>
                <a:gd name="T79" fmla="*/ 85 h 333"/>
                <a:gd name="T80" fmla="*/ 250 w 847"/>
                <a:gd name="T81" fmla="*/ 81 h 333"/>
                <a:gd name="T82" fmla="*/ 244 w 847"/>
                <a:gd name="T83" fmla="*/ 19 h 333"/>
                <a:gd name="T84" fmla="*/ 451 w 847"/>
                <a:gd name="T85" fmla="*/ 105 h 333"/>
                <a:gd name="T86" fmla="*/ 454 w 847"/>
                <a:gd name="T87" fmla="*/ 98 h 333"/>
                <a:gd name="T88" fmla="*/ 404 w 847"/>
                <a:gd name="T89" fmla="*/ 37 h 333"/>
                <a:gd name="T90" fmla="*/ 595 w 847"/>
                <a:gd name="T91" fmla="*/ 116 h 333"/>
                <a:gd name="T92" fmla="*/ 598 w 847"/>
                <a:gd name="T93" fmla="*/ 110 h 333"/>
                <a:gd name="T94" fmla="*/ 560 w 847"/>
                <a:gd name="T95" fmla="*/ 58 h 333"/>
                <a:gd name="T96" fmla="*/ 759 w 847"/>
                <a:gd name="T97" fmla="*/ 156 h 333"/>
                <a:gd name="T98" fmla="*/ 765 w 847"/>
                <a:gd name="T99" fmla="*/ 151 h 333"/>
                <a:gd name="T100" fmla="*/ 741 w 847"/>
                <a:gd name="T101" fmla="*/ 102 h 333"/>
                <a:gd name="T102" fmla="*/ 812 w 847"/>
                <a:gd name="T103" fmla="*/ 204 h 333"/>
                <a:gd name="T104" fmla="*/ 819 w 847"/>
                <a:gd name="T105" fmla="*/ 203 h 333"/>
                <a:gd name="T106" fmla="*/ 828 w 847"/>
                <a:gd name="T107" fmla="*/ 175 h 333"/>
                <a:gd name="T108" fmla="*/ 817 w 847"/>
                <a:gd name="T109" fmla="*/ 277 h 333"/>
                <a:gd name="T110" fmla="*/ 822 w 847"/>
                <a:gd name="T111" fmla="*/ 28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7" h="333">
                  <a:moveTo>
                    <a:pt x="822" y="282"/>
                  </a:moveTo>
                  <a:cubicBezTo>
                    <a:pt x="830" y="279"/>
                    <a:pt x="839" y="276"/>
                    <a:pt x="847" y="273"/>
                  </a:cubicBezTo>
                  <a:cubicBezTo>
                    <a:pt x="841" y="293"/>
                    <a:pt x="835" y="313"/>
                    <a:pt x="827" y="333"/>
                  </a:cubicBezTo>
                  <a:cubicBezTo>
                    <a:pt x="820" y="327"/>
                    <a:pt x="813" y="322"/>
                    <a:pt x="807" y="317"/>
                  </a:cubicBezTo>
                  <a:cubicBezTo>
                    <a:pt x="791" y="304"/>
                    <a:pt x="775" y="292"/>
                    <a:pt x="756" y="283"/>
                  </a:cubicBezTo>
                  <a:cubicBezTo>
                    <a:pt x="761" y="273"/>
                    <a:pt x="765" y="262"/>
                    <a:pt x="766" y="252"/>
                  </a:cubicBezTo>
                  <a:cubicBezTo>
                    <a:pt x="770" y="231"/>
                    <a:pt x="773" y="195"/>
                    <a:pt x="751" y="182"/>
                  </a:cubicBezTo>
                  <a:cubicBezTo>
                    <a:pt x="749" y="182"/>
                    <a:pt x="748" y="181"/>
                    <a:pt x="747" y="182"/>
                  </a:cubicBezTo>
                  <a:cubicBezTo>
                    <a:pt x="739" y="176"/>
                    <a:pt x="725" y="174"/>
                    <a:pt x="717" y="173"/>
                  </a:cubicBezTo>
                  <a:cubicBezTo>
                    <a:pt x="695" y="168"/>
                    <a:pt x="672" y="165"/>
                    <a:pt x="649" y="164"/>
                  </a:cubicBezTo>
                  <a:cubicBezTo>
                    <a:pt x="608" y="161"/>
                    <a:pt x="562" y="158"/>
                    <a:pt x="521" y="169"/>
                  </a:cubicBezTo>
                  <a:cubicBezTo>
                    <a:pt x="519" y="170"/>
                    <a:pt x="518" y="171"/>
                    <a:pt x="518" y="173"/>
                  </a:cubicBezTo>
                  <a:cubicBezTo>
                    <a:pt x="518" y="173"/>
                    <a:pt x="518" y="173"/>
                    <a:pt x="518" y="173"/>
                  </a:cubicBezTo>
                  <a:cubicBezTo>
                    <a:pt x="508" y="185"/>
                    <a:pt x="502" y="202"/>
                    <a:pt x="498" y="219"/>
                  </a:cubicBezTo>
                  <a:cubicBezTo>
                    <a:pt x="463" y="191"/>
                    <a:pt x="400" y="191"/>
                    <a:pt x="362" y="218"/>
                  </a:cubicBezTo>
                  <a:cubicBezTo>
                    <a:pt x="365" y="195"/>
                    <a:pt x="361" y="172"/>
                    <a:pt x="344" y="155"/>
                  </a:cubicBezTo>
                  <a:cubicBezTo>
                    <a:pt x="343" y="153"/>
                    <a:pt x="340" y="153"/>
                    <a:pt x="339" y="154"/>
                  </a:cubicBezTo>
                  <a:cubicBezTo>
                    <a:pt x="338" y="154"/>
                    <a:pt x="338" y="153"/>
                    <a:pt x="337" y="153"/>
                  </a:cubicBezTo>
                  <a:cubicBezTo>
                    <a:pt x="303" y="142"/>
                    <a:pt x="267" y="139"/>
                    <a:pt x="231" y="137"/>
                  </a:cubicBezTo>
                  <a:cubicBezTo>
                    <a:pt x="191" y="134"/>
                    <a:pt x="149" y="132"/>
                    <a:pt x="109" y="134"/>
                  </a:cubicBezTo>
                  <a:cubicBezTo>
                    <a:pt x="108" y="132"/>
                    <a:pt x="105" y="133"/>
                    <a:pt x="104" y="134"/>
                  </a:cubicBezTo>
                  <a:cubicBezTo>
                    <a:pt x="99" y="141"/>
                    <a:pt x="99" y="158"/>
                    <a:pt x="98" y="166"/>
                  </a:cubicBezTo>
                  <a:cubicBezTo>
                    <a:pt x="96" y="183"/>
                    <a:pt x="95" y="199"/>
                    <a:pt x="95" y="216"/>
                  </a:cubicBezTo>
                  <a:cubicBezTo>
                    <a:pt x="76" y="232"/>
                    <a:pt x="55" y="246"/>
                    <a:pt x="35" y="261"/>
                  </a:cubicBezTo>
                  <a:cubicBezTo>
                    <a:pt x="26" y="267"/>
                    <a:pt x="13" y="277"/>
                    <a:pt x="5" y="288"/>
                  </a:cubicBezTo>
                  <a:cubicBezTo>
                    <a:pt x="1" y="270"/>
                    <a:pt x="0" y="252"/>
                    <a:pt x="1" y="234"/>
                  </a:cubicBezTo>
                  <a:cubicBezTo>
                    <a:pt x="1" y="233"/>
                    <a:pt x="1" y="231"/>
                    <a:pt x="1" y="230"/>
                  </a:cubicBezTo>
                  <a:cubicBezTo>
                    <a:pt x="3" y="234"/>
                    <a:pt x="5" y="237"/>
                    <a:pt x="10" y="239"/>
                  </a:cubicBezTo>
                  <a:cubicBezTo>
                    <a:pt x="12" y="241"/>
                    <a:pt x="14" y="240"/>
                    <a:pt x="14" y="237"/>
                  </a:cubicBezTo>
                  <a:cubicBezTo>
                    <a:pt x="17" y="225"/>
                    <a:pt x="17" y="213"/>
                    <a:pt x="15" y="200"/>
                  </a:cubicBezTo>
                  <a:cubicBezTo>
                    <a:pt x="19" y="205"/>
                    <a:pt x="24" y="209"/>
                    <a:pt x="27" y="214"/>
                  </a:cubicBezTo>
                  <a:cubicBezTo>
                    <a:pt x="29" y="216"/>
                    <a:pt x="31" y="215"/>
                    <a:pt x="32" y="213"/>
                  </a:cubicBezTo>
                  <a:cubicBezTo>
                    <a:pt x="48" y="181"/>
                    <a:pt x="43" y="148"/>
                    <a:pt x="44" y="114"/>
                  </a:cubicBezTo>
                  <a:cubicBezTo>
                    <a:pt x="48" y="120"/>
                    <a:pt x="52" y="126"/>
                    <a:pt x="54" y="133"/>
                  </a:cubicBezTo>
                  <a:cubicBezTo>
                    <a:pt x="55" y="135"/>
                    <a:pt x="58" y="137"/>
                    <a:pt x="60" y="134"/>
                  </a:cubicBezTo>
                  <a:cubicBezTo>
                    <a:pt x="79" y="100"/>
                    <a:pt x="88" y="62"/>
                    <a:pt x="85" y="23"/>
                  </a:cubicBezTo>
                  <a:cubicBezTo>
                    <a:pt x="90" y="33"/>
                    <a:pt x="93" y="43"/>
                    <a:pt x="95" y="54"/>
                  </a:cubicBezTo>
                  <a:cubicBezTo>
                    <a:pt x="95" y="57"/>
                    <a:pt x="99" y="57"/>
                    <a:pt x="100" y="55"/>
                  </a:cubicBezTo>
                  <a:cubicBezTo>
                    <a:pt x="113" y="40"/>
                    <a:pt x="115" y="20"/>
                    <a:pt x="116" y="0"/>
                  </a:cubicBezTo>
                  <a:cubicBezTo>
                    <a:pt x="148" y="41"/>
                    <a:pt x="199" y="66"/>
                    <a:pt x="245" y="85"/>
                  </a:cubicBezTo>
                  <a:cubicBezTo>
                    <a:pt x="247" y="86"/>
                    <a:pt x="250" y="83"/>
                    <a:pt x="250" y="81"/>
                  </a:cubicBezTo>
                  <a:cubicBezTo>
                    <a:pt x="244" y="61"/>
                    <a:pt x="243" y="40"/>
                    <a:pt x="244" y="19"/>
                  </a:cubicBezTo>
                  <a:cubicBezTo>
                    <a:pt x="304" y="69"/>
                    <a:pt x="372" y="102"/>
                    <a:pt x="451" y="105"/>
                  </a:cubicBezTo>
                  <a:cubicBezTo>
                    <a:pt x="454" y="105"/>
                    <a:pt x="456" y="101"/>
                    <a:pt x="454" y="98"/>
                  </a:cubicBezTo>
                  <a:cubicBezTo>
                    <a:pt x="437" y="78"/>
                    <a:pt x="421" y="57"/>
                    <a:pt x="404" y="37"/>
                  </a:cubicBezTo>
                  <a:cubicBezTo>
                    <a:pt x="458" y="80"/>
                    <a:pt x="527" y="105"/>
                    <a:pt x="595" y="116"/>
                  </a:cubicBezTo>
                  <a:cubicBezTo>
                    <a:pt x="598" y="117"/>
                    <a:pt x="601" y="112"/>
                    <a:pt x="598" y="110"/>
                  </a:cubicBezTo>
                  <a:cubicBezTo>
                    <a:pt x="583" y="94"/>
                    <a:pt x="570" y="77"/>
                    <a:pt x="560" y="58"/>
                  </a:cubicBezTo>
                  <a:cubicBezTo>
                    <a:pt x="630" y="83"/>
                    <a:pt x="695" y="119"/>
                    <a:pt x="759" y="156"/>
                  </a:cubicBezTo>
                  <a:cubicBezTo>
                    <a:pt x="762" y="157"/>
                    <a:pt x="767" y="155"/>
                    <a:pt x="765" y="151"/>
                  </a:cubicBezTo>
                  <a:cubicBezTo>
                    <a:pt x="756" y="135"/>
                    <a:pt x="746" y="119"/>
                    <a:pt x="741" y="102"/>
                  </a:cubicBezTo>
                  <a:cubicBezTo>
                    <a:pt x="779" y="122"/>
                    <a:pt x="798" y="164"/>
                    <a:pt x="812" y="204"/>
                  </a:cubicBezTo>
                  <a:cubicBezTo>
                    <a:pt x="813" y="207"/>
                    <a:pt x="819" y="206"/>
                    <a:pt x="819" y="203"/>
                  </a:cubicBezTo>
                  <a:cubicBezTo>
                    <a:pt x="822" y="194"/>
                    <a:pt x="826" y="185"/>
                    <a:pt x="828" y="175"/>
                  </a:cubicBezTo>
                  <a:cubicBezTo>
                    <a:pt x="841" y="206"/>
                    <a:pt x="834" y="250"/>
                    <a:pt x="817" y="277"/>
                  </a:cubicBezTo>
                  <a:cubicBezTo>
                    <a:pt x="815" y="280"/>
                    <a:pt x="818" y="284"/>
                    <a:pt x="822" y="282"/>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0" name="Freeform 119">
              <a:extLst>
                <a:ext uri="{FF2B5EF4-FFF2-40B4-BE49-F238E27FC236}">
                  <a16:creationId xmlns:a16="http://schemas.microsoft.com/office/drawing/2014/main" id="{1B452210-88A5-4C28-8C34-C78BB8E3B5A8}"/>
                </a:ext>
              </a:extLst>
            </p:cNvPr>
            <p:cNvSpPr>
              <a:spLocks noEditPoints="1"/>
            </p:cNvSpPr>
            <p:nvPr/>
          </p:nvSpPr>
          <p:spPr bwMode="auto">
            <a:xfrm>
              <a:off x="696913" y="2652713"/>
              <a:ext cx="1212850" cy="593725"/>
            </a:xfrm>
            <a:custGeom>
              <a:avLst/>
              <a:gdLst>
                <a:gd name="T0" fmla="*/ 793 w 815"/>
                <a:gd name="T1" fmla="*/ 128 h 398"/>
                <a:gd name="T2" fmla="*/ 815 w 815"/>
                <a:gd name="T3" fmla="*/ 147 h 398"/>
                <a:gd name="T4" fmla="*/ 713 w 815"/>
                <a:gd name="T5" fmla="*/ 304 h 398"/>
                <a:gd name="T6" fmla="*/ 443 w 815"/>
                <a:gd name="T7" fmla="*/ 395 h 398"/>
                <a:gd name="T8" fmla="*/ 144 w 815"/>
                <a:gd name="T9" fmla="*/ 297 h 398"/>
                <a:gd name="T10" fmla="*/ 0 w 815"/>
                <a:gd name="T11" fmla="*/ 106 h 398"/>
                <a:gd name="T12" fmla="*/ 13 w 815"/>
                <a:gd name="T13" fmla="*/ 88 h 398"/>
                <a:gd name="T14" fmla="*/ 37 w 815"/>
                <a:gd name="T15" fmla="*/ 68 h 398"/>
                <a:gd name="T16" fmla="*/ 87 w 815"/>
                <a:gd name="T17" fmla="*/ 29 h 398"/>
                <a:gd name="T18" fmla="*/ 112 w 815"/>
                <a:gd name="T19" fmla="*/ 73 h 398"/>
                <a:gd name="T20" fmla="*/ 142 w 815"/>
                <a:gd name="T21" fmla="*/ 79 h 398"/>
                <a:gd name="T22" fmla="*/ 200 w 815"/>
                <a:gd name="T23" fmla="*/ 89 h 398"/>
                <a:gd name="T24" fmla="*/ 315 w 815"/>
                <a:gd name="T25" fmla="*/ 94 h 398"/>
                <a:gd name="T26" fmla="*/ 319 w 815"/>
                <a:gd name="T27" fmla="*/ 88 h 398"/>
                <a:gd name="T28" fmla="*/ 351 w 815"/>
                <a:gd name="T29" fmla="*/ 33 h 398"/>
                <a:gd name="T30" fmla="*/ 487 w 815"/>
                <a:gd name="T31" fmla="*/ 33 h 398"/>
                <a:gd name="T32" fmla="*/ 489 w 815"/>
                <a:gd name="T33" fmla="*/ 34 h 398"/>
                <a:gd name="T34" fmla="*/ 503 w 815"/>
                <a:gd name="T35" fmla="*/ 103 h 398"/>
                <a:gd name="T36" fmla="*/ 503 w 815"/>
                <a:gd name="T37" fmla="*/ 106 h 398"/>
                <a:gd name="T38" fmla="*/ 551 w 815"/>
                <a:gd name="T39" fmla="*/ 104 h 398"/>
                <a:gd name="T40" fmla="*/ 609 w 815"/>
                <a:gd name="T41" fmla="*/ 105 h 398"/>
                <a:gd name="T42" fmla="*/ 667 w 815"/>
                <a:gd name="T43" fmla="*/ 111 h 398"/>
                <a:gd name="T44" fmla="*/ 714 w 815"/>
                <a:gd name="T45" fmla="*/ 120 h 398"/>
                <a:gd name="T46" fmla="*/ 717 w 815"/>
                <a:gd name="T47" fmla="*/ 119 h 398"/>
                <a:gd name="T48" fmla="*/ 722 w 815"/>
                <a:gd name="T49" fmla="*/ 119 h 398"/>
                <a:gd name="T50" fmla="*/ 745 w 815"/>
                <a:gd name="T51" fmla="*/ 92 h 398"/>
                <a:gd name="T52" fmla="*/ 793 w 815"/>
                <a:gd name="T53" fmla="*/ 128 h 398"/>
                <a:gd name="T54" fmla="*/ 513 w 815"/>
                <a:gd name="T55" fmla="*/ 294 h 398"/>
                <a:gd name="T56" fmla="*/ 554 w 815"/>
                <a:gd name="T57" fmla="*/ 211 h 398"/>
                <a:gd name="T58" fmla="*/ 552 w 815"/>
                <a:gd name="T59" fmla="*/ 208 h 398"/>
                <a:gd name="T60" fmla="*/ 546 w 815"/>
                <a:gd name="T61" fmla="*/ 202 h 398"/>
                <a:gd name="T62" fmla="*/ 409 w 815"/>
                <a:gd name="T63" fmla="*/ 240 h 398"/>
                <a:gd name="T64" fmla="*/ 271 w 815"/>
                <a:gd name="T65" fmla="*/ 187 h 398"/>
                <a:gd name="T66" fmla="*/ 267 w 815"/>
                <a:gd name="T67" fmla="*/ 188 h 398"/>
                <a:gd name="T68" fmla="*/ 265 w 815"/>
                <a:gd name="T69" fmla="*/ 188 h 398"/>
                <a:gd name="T70" fmla="*/ 263 w 815"/>
                <a:gd name="T71" fmla="*/ 230 h 398"/>
                <a:gd name="T72" fmla="*/ 294 w 815"/>
                <a:gd name="T73" fmla="*/ 291 h 398"/>
                <a:gd name="T74" fmla="*/ 400 w 815"/>
                <a:gd name="T75" fmla="*/ 331 h 398"/>
                <a:gd name="T76" fmla="*/ 513 w 815"/>
                <a:gd name="T77" fmla="*/ 294 h 398"/>
                <a:gd name="T78" fmla="*/ 443 w 815"/>
                <a:gd name="T79" fmla="*/ 167 h 398"/>
                <a:gd name="T80" fmla="*/ 449 w 815"/>
                <a:gd name="T81" fmla="*/ 135 h 398"/>
                <a:gd name="T82" fmla="*/ 399 w 815"/>
                <a:gd name="T83" fmla="*/ 106 h 398"/>
                <a:gd name="T84" fmla="*/ 400 w 815"/>
                <a:gd name="T85" fmla="*/ 108 h 398"/>
                <a:gd name="T86" fmla="*/ 426 w 815"/>
                <a:gd name="T87" fmla="*/ 112 h 398"/>
                <a:gd name="T88" fmla="*/ 441 w 815"/>
                <a:gd name="T89" fmla="*/ 135 h 398"/>
                <a:gd name="T90" fmla="*/ 438 w 815"/>
                <a:gd name="T91" fmla="*/ 160 h 398"/>
                <a:gd name="T92" fmla="*/ 403 w 815"/>
                <a:gd name="T93" fmla="*/ 166 h 398"/>
                <a:gd name="T94" fmla="*/ 403 w 815"/>
                <a:gd name="T95" fmla="*/ 175 h 398"/>
                <a:gd name="T96" fmla="*/ 443 w 815"/>
                <a:gd name="T97" fmla="*/ 167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5" h="398">
                  <a:moveTo>
                    <a:pt x="793" y="128"/>
                  </a:moveTo>
                  <a:cubicBezTo>
                    <a:pt x="800" y="133"/>
                    <a:pt x="807" y="141"/>
                    <a:pt x="815" y="147"/>
                  </a:cubicBezTo>
                  <a:cubicBezTo>
                    <a:pt x="791" y="206"/>
                    <a:pt x="759" y="260"/>
                    <a:pt x="713" y="304"/>
                  </a:cubicBezTo>
                  <a:cubicBezTo>
                    <a:pt x="641" y="374"/>
                    <a:pt x="542" y="398"/>
                    <a:pt x="443" y="395"/>
                  </a:cubicBezTo>
                  <a:cubicBezTo>
                    <a:pt x="338" y="392"/>
                    <a:pt x="229" y="360"/>
                    <a:pt x="144" y="297"/>
                  </a:cubicBezTo>
                  <a:cubicBezTo>
                    <a:pt x="83" y="251"/>
                    <a:pt x="22" y="182"/>
                    <a:pt x="0" y="106"/>
                  </a:cubicBezTo>
                  <a:cubicBezTo>
                    <a:pt x="4" y="100"/>
                    <a:pt x="8" y="94"/>
                    <a:pt x="13" y="88"/>
                  </a:cubicBezTo>
                  <a:cubicBezTo>
                    <a:pt x="20" y="81"/>
                    <a:pt x="29" y="74"/>
                    <a:pt x="37" y="68"/>
                  </a:cubicBezTo>
                  <a:cubicBezTo>
                    <a:pt x="54" y="55"/>
                    <a:pt x="72" y="43"/>
                    <a:pt x="87" y="29"/>
                  </a:cubicBezTo>
                  <a:cubicBezTo>
                    <a:pt x="88" y="47"/>
                    <a:pt x="93" y="72"/>
                    <a:pt x="112" y="73"/>
                  </a:cubicBezTo>
                  <a:cubicBezTo>
                    <a:pt x="119" y="80"/>
                    <a:pt x="133" y="78"/>
                    <a:pt x="142" y="79"/>
                  </a:cubicBezTo>
                  <a:cubicBezTo>
                    <a:pt x="161" y="81"/>
                    <a:pt x="181" y="85"/>
                    <a:pt x="200" y="89"/>
                  </a:cubicBezTo>
                  <a:cubicBezTo>
                    <a:pt x="238" y="95"/>
                    <a:pt x="277" y="101"/>
                    <a:pt x="315" y="94"/>
                  </a:cubicBezTo>
                  <a:cubicBezTo>
                    <a:pt x="318" y="93"/>
                    <a:pt x="319" y="90"/>
                    <a:pt x="319" y="88"/>
                  </a:cubicBezTo>
                  <a:cubicBezTo>
                    <a:pt x="335" y="87"/>
                    <a:pt x="348" y="45"/>
                    <a:pt x="351" y="33"/>
                  </a:cubicBezTo>
                  <a:cubicBezTo>
                    <a:pt x="389" y="6"/>
                    <a:pt x="453" y="0"/>
                    <a:pt x="487" y="33"/>
                  </a:cubicBezTo>
                  <a:cubicBezTo>
                    <a:pt x="488" y="33"/>
                    <a:pt x="488" y="33"/>
                    <a:pt x="489" y="34"/>
                  </a:cubicBezTo>
                  <a:cubicBezTo>
                    <a:pt x="486" y="59"/>
                    <a:pt x="491" y="84"/>
                    <a:pt x="503" y="103"/>
                  </a:cubicBezTo>
                  <a:cubicBezTo>
                    <a:pt x="502" y="104"/>
                    <a:pt x="502" y="106"/>
                    <a:pt x="503" y="106"/>
                  </a:cubicBezTo>
                  <a:cubicBezTo>
                    <a:pt x="519" y="107"/>
                    <a:pt x="536" y="105"/>
                    <a:pt x="551" y="104"/>
                  </a:cubicBezTo>
                  <a:cubicBezTo>
                    <a:pt x="571" y="103"/>
                    <a:pt x="590" y="104"/>
                    <a:pt x="609" y="105"/>
                  </a:cubicBezTo>
                  <a:cubicBezTo>
                    <a:pt x="628" y="106"/>
                    <a:pt x="648" y="109"/>
                    <a:pt x="667" y="111"/>
                  </a:cubicBezTo>
                  <a:cubicBezTo>
                    <a:pt x="682" y="114"/>
                    <a:pt x="698" y="119"/>
                    <a:pt x="714" y="120"/>
                  </a:cubicBezTo>
                  <a:cubicBezTo>
                    <a:pt x="715" y="120"/>
                    <a:pt x="716" y="120"/>
                    <a:pt x="717" y="119"/>
                  </a:cubicBezTo>
                  <a:cubicBezTo>
                    <a:pt x="718" y="120"/>
                    <a:pt x="720" y="120"/>
                    <a:pt x="722" y="119"/>
                  </a:cubicBezTo>
                  <a:cubicBezTo>
                    <a:pt x="731" y="113"/>
                    <a:pt x="739" y="103"/>
                    <a:pt x="745" y="92"/>
                  </a:cubicBezTo>
                  <a:cubicBezTo>
                    <a:pt x="762" y="103"/>
                    <a:pt x="778" y="115"/>
                    <a:pt x="793" y="128"/>
                  </a:cubicBezTo>
                  <a:close/>
                  <a:moveTo>
                    <a:pt x="513" y="294"/>
                  </a:moveTo>
                  <a:cubicBezTo>
                    <a:pt x="539" y="277"/>
                    <a:pt x="563" y="244"/>
                    <a:pt x="554" y="211"/>
                  </a:cubicBezTo>
                  <a:cubicBezTo>
                    <a:pt x="554" y="209"/>
                    <a:pt x="553" y="208"/>
                    <a:pt x="552" y="208"/>
                  </a:cubicBezTo>
                  <a:cubicBezTo>
                    <a:pt x="554" y="204"/>
                    <a:pt x="550" y="199"/>
                    <a:pt x="546" y="202"/>
                  </a:cubicBezTo>
                  <a:cubicBezTo>
                    <a:pt x="504" y="228"/>
                    <a:pt x="459" y="243"/>
                    <a:pt x="409" y="240"/>
                  </a:cubicBezTo>
                  <a:cubicBezTo>
                    <a:pt x="359" y="238"/>
                    <a:pt x="312" y="214"/>
                    <a:pt x="271" y="187"/>
                  </a:cubicBezTo>
                  <a:cubicBezTo>
                    <a:pt x="269" y="186"/>
                    <a:pt x="268" y="186"/>
                    <a:pt x="267" y="188"/>
                  </a:cubicBezTo>
                  <a:cubicBezTo>
                    <a:pt x="266" y="187"/>
                    <a:pt x="265" y="187"/>
                    <a:pt x="265" y="188"/>
                  </a:cubicBezTo>
                  <a:cubicBezTo>
                    <a:pt x="256" y="192"/>
                    <a:pt x="262" y="223"/>
                    <a:pt x="263" y="230"/>
                  </a:cubicBezTo>
                  <a:cubicBezTo>
                    <a:pt x="267" y="253"/>
                    <a:pt x="279" y="274"/>
                    <a:pt x="294" y="291"/>
                  </a:cubicBezTo>
                  <a:cubicBezTo>
                    <a:pt x="321" y="322"/>
                    <a:pt x="360" y="334"/>
                    <a:pt x="400" y="331"/>
                  </a:cubicBezTo>
                  <a:cubicBezTo>
                    <a:pt x="440" y="329"/>
                    <a:pt x="479" y="317"/>
                    <a:pt x="513" y="294"/>
                  </a:cubicBezTo>
                  <a:close/>
                  <a:moveTo>
                    <a:pt x="443" y="167"/>
                  </a:moveTo>
                  <a:cubicBezTo>
                    <a:pt x="451" y="158"/>
                    <a:pt x="451" y="146"/>
                    <a:pt x="449" y="135"/>
                  </a:cubicBezTo>
                  <a:cubicBezTo>
                    <a:pt x="445" y="116"/>
                    <a:pt x="419" y="87"/>
                    <a:pt x="399" y="106"/>
                  </a:cubicBezTo>
                  <a:cubicBezTo>
                    <a:pt x="398" y="107"/>
                    <a:pt x="399" y="108"/>
                    <a:pt x="400" y="108"/>
                  </a:cubicBezTo>
                  <a:cubicBezTo>
                    <a:pt x="409" y="107"/>
                    <a:pt x="418" y="107"/>
                    <a:pt x="426" y="112"/>
                  </a:cubicBezTo>
                  <a:cubicBezTo>
                    <a:pt x="433" y="117"/>
                    <a:pt x="438" y="127"/>
                    <a:pt x="441" y="135"/>
                  </a:cubicBezTo>
                  <a:cubicBezTo>
                    <a:pt x="443" y="144"/>
                    <a:pt x="443" y="153"/>
                    <a:pt x="438" y="160"/>
                  </a:cubicBezTo>
                  <a:cubicBezTo>
                    <a:pt x="430" y="170"/>
                    <a:pt x="414" y="168"/>
                    <a:pt x="403" y="166"/>
                  </a:cubicBezTo>
                  <a:cubicBezTo>
                    <a:pt x="398" y="165"/>
                    <a:pt x="397" y="174"/>
                    <a:pt x="403" y="175"/>
                  </a:cubicBezTo>
                  <a:cubicBezTo>
                    <a:pt x="416" y="178"/>
                    <a:pt x="433" y="178"/>
                    <a:pt x="443" y="167"/>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1" name="Freeform 120">
              <a:extLst>
                <a:ext uri="{FF2B5EF4-FFF2-40B4-BE49-F238E27FC236}">
                  <a16:creationId xmlns:a16="http://schemas.microsoft.com/office/drawing/2014/main" id="{916AE1CE-670D-4F11-869F-AA08634BCC24}"/>
                </a:ext>
              </a:extLst>
            </p:cNvPr>
            <p:cNvSpPr>
              <a:spLocks noEditPoints="1"/>
            </p:cNvSpPr>
            <p:nvPr/>
          </p:nvSpPr>
          <p:spPr bwMode="auto">
            <a:xfrm>
              <a:off x="673100" y="3224213"/>
              <a:ext cx="1163638" cy="969963"/>
            </a:xfrm>
            <a:custGeom>
              <a:avLst/>
              <a:gdLst>
                <a:gd name="T0" fmla="*/ 782 w 782"/>
                <a:gd name="T1" fmla="*/ 128 h 650"/>
                <a:gd name="T2" fmla="*/ 729 w 782"/>
                <a:gd name="T3" fmla="*/ 252 h 650"/>
                <a:gd name="T4" fmla="*/ 669 w 782"/>
                <a:gd name="T5" fmla="*/ 243 h 650"/>
                <a:gd name="T6" fmla="*/ 631 w 782"/>
                <a:gd name="T7" fmla="*/ 214 h 650"/>
                <a:gd name="T8" fmla="*/ 608 w 782"/>
                <a:gd name="T9" fmla="*/ 162 h 650"/>
                <a:gd name="T10" fmla="*/ 608 w 782"/>
                <a:gd name="T11" fmla="*/ 171 h 650"/>
                <a:gd name="T12" fmla="*/ 645 w 782"/>
                <a:gd name="T13" fmla="*/ 293 h 650"/>
                <a:gd name="T14" fmla="*/ 366 w 782"/>
                <a:gd name="T15" fmla="*/ 641 h 650"/>
                <a:gd name="T16" fmla="*/ 91 w 782"/>
                <a:gd name="T17" fmla="*/ 574 h 650"/>
                <a:gd name="T18" fmla="*/ 195 w 782"/>
                <a:gd name="T19" fmla="*/ 132 h 650"/>
                <a:gd name="T20" fmla="*/ 164 w 782"/>
                <a:gd name="T21" fmla="*/ 190 h 650"/>
                <a:gd name="T22" fmla="*/ 129 w 782"/>
                <a:gd name="T23" fmla="*/ 216 h 650"/>
                <a:gd name="T24" fmla="*/ 81 w 782"/>
                <a:gd name="T25" fmla="*/ 229 h 650"/>
                <a:gd name="T26" fmla="*/ 0 w 782"/>
                <a:gd name="T27" fmla="*/ 130 h 650"/>
                <a:gd name="T28" fmla="*/ 228 w 782"/>
                <a:gd name="T29" fmla="*/ 0 h 650"/>
                <a:gd name="T30" fmla="*/ 310 w 782"/>
                <a:gd name="T31" fmla="*/ 141 h 650"/>
                <a:gd name="T32" fmla="*/ 360 w 782"/>
                <a:gd name="T33" fmla="*/ 116 h 650"/>
                <a:gd name="T34" fmla="*/ 374 w 782"/>
                <a:gd name="T35" fmla="*/ 154 h 650"/>
                <a:gd name="T36" fmla="*/ 363 w 782"/>
                <a:gd name="T37" fmla="*/ 242 h 650"/>
                <a:gd name="T38" fmla="*/ 310 w 782"/>
                <a:gd name="T39" fmla="*/ 422 h 650"/>
                <a:gd name="T40" fmla="*/ 349 w 782"/>
                <a:gd name="T41" fmla="*/ 570 h 650"/>
                <a:gd name="T42" fmla="*/ 359 w 782"/>
                <a:gd name="T43" fmla="*/ 569 h 650"/>
                <a:gd name="T44" fmla="*/ 363 w 782"/>
                <a:gd name="T45" fmla="*/ 636 h 650"/>
                <a:gd name="T46" fmla="*/ 370 w 782"/>
                <a:gd name="T47" fmla="*/ 560 h 650"/>
                <a:gd name="T48" fmla="*/ 420 w 782"/>
                <a:gd name="T49" fmla="*/ 145 h 650"/>
                <a:gd name="T50" fmla="*/ 431 w 782"/>
                <a:gd name="T51" fmla="*/ 119 h 650"/>
                <a:gd name="T52" fmla="*/ 477 w 782"/>
                <a:gd name="T53" fmla="*/ 155 h 650"/>
                <a:gd name="T54" fmla="*/ 571 w 782"/>
                <a:gd name="T55" fmla="*/ 13 h 650"/>
                <a:gd name="T56" fmla="*/ 680 w 782"/>
                <a:gd name="T57" fmla="*/ 55 h 650"/>
                <a:gd name="T58" fmla="*/ 409 w 782"/>
                <a:gd name="T59" fmla="*/ 621 h 650"/>
                <a:gd name="T60" fmla="*/ 394 w 782"/>
                <a:gd name="T61" fmla="*/ 580 h 650"/>
                <a:gd name="T62" fmla="*/ 379 w 782"/>
                <a:gd name="T63" fmla="*/ 60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2" h="650">
                  <a:moveTo>
                    <a:pt x="781" y="127"/>
                  </a:moveTo>
                  <a:cubicBezTo>
                    <a:pt x="781" y="128"/>
                    <a:pt x="781" y="128"/>
                    <a:pt x="782" y="128"/>
                  </a:cubicBezTo>
                  <a:cubicBezTo>
                    <a:pt x="773" y="145"/>
                    <a:pt x="770" y="165"/>
                    <a:pt x="763" y="183"/>
                  </a:cubicBezTo>
                  <a:cubicBezTo>
                    <a:pt x="755" y="207"/>
                    <a:pt x="743" y="230"/>
                    <a:pt x="729" y="252"/>
                  </a:cubicBezTo>
                  <a:cubicBezTo>
                    <a:pt x="723" y="261"/>
                    <a:pt x="717" y="273"/>
                    <a:pt x="706" y="266"/>
                  </a:cubicBezTo>
                  <a:cubicBezTo>
                    <a:pt x="694" y="258"/>
                    <a:pt x="682" y="250"/>
                    <a:pt x="669" y="243"/>
                  </a:cubicBezTo>
                  <a:cubicBezTo>
                    <a:pt x="658" y="235"/>
                    <a:pt x="646" y="228"/>
                    <a:pt x="636" y="219"/>
                  </a:cubicBezTo>
                  <a:cubicBezTo>
                    <a:pt x="635" y="217"/>
                    <a:pt x="633" y="215"/>
                    <a:pt x="631" y="214"/>
                  </a:cubicBezTo>
                  <a:cubicBezTo>
                    <a:pt x="625" y="197"/>
                    <a:pt x="622" y="175"/>
                    <a:pt x="611" y="161"/>
                  </a:cubicBezTo>
                  <a:cubicBezTo>
                    <a:pt x="610" y="160"/>
                    <a:pt x="608" y="161"/>
                    <a:pt x="608" y="162"/>
                  </a:cubicBezTo>
                  <a:cubicBezTo>
                    <a:pt x="608" y="163"/>
                    <a:pt x="608" y="163"/>
                    <a:pt x="608" y="163"/>
                  </a:cubicBezTo>
                  <a:cubicBezTo>
                    <a:pt x="608" y="166"/>
                    <a:pt x="608" y="169"/>
                    <a:pt x="608" y="171"/>
                  </a:cubicBezTo>
                  <a:cubicBezTo>
                    <a:pt x="609" y="183"/>
                    <a:pt x="615" y="195"/>
                    <a:pt x="618" y="206"/>
                  </a:cubicBezTo>
                  <a:cubicBezTo>
                    <a:pt x="627" y="235"/>
                    <a:pt x="638" y="263"/>
                    <a:pt x="645" y="293"/>
                  </a:cubicBezTo>
                  <a:cubicBezTo>
                    <a:pt x="670" y="399"/>
                    <a:pt x="673" y="515"/>
                    <a:pt x="669" y="624"/>
                  </a:cubicBezTo>
                  <a:cubicBezTo>
                    <a:pt x="569" y="643"/>
                    <a:pt x="468" y="650"/>
                    <a:pt x="366" y="641"/>
                  </a:cubicBezTo>
                  <a:cubicBezTo>
                    <a:pt x="317" y="636"/>
                    <a:pt x="268" y="625"/>
                    <a:pt x="221" y="612"/>
                  </a:cubicBezTo>
                  <a:cubicBezTo>
                    <a:pt x="177" y="601"/>
                    <a:pt x="135" y="585"/>
                    <a:pt x="91" y="574"/>
                  </a:cubicBezTo>
                  <a:cubicBezTo>
                    <a:pt x="96" y="524"/>
                    <a:pt x="102" y="474"/>
                    <a:pt x="110" y="424"/>
                  </a:cubicBezTo>
                  <a:cubicBezTo>
                    <a:pt x="127" y="323"/>
                    <a:pt x="157" y="227"/>
                    <a:pt x="195" y="132"/>
                  </a:cubicBezTo>
                  <a:cubicBezTo>
                    <a:pt x="196" y="129"/>
                    <a:pt x="192" y="128"/>
                    <a:pt x="191" y="131"/>
                  </a:cubicBezTo>
                  <a:cubicBezTo>
                    <a:pt x="181" y="150"/>
                    <a:pt x="172" y="169"/>
                    <a:pt x="164" y="190"/>
                  </a:cubicBezTo>
                  <a:cubicBezTo>
                    <a:pt x="164" y="189"/>
                    <a:pt x="163" y="190"/>
                    <a:pt x="163" y="190"/>
                  </a:cubicBezTo>
                  <a:cubicBezTo>
                    <a:pt x="151" y="197"/>
                    <a:pt x="142" y="209"/>
                    <a:pt x="129" y="216"/>
                  </a:cubicBezTo>
                  <a:cubicBezTo>
                    <a:pt x="115" y="225"/>
                    <a:pt x="99" y="230"/>
                    <a:pt x="82" y="230"/>
                  </a:cubicBezTo>
                  <a:cubicBezTo>
                    <a:pt x="82" y="230"/>
                    <a:pt x="82" y="229"/>
                    <a:pt x="81" y="229"/>
                  </a:cubicBezTo>
                  <a:cubicBezTo>
                    <a:pt x="66" y="214"/>
                    <a:pt x="49" y="204"/>
                    <a:pt x="36" y="188"/>
                  </a:cubicBezTo>
                  <a:cubicBezTo>
                    <a:pt x="21" y="170"/>
                    <a:pt x="9" y="150"/>
                    <a:pt x="0" y="130"/>
                  </a:cubicBezTo>
                  <a:cubicBezTo>
                    <a:pt x="2" y="131"/>
                    <a:pt x="4" y="131"/>
                    <a:pt x="5" y="130"/>
                  </a:cubicBezTo>
                  <a:cubicBezTo>
                    <a:pt x="78" y="81"/>
                    <a:pt x="144" y="27"/>
                    <a:pt x="228" y="0"/>
                  </a:cubicBezTo>
                  <a:cubicBezTo>
                    <a:pt x="229" y="11"/>
                    <a:pt x="239" y="29"/>
                    <a:pt x="242" y="35"/>
                  </a:cubicBezTo>
                  <a:cubicBezTo>
                    <a:pt x="260" y="73"/>
                    <a:pt x="287" y="106"/>
                    <a:pt x="310" y="141"/>
                  </a:cubicBezTo>
                  <a:cubicBezTo>
                    <a:pt x="311" y="143"/>
                    <a:pt x="314" y="143"/>
                    <a:pt x="316" y="143"/>
                  </a:cubicBezTo>
                  <a:cubicBezTo>
                    <a:pt x="332" y="137"/>
                    <a:pt x="346" y="127"/>
                    <a:pt x="360" y="116"/>
                  </a:cubicBezTo>
                  <a:cubicBezTo>
                    <a:pt x="363" y="126"/>
                    <a:pt x="369" y="139"/>
                    <a:pt x="376" y="148"/>
                  </a:cubicBezTo>
                  <a:cubicBezTo>
                    <a:pt x="374" y="148"/>
                    <a:pt x="372" y="151"/>
                    <a:pt x="374" y="154"/>
                  </a:cubicBezTo>
                  <a:cubicBezTo>
                    <a:pt x="381" y="164"/>
                    <a:pt x="376" y="181"/>
                    <a:pt x="375" y="192"/>
                  </a:cubicBezTo>
                  <a:cubicBezTo>
                    <a:pt x="372" y="209"/>
                    <a:pt x="367" y="226"/>
                    <a:pt x="363" y="242"/>
                  </a:cubicBezTo>
                  <a:cubicBezTo>
                    <a:pt x="351" y="282"/>
                    <a:pt x="344" y="323"/>
                    <a:pt x="331" y="362"/>
                  </a:cubicBezTo>
                  <a:cubicBezTo>
                    <a:pt x="325" y="383"/>
                    <a:pt x="318" y="403"/>
                    <a:pt x="310" y="422"/>
                  </a:cubicBezTo>
                  <a:cubicBezTo>
                    <a:pt x="306" y="433"/>
                    <a:pt x="301" y="445"/>
                    <a:pt x="302" y="458"/>
                  </a:cubicBezTo>
                  <a:cubicBezTo>
                    <a:pt x="305" y="498"/>
                    <a:pt x="331" y="535"/>
                    <a:pt x="349" y="570"/>
                  </a:cubicBezTo>
                  <a:cubicBezTo>
                    <a:pt x="350" y="572"/>
                    <a:pt x="353" y="573"/>
                    <a:pt x="356" y="571"/>
                  </a:cubicBezTo>
                  <a:cubicBezTo>
                    <a:pt x="357" y="570"/>
                    <a:pt x="358" y="570"/>
                    <a:pt x="359" y="569"/>
                  </a:cubicBezTo>
                  <a:cubicBezTo>
                    <a:pt x="352" y="590"/>
                    <a:pt x="354" y="618"/>
                    <a:pt x="358" y="637"/>
                  </a:cubicBezTo>
                  <a:cubicBezTo>
                    <a:pt x="358" y="641"/>
                    <a:pt x="363" y="640"/>
                    <a:pt x="363" y="636"/>
                  </a:cubicBezTo>
                  <a:cubicBezTo>
                    <a:pt x="362" y="622"/>
                    <a:pt x="363" y="608"/>
                    <a:pt x="364" y="594"/>
                  </a:cubicBezTo>
                  <a:cubicBezTo>
                    <a:pt x="365" y="583"/>
                    <a:pt x="369" y="572"/>
                    <a:pt x="370" y="560"/>
                  </a:cubicBezTo>
                  <a:cubicBezTo>
                    <a:pt x="422" y="516"/>
                    <a:pt x="436" y="455"/>
                    <a:pt x="438" y="387"/>
                  </a:cubicBezTo>
                  <a:cubicBezTo>
                    <a:pt x="440" y="308"/>
                    <a:pt x="449" y="220"/>
                    <a:pt x="420" y="145"/>
                  </a:cubicBezTo>
                  <a:cubicBezTo>
                    <a:pt x="420" y="144"/>
                    <a:pt x="420" y="143"/>
                    <a:pt x="419" y="143"/>
                  </a:cubicBezTo>
                  <a:cubicBezTo>
                    <a:pt x="424" y="135"/>
                    <a:pt x="429" y="126"/>
                    <a:pt x="431" y="119"/>
                  </a:cubicBezTo>
                  <a:cubicBezTo>
                    <a:pt x="444" y="132"/>
                    <a:pt x="457" y="144"/>
                    <a:pt x="471" y="155"/>
                  </a:cubicBezTo>
                  <a:cubicBezTo>
                    <a:pt x="473" y="157"/>
                    <a:pt x="475" y="156"/>
                    <a:pt x="477" y="155"/>
                  </a:cubicBezTo>
                  <a:cubicBezTo>
                    <a:pt x="503" y="135"/>
                    <a:pt x="525" y="107"/>
                    <a:pt x="545" y="81"/>
                  </a:cubicBezTo>
                  <a:cubicBezTo>
                    <a:pt x="556" y="65"/>
                    <a:pt x="580" y="34"/>
                    <a:pt x="571" y="13"/>
                  </a:cubicBezTo>
                  <a:cubicBezTo>
                    <a:pt x="576" y="12"/>
                    <a:pt x="580" y="11"/>
                    <a:pt x="584" y="10"/>
                  </a:cubicBezTo>
                  <a:cubicBezTo>
                    <a:pt x="619" y="19"/>
                    <a:pt x="650" y="36"/>
                    <a:pt x="680" y="55"/>
                  </a:cubicBezTo>
                  <a:cubicBezTo>
                    <a:pt x="715" y="77"/>
                    <a:pt x="749" y="101"/>
                    <a:pt x="781" y="127"/>
                  </a:cubicBezTo>
                  <a:close/>
                  <a:moveTo>
                    <a:pt x="409" y="621"/>
                  </a:moveTo>
                  <a:cubicBezTo>
                    <a:pt x="418" y="619"/>
                    <a:pt x="422" y="608"/>
                    <a:pt x="420" y="599"/>
                  </a:cubicBezTo>
                  <a:cubicBezTo>
                    <a:pt x="418" y="587"/>
                    <a:pt x="406" y="580"/>
                    <a:pt x="394" y="580"/>
                  </a:cubicBezTo>
                  <a:cubicBezTo>
                    <a:pt x="391" y="580"/>
                    <a:pt x="390" y="583"/>
                    <a:pt x="390" y="585"/>
                  </a:cubicBezTo>
                  <a:cubicBezTo>
                    <a:pt x="382" y="588"/>
                    <a:pt x="377" y="596"/>
                    <a:pt x="379" y="605"/>
                  </a:cubicBezTo>
                  <a:cubicBezTo>
                    <a:pt x="381" y="617"/>
                    <a:pt x="398" y="624"/>
                    <a:pt x="409" y="621"/>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2" name="Freeform 121">
              <a:extLst>
                <a:ext uri="{FF2B5EF4-FFF2-40B4-BE49-F238E27FC236}">
                  <a16:creationId xmlns:a16="http://schemas.microsoft.com/office/drawing/2014/main" id="{FED54274-01B7-4764-A156-E9B4D80C69FE}"/>
                </a:ext>
              </a:extLst>
            </p:cNvPr>
            <p:cNvSpPr>
              <a:spLocks noEditPoints="1"/>
            </p:cNvSpPr>
            <p:nvPr/>
          </p:nvSpPr>
          <p:spPr bwMode="auto">
            <a:xfrm>
              <a:off x="1427163" y="2609851"/>
              <a:ext cx="403225" cy="212725"/>
            </a:xfrm>
            <a:custGeom>
              <a:avLst/>
              <a:gdLst>
                <a:gd name="T0" fmla="*/ 248 w 270"/>
                <a:gd name="T1" fmla="*/ 23 h 142"/>
                <a:gd name="T2" fmla="*/ 226 w 270"/>
                <a:gd name="T3" fmla="*/ 142 h 142"/>
                <a:gd name="T4" fmla="*/ 225 w 270"/>
                <a:gd name="T5" fmla="*/ 141 h 142"/>
                <a:gd name="T6" fmla="*/ 182 w 270"/>
                <a:gd name="T7" fmla="*/ 131 h 142"/>
                <a:gd name="T8" fmla="*/ 119 w 270"/>
                <a:gd name="T9" fmla="*/ 124 h 142"/>
                <a:gd name="T10" fmla="*/ 19 w 270"/>
                <a:gd name="T11" fmla="*/ 128 h 142"/>
                <a:gd name="T12" fmla="*/ 26 w 270"/>
                <a:gd name="T13" fmla="*/ 9 h 142"/>
                <a:gd name="T14" fmla="*/ 27 w 270"/>
                <a:gd name="T15" fmla="*/ 7 h 142"/>
                <a:gd name="T16" fmla="*/ 144 w 270"/>
                <a:gd name="T17" fmla="*/ 4 h 142"/>
                <a:gd name="T18" fmla="*/ 205 w 270"/>
                <a:gd name="T19" fmla="*/ 11 h 142"/>
                <a:gd name="T20" fmla="*/ 248 w 270"/>
                <a:gd name="T21" fmla="*/ 23 h 142"/>
                <a:gd name="T22" fmla="*/ 199 w 270"/>
                <a:gd name="T23" fmla="*/ 35 h 142"/>
                <a:gd name="T24" fmla="*/ 202 w 270"/>
                <a:gd name="T25" fmla="*/ 33 h 142"/>
                <a:gd name="T26" fmla="*/ 192 w 270"/>
                <a:gd name="T27" fmla="*/ 19 h 142"/>
                <a:gd name="T28" fmla="*/ 180 w 270"/>
                <a:gd name="T29" fmla="*/ 12 h 142"/>
                <a:gd name="T30" fmla="*/ 179 w 270"/>
                <a:gd name="T31" fmla="*/ 15 h 142"/>
                <a:gd name="T32" fmla="*/ 189 w 270"/>
                <a:gd name="T33" fmla="*/ 22 h 142"/>
                <a:gd name="T34" fmla="*/ 199 w 270"/>
                <a:gd name="T35" fmla="*/ 35 h 142"/>
                <a:gd name="T36" fmla="*/ 172 w 270"/>
                <a:gd name="T37" fmla="*/ 99 h 142"/>
                <a:gd name="T38" fmla="*/ 181 w 270"/>
                <a:gd name="T39" fmla="*/ 97 h 142"/>
                <a:gd name="T40" fmla="*/ 129 w 270"/>
                <a:gd name="T41" fmla="*/ 57 h 142"/>
                <a:gd name="T42" fmla="*/ 99 w 270"/>
                <a:gd name="T43" fmla="*/ 85 h 142"/>
                <a:gd name="T44" fmla="*/ 103 w 270"/>
                <a:gd name="T45" fmla="*/ 84 h 142"/>
                <a:gd name="T46" fmla="*/ 132 w 270"/>
                <a:gd name="T47" fmla="*/ 66 h 142"/>
                <a:gd name="T48" fmla="*/ 172 w 270"/>
                <a:gd name="T49"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0" h="142">
                  <a:moveTo>
                    <a:pt x="248" y="23"/>
                  </a:moveTo>
                  <a:cubicBezTo>
                    <a:pt x="270" y="59"/>
                    <a:pt x="258" y="114"/>
                    <a:pt x="226" y="142"/>
                  </a:cubicBezTo>
                  <a:cubicBezTo>
                    <a:pt x="226" y="142"/>
                    <a:pt x="226" y="141"/>
                    <a:pt x="225" y="141"/>
                  </a:cubicBezTo>
                  <a:cubicBezTo>
                    <a:pt x="213" y="134"/>
                    <a:pt x="196" y="133"/>
                    <a:pt x="182" y="131"/>
                  </a:cubicBezTo>
                  <a:cubicBezTo>
                    <a:pt x="161" y="127"/>
                    <a:pt x="140" y="125"/>
                    <a:pt x="119" y="124"/>
                  </a:cubicBezTo>
                  <a:cubicBezTo>
                    <a:pt x="90" y="122"/>
                    <a:pt x="48" y="116"/>
                    <a:pt x="19" y="128"/>
                  </a:cubicBezTo>
                  <a:cubicBezTo>
                    <a:pt x="0" y="90"/>
                    <a:pt x="6" y="45"/>
                    <a:pt x="26" y="9"/>
                  </a:cubicBezTo>
                  <a:cubicBezTo>
                    <a:pt x="27" y="8"/>
                    <a:pt x="27" y="7"/>
                    <a:pt x="27" y="7"/>
                  </a:cubicBezTo>
                  <a:cubicBezTo>
                    <a:pt x="65" y="0"/>
                    <a:pt x="106" y="2"/>
                    <a:pt x="144" y="4"/>
                  </a:cubicBezTo>
                  <a:cubicBezTo>
                    <a:pt x="165" y="6"/>
                    <a:pt x="185" y="8"/>
                    <a:pt x="205" y="11"/>
                  </a:cubicBezTo>
                  <a:cubicBezTo>
                    <a:pt x="220" y="14"/>
                    <a:pt x="234" y="21"/>
                    <a:pt x="248" y="23"/>
                  </a:cubicBezTo>
                  <a:close/>
                  <a:moveTo>
                    <a:pt x="199" y="35"/>
                  </a:moveTo>
                  <a:cubicBezTo>
                    <a:pt x="200" y="37"/>
                    <a:pt x="203" y="35"/>
                    <a:pt x="202" y="33"/>
                  </a:cubicBezTo>
                  <a:cubicBezTo>
                    <a:pt x="199" y="28"/>
                    <a:pt x="196" y="24"/>
                    <a:pt x="192" y="19"/>
                  </a:cubicBezTo>
                  <a:cubicBezTo>
                    <a:pt x="190" y="16"/>
                    <a:pt x="185" y="11"/>
                    <a:pt x="180" y="12"/>
                  </a:cubicBezTo>
                  <a:cubicBezTo>
                    <a:pt x="179" y="12"/>
                    <a:pt x="179" y="14"/>
                    <a:pt x="179" y="15"/>
                  </a:cubicBezTo>
                  <a:cubicBezTo>
                    <a:pt x="181" y="18"/>
                    <a:pt x="186" y="20"/>
                    <a:pt x="189" y="22"/>
                  </a:cubicBezTo>
                  <a:cubicBezTo>
                    <a:pt x="193" y="26"/>
                    <a:pt x="196" y="30"/>
                    <a:pt x="199" y="35"/>
                  </a:cubicBezTo>
                  <a:close/>
                  <a:moveTo>
                    <a:pt x="172" y="99"/>
                  </a:moveTo>
                  <a:cubicBezTo>
                    <a:pt x="173" y="105"/>
                    <a:pt x="182" y="103"/>
                    <a:pt x="181" y="97"/>
                  </a:cubicBezTo>
                  <a:cubicBezTo>
                    <a:pt x="176" y="72"/>
                    <a:pt x="156" y="55"/>
                    <a:pt x="129" y="57"/>
                  </a:cubicBezTo>
                  <a:cubicBezTo>
                    <a:pt x="116" y="58"/>
                    <a:pt x="88" y="68"/>
                    <a:pt x="99" y="85"/>
                  </a:cubicBezTo>
                  <a:cubicBezTo>
                    <a:pt x="100" y="87"/>
                    <a:pt x="104" y="86"/>
                    <a:pt x="103" y="84"/>
                  </a:cubicBezTo>
                  <a:cubicBezTo>
                    <a:pt x="100" y="71"/>
                    <a:pt x="124" y="67"/>
                    <a:pt x="132" y="66"/>
                  </a:cubicBezTo>
                  <a:cubicBezTo>
                    <a:pt x="153" y="66"/>
                    <a:pt x="168" y="79"/>
                    <a:pt x="172" y="99"/>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3" name="Freeform 122">
              <a:extLst>
                <a:ext uri="{FF2B5EF4-FFF2-40B4-BE49-F238E27FC236}">
                  <a16:creationId xmlns:a16="http://schemas.microsoft.com/office/drawing/2014/main" id="{F6A4D1E7-C199-4DBC-9C26-79500210C4D4}"/>
                </a:ext>
              </a:extLst>
            </p:cNvPr>
            <p:cNvSpPr>
              <a:spLocks/>
            </p:cNvSpPr>
            <p:nvPr/>
          </p:nvSpPr>
          <p:spPr bwMode="auto">
            <a:xfrm>
              <a:off x="1404938" y="5160963"/>
              <a:ext cx="184150" cy="158750"/>
            </a:xfrm>
            <a:custGeom>
              <a:avLst/>
              <a:gdLst>
                <a:gd name="T0" fmla="*/ 120 w 123"/>
                <a:gd name="T1" fmla="*/ 67 h 106"/>
                <a:gd name="T2" fmla="*/ 108 w 123"/>
                <a:gd name="T3" fmla="*/ 102 h 106"/>
                <a:gd name="T4" fmla="*/ 44 w 123"/>
                <a:gd name="T5" fmla="*/ 63 h 106"/>
                <a:gd name="T6" fmla="*/ 0 w 123"/>
                <a:gd name="T7" fmla="*/ 12 h 106"/>
                <a:gd name="T8" fmla="*/ 92 w 123"/>
                <a:gd name="T9" fmla="*/ 26 h 106"/>
                <a:gd name="T10" fmla="*/ 120 w 123"/>
                <a:gd name="T11" fmla="*/ 67 h 106"/>
              </a:gdLst>
              <a:ahLst/>
              <a:cxnLst>
                <a:cxn ang="0">
                  <a:pos x="T0" y="T1"/>
                </a:cxn>
                <a:cxn ang="0">
                  <a:pos x="T2" y="T3"/>
                </a:cxn>
                <a:cxn ang="0">
                  <a:pos x="T4" y="T5"/>
                </a:cxn>
                <a:cxn ang="0">
                  <a:pos x="T6" y="T7"/>
                </a:cxn>
                <a:cxn ang="0">
                  <a:pos x="T8" y="T9"/>
                </a:cxn>
                <a:cxn ang="0">
                  <a:pos x="T10" y="T11"/>
                </a:cxn>
              </a:cxnLst>
              <a:rect l="0" t="0" r="r" b="b"/>
              <a:pathLst>
                <a:path w="123" h="106">
                  <a:moveTo>
                    <a:pt x="120" y="67"/>
                  </a:moveTo>
                  <a:cubicBezTo>
                    <a:pt x="122" y="78"/>
                    <a:pt x="123" y="100"/>
                    <a:pt x="108" y="102"/>
                  </a:cubicBezTo>
                  <a:cubicBezTo>
                    <a:pt x="86" y="106"/>
                    <a:pt x="58" y="76"/>
                    <a:pt x="44" y="63"/>
                  </a:cubicBezTo>
                  <a:cubicBezTo>
                    <a:pt x="28" y="47"/>
                    <a:pt x="12" y="30"/>
                    <a:pt x="0" y="12"/>
                  </a:cubicBezTo>
                  <a:cubicBezTo>
                    <a:pt x="30" y="0"/>
                    <a:pt x="66" y="8"/>
                    <a:pt x="92" y="26"/>
                  </a:cubicBezTo>
                  <a:cubicBezTo>
                    <a:pt x="106" y="35"/>
                    <a:pt x="116" y="50"/>
                    <a:pt x="120" y="67"/>
                  </a:cubicBezTo>
                  <a:close/>
                </a:path>
              </a:pathLst>
            </a:custGeom>
            <a:solidFill>
              <a:srgbClr val="7D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4" name="Freeform 123">
              <a:extLst>
                <a:ext uri="{FF2B5EF4-FFF2-40B4-BE49-F238E27FC236}">
                  <a16:creationId xmlns:a16="http://schemas.microsoft.com/office/drawing/2014/main" id="{115A7618-9A2A-48B2-81EF-354FBA67C338}"/>
                </a:ext>
              </a:extLst>
            </p:cNvPr>
            <p:cNvSpPr>
              <a:spLocks/>
            </p:cNvSpPr>
            <p:nvPr/>
          </p:nvSpPr>
          <p:spPr bwMode="auto">
            <a:xfrm>
              <a:off x="1581150" y="3128963"/>
              <a:ext cx="195263" cy="98425"/>
            </a:xfrm>
            <a:custGeom>
              <a:avLst/>
              <a:gdLst>
                <a:gd name="T0" fmla="*/ 116 w 131"/>
                <a:gd name="T1" fmla="*/ 0 h 65"/>
                <a:gd name="T2" fmla="*/ 131 w 131"/>
                <a:gd name="T3" fmla="*/ 17 h 65"/>
                <a:gd name="T4" fmla="*/ 82 w 131"/>
                <a:gd name="T5" fmla="*/ 59 h 65"/>
                <a:gd name="T6" fmla="*/ 83 w 131"/>
                <a:gd name="T7" fmla="*/ 47 h 65"/>
                <a:gd name="T8" fmla="*/ 77 w 131"/>
                <a:gd name="T9" fmla="*/ 43 h 65"/>
                <a:gd name="T10" fmla="*/ 0 w 131"/>
                <a:gd name="T11" fmla="*/ 65 h 65"/>
                <a:gd name="T12" fmla="*/ 40 w 131"/>
                <a:gd name="T13" fmla="*/ 50 h 65"/>
                <a:gd name="T14" fmla="*/ 116 w 131"/>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5">
                  <a:moveTo>
                    <a:pt x="116" y="0"/>
                  </a:moveTo>
                  <a:cubicBezTo>
                    <a:pt x="120" y="7"/>
                    <a:pt x="125" y="12"/>
                    <a:pt x="131" y="17"/>
                  </a:cubicBezTo>
                  <a:cubicBezTo>
                    <a:pt x="116" y="33"/>
                    <a:pt x="99" y="46"/>
                    <a:pt x="82" y="59"/>
                  </a:cubicBezTo>
                  <a:cubicBezTo>
                    <a:pt x="82" y="55"/>
                    <a:pt x="83" y="51"/>
                    <a:pt x="83" y="47"/>
                  </a:cubicBezTo>
                  <a:cubicBezTo>
                    <a:pt x="83" y="44"/>
                    <a:pt x="80" y="42"/>
                    <a:pt x="77" y="43"/>
                  </a:cubicBezTo>
                  <a:cubicBezTo>
                    <a:pt x="51" y="54"/>
                    <a:pt x="28" y="64"/>
                    <a:pt x="0" y="65"/>
                  </a:cubicBezTo>
                  <a:cubicBezTo>
                    <a:pt x="14" y="61"/>
                    <a:pt x="27" y="56"/>
                    <a:pt x="40" y="50"/>
                  </a:cubicBezTo>
                  <a:cubicBezTo>
                    <a:pt x="68" y="37"/>
                    <a:pt x="93" y="20"/>
                    <a:pt x="116" y="0"/>
                  </a:cubicBezTo>
                  <a:close/>
                </a:path>
              </a:pathLst>
            </a:custGeom>
            <a:solidFill>
              <a:srgbClr val="926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5" name="Freeform 124">
              <a:extLst>
                <a:ext uri="{FF2B5EF4-FFF2-40B4-BE49-F238E27FC236}">
                  <a16:creationId xmlns:a16="http://schemas.microsoft.com/office/drawing/2014/main" id="{94D53681-E852-4ADF-AB5C-2FD785145BBE}"/>
                </a:ext>
              </a:extLst>
            </p:cNvPr>
            <p:cNvSpPr>
              <a:spLocks/>
            </p:cNvSpPr>
            <p:nvPr/>
          </p:nvSpPr>
          <p:spPr bwMode="auto">
            <a:xfrm>
              <a:off x="1477963" y="4168776"/>
              <a:ext cx="190500" cy="100013"/>
            </a:xfrm>
            <a:custGeom>
              <a:avLst/>
              <a:gdLst>
                <a:gd name="T0" fmla="*/ 128 w 128"/>
                <a:gd name="T1" fmla="*/ 0 h 67"/>
                <a:gd name="T2" fmla="*/ 125 w 128"/>
                <a:gd name="T3" fmla="*/ 51 h 67"/>
                <a:gd name="T4" fmla="*/ 52 w 128"/>
                <a:gd name="T5" fmla="*/ 67 h 67"/>
                <a:gd name="T6" fmla="*/ 13 w 128"/>
                <a:gd name="T7" fmla="*/ 51 h 67"/>
                <a:gd name="T8" fmla="*/ 1 w 128"/>
                <a:gd name="T9" fmla="*/ 20 h 67"/>
                <a:gd name="T10" fmla="*/ 0 w 128"/>
                <a:gd name="T11" fmla="*/ 18 h 67"/>
                <a:gd name="T12" fmla="*/ 128 w 128"/>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128" h="67">
                  <a:moveTo>
                    <a:pt x="128" y="0"/>
                  </a:moveTo>
                  <a:cubicBezTo>
                    <a:pt x="127" y="17"/>
                    <a:pt x="126" y="34"/>
                    <a:pt x="125" y="51"/>
                  </a:cubicBezTo>
                  <a:cubicBezTo>
                    <a:pt x="100" y="57"/>
                    <a:pt x="78" y="66"/>
                    <a:pt x="52" y="67"/>
                  </a:cubicBezTo>
                  <a:cubicBezTo>
                    <a:pt x="38" y="67"/>
                    <a:pt x="20" y="64"/>
                    <a:pt x="13" y="51"/>
                  </a:cubicBezTo>
                  <a:cubicBezTo>
                    <a:pt x="8" y="41"/>
                    <a:pt x="6" y="30"/>
                    <a:pt x="1" y="20"/>
                  </a:cubicBezTo>
                  <a:cubicBezTo>
                    <a:pt x="1" y="19"/>
                    <a:pt x="0" y="19"/>
                    <a:pt x="0" y="18"/>
                  </a:cubicBezTo>
                  <a:cubicBezTo>
                    <a:pt x="43" y="15"/>
                    <a:pt x="86" y="9"/>
                    <a:pt x="128" y="0"/>
                  </a:cubicBezTo>
                  <a:close/>
                </a:path>
              </a:pathLst>
            </a:custGeom>
            <a:solidFill>
              <a:srgbClr val="7D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6" name="Freeform 125">
              <a:extLst>
                <a:ext uri="{FF2B5EF4-FFF2-40B4-BE49-F238E27FC236}">
                  <a16:creationId xmlns:a16="http://schemas.microsoft.com/office/drawing/2014/main" id="{29CCA638-BD86-4C91-8B9C-68F888902026}"/>
                </a:ext>
              </a:extLst>
            </p:cNvPr>
            <p:cNvSpPr>
              <a:spLocks/>
            </p:cNvSpPr>
            <p:nvPr/>
          </p:nvSpPr>
          <p:spPr bwMode="auto">
            <a:xfrm>
              <a:off x="1228725" y="4197351"/>
              <a:ext cx="434975" cy="966788"/>
            </a:xfrm>
            <a:custGeom>
              <a:avLst/>
              <a:gdLst>
                <a:gd name="T0" fmla="*/ 292 w 292"/>
                <a:gd name="T1" fmla="*/ 43 h 648"/>
                <a:gd name="T2" fmla="*/ 175 w 292"/>
                <a:gd name="T3" fmla="*/ 643 h 648"/>
                <a:gd name="T4" fmla="*/ 176 w 292"/>
                <a:gd name="T5" fmla="*/ 646 h 648"/>
                <a:gd name="T6" fmla="*/ 117 w 292"/>
                <a:gd name="T7" fmla="*/ 648 h 648"/>
                <a:gd name="T8" fmla="*/ 117 w 292"/>
                <a:gd name="T9" fmla="*/ 648 h 648"/>
                <a:gd name="T10" fmla="*/ 120 w 292"/>
                <a:gd name="T11" fmla="*/ 388 h 648"/>
                <a:gd name="T12" fmla="*/ 97 w 292"/>
                <a:gd name="T13" fmla="*/ 137 h 648"/>
                <a:gd name="T14" fmla="*/ 110 w 292"/>
                <a:gd name="T15" fmla="*/ 130 h 648"/>
                <a:gd name="T16" fmla="*/ 112 w 292"/>
                <a:gd name="T17" fmla="*/ 127 h 648"/>
                <a:gd name="T18" fmla="*/ 158 w 292"/>
                <a:gd name="T19" fmla="*/ 108 h 648"/>
                <a:gd name="T20" fmla="*/ 152 w 292"/>
                <a:gd name="T21" fmla="*/ 101 h 648"/>
                <a:gd name="T22" fmla="*/ 105 w 292"/>
                <a:gd name="T23" fmla="*/ 124 h 648"/>
                <a:gd name="T24" fmla="*/ 58 w 292"/>
                <a:gd name="T25" fmla="*/ 134 h 648"/>
                <a:gd name="T26" fmla="*/ 0 w 292"/>
                <a:gd name="T27" fmla="*/ 134 h 648"/>
                <a:gd name="T28" fmla="*/ 18 w 292"/>
                <a:gd name="T29" fmla="*/ 57 h 648"/>
                <a:gd name="T30" fmla="*/ 36 w 292"/>
                <a:gd name="T31" fmla="*/ 50 h 648"/>
                <a:gd name="T32" fmla="*/ 38 w 292"/>
                <a:gd name="T33" fmla="*/ 51 h 648"/>
                <a:gd name="T34" fmla="*/ 46 w 292"/>
                <a:gd name="T35" fmla="*/ 53 h 648"/>
                <a:gd name="T36" fmla="*/ 50 w 292"/>
                <a:gd name="T37" fmla="*/ 52 h 648"/>
                <a:gd name="T38" fmla="*/ 54 w 292"/>
                <a:gd name="T39" fmla="*/ 50 h 648"/>
                <a:gd name="T40" fmla="*/ 58 w 292"/>
                <a:gd name="T41" fmla="*/ 51 h 648"/>
                <a:gd name="T42" fmla="*/ 111 w 292"/>
                <a:gd name="T43" fmla="*/ 56 h 648"/>
                <a:gd name="T44" fmla="*/ 148 w 292"/>
                <a:gd name="T45" fmla="*/ 43 h 648"/>
                <a:gd name="T46" fmla="*/ 147 w 292"/>
                <a:gd name="T47" fmla="*/ 1 h 648"/>
                <a:gd name="T48" fmla="*/ 146 w 292"/>
                <a:gd name="T49" fmla="*/ 1 h 648"/>
                <a:gd name="T50" fmla="*/ 164 w 292"/>
                <a:gd name="T51" fmla="*/ 0 h 648"/>
                <a:gd name="T52" fmla="*/ 163 w 292"/>
                <a:gd name="T53" fmla="*/ 3 h 648"/>
                <a:gd name="T54" fmla="*/ 177 w 292"/>
                <a:gd name="T55" fmla="*/ 41 h 648"/>
                <a:gd name="T56" fmla="*/ 210 w 292"/>
                <a:gd name="T57" fmla="*/ 56 h 648"/>
                <a:gd name="T58" fmla="*/ 263 w 292"/>
                <a:gd name="T59" fmla="*/ 51 h 648"/>
                <a:gd name="T60" fmla="*/ 292 w 292"/>
                <a:gd name="T61" fmla="*/ 4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648">
                  <a:moveTo>
                    <a:pt x="292" y="43"/>
                  </a:moveTo>
                  <a:cubicBezTo>
                    <a:pt x="274" y="246"/>
                    <a:pt x="209" y="442"/>
                    <a:pt x="175" y="643"/>
                  </a:cubicBezTo>
                  <a:cubicBezTo>
                    <a:pt x="175" y="644"/>
                    <a:pt x="176" y="645"/>
                    <a:pt x="176" y="646"/>
                  </a:cubicBezTo>
                  <a:cubicBezTo>
                    <a:pt x="157" y="641"/>
                    <a:pt x="136" y="641"/>
                    <a:pt x="117" y="648"/>
                  </a:cubicBezTo>
                  <a:cubicBezTo>
                    <a:pt x="117" y="648"/>
                    <a:pt x="118" y="648"/>
                    <a:pt x="117" y="648"/>
                  </a:cubicBezTo>
                  <a:cubicBezTo>
                    <a:pt x="110" y="561"/>
                    <a:pt x="116" y="475"/>
                    <a:pt x="120" y="388"/>
                  </a:cubicBezTo>
                  <a:cubicBezTo>
                    <a:pt x="123" y="304"/>
                    <a:pt x="122" y="219"/>
                    <a:pt x="97" y="137"/>
                  </a:cubicBezTo>
                  <a:cubicBezTo>
                    <a:pt x="102" y="136"/>
                    <a:pt x="107" y="133"/>
                    <a:pt x="110" y="130"/>
                  </a:cubicBezTo>
                  <a:cubicBezTo>
                    <a:pt x="111" y="129"/>
                    <a:pt x="111" y="128"/>
                    <a:pt x="112" y="127"/>
                  </a:cubicBezTo>
                  <a:cubicBezTo>
                    <a:pt x="127" y="120"/>
                    <a:pt x="144" y="117"/>
                    <a:pt x="158" y="108"/>
                  </a:cubicBezTo>
                  <a:cubicBezTo>
                    <a:pt x="162" y="104"/>
                    <a:pt x="157" y="98"/>
                    <a:pt x="152" y="101"/>
                  </a:cubicBezTo>
                  <a:cubicBezTo>
                    <a:pt x="137" y="111"/>
                    <a:pt x="120" y="114"/>
                    <a:pt x="105" y="124"/>
                  </a:cubicBezTo>
                  <a:cubicBezTo>
                    <a:pt x="90" y="126"/>
                    <a:pt x="74" y="132"/>
                    <a:pt x="58" y="134"/>
                  </a:cubicBezTo>
                  <a:cubicBezTo>
                    <a:pt x="39" y="136"/>
                    <a:pt x="19" y="135"/>
                    <a:pt x="0" y="134"/>
                  </a:cubicBezTo>
                  <a:cubicBezTo>
                    <a:pt x="10" y="109"/>
                    <a:pt x="17" y="84"/>
                    <a:pt x="18" y="57"/>
                  </a:cubicBezTo>
                  <a:cubicBezTo>
                    <a:pt x="24" y="55"/>
                    <a:pt x="30" y="53"/>
                    <a:pt x="36" y="50"/>
                  </a:cubicBezTo>
                  <a:cubicBezTo>
                    <a:pt x="36" y="50"/>
                    <a:pt x="37" y="51"/>
                    <a:pt x="38" y="51"/>
                  </a:cubicBezTo>
                  <a:cubicBezTo>
                    <a:pt x="41" y="52"/>
                    <a:pt x="44" y="53"/>
                    <a:pt x="46" y="53"/>
                  </a:cubicBezTo>
                  <a:cubicBezTo>
                    <a:pt x="48" y="52"/>
                    <a:pt x="49" y="52"/>
                    <a:pt x="50" y="52"/>
                  </a:cubicBezTo>
                  <a:cubicBezTo>
                    <a:pt x="52" y="52"/>
                    <a:pt x="53" y="51"/>
                    <a:pt x="54" y="50"/>
                  </a:cubicBezTo>
                  <a:cubicBezTo>
                    <a:pt x="55" y="50"/>
                    <a:pt x="57" y="51"/>
                    <a:pt x="58" y="51"/>
                  </a:cubicBezTo>
                  <a:cubicBezTo>
                    <a:pt x="75" y="55"/>
                    <a:pt x="93" y="57"/>
                    <a:pt x="111" y="56"/>
                  </a:cubicBezTo>
                  <a:cubicBezTo>
                    <a:pt x="123" y="56"/>
                    <a:pt x="139" y="53"/>
                    <a:pt x="148" y="43"/>
                  </a:cubicBezTo>
                  <a:cubicBezTo>
                    <a:pt x="156" y="32"/>
                    <a:pt x="157" y="11"/>
                    <a:pt x="147" y="1"/>
                  </a:cubicBezTo>
                  <a:cubicBezTo>
                    <a:pt x="146" y="1"/>
                    <a:pt x="146" y="1"/>
                    <a:pt x="146" y="1"/>
                  </a:cubicBezTo>
                  <a:cubicBezTo>
                    <a:pt x="152" y="0"/>
                    <a:pt x="158" y="0"/>
                    <a:pt x="164" y="0"/>
                  </a:cubicBezTo>
                  <a:cubicBezTo>
                    <a:pt x="163" y="0"/>
                    <a:pt x="162" y="2"/>
                    <a:pt x="163" y="3"/>
                  </a:cubicBezTo>
                  <a:cubicBezTo>
                    <a:pt x="168" y="16"/>
                    <a:pt x="170" y="30"/>
                    <a:pt x="177" y="41"/>
                  </a:cubicBezTo>
                  <a:cubicBezTo>
                    <a:pt x="184" y="51"/>
                    <a:pt x="199" y="54"/>
                    <a:pt x="210" y="56"/>
                  </a:cubicBezTo>
                  <a:cubicBezTo>
                    <a:pt x="227" y="58"/>
                    <a:pt x="246" y="54"/>
                    <a:pt x="263" y="51"/>
                  </a:cubicBezTo>
                  <a:cubicBezTo>
                    <a:pt x="272" y="49"/>
                    <a:pt x="283" y="47"/>
                    <a:pt x="292" y="43"/>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7" name="Freeform 126">
              <a:extLst>
                <a:ext uri="{FF2B5EF4-FFF2-40B4-BE49-F238E27FC236}">
                  <a16:creationId xmlns:a16="http://schemas.microsoft.com/office/drawing/2014/main" id="{919F4343-C155-428D-A077-10CF3571CEEB}"/>
                </a:ext>
              </a:extLst>
            </p:cNvPr>
            <p:cNvSpPr>
              <a:spLocks/>
            </p:cNvSpPr>
            <p:nvPr/>
          </p:nvSpPr>
          <p:spPr bwMode="auto">
            <a:xfrm>
              <a:off x="1693863" y="2627313"/>
              <a:ext cx="36513" cy="38100"/>
            </a:xfrm>
            <a:custGeom>
              <a:avLst/>
              <a:gdLst>
                <a:gd name="T0" fmla="*/ 23 w 24"/>
                <a:gd name="T1" fmla="*/ 22 h 26"/>
                <a:gd name="T2" fmla="*/ 20 w 24"/>
                <a:gd name="T3" fmla="*/ 24 h 26"/>
                <a:gd name="T4" fmla="*/ 10 w 24"/>
                <a:gd name="T5" fmla="*/ 11 h 26"/>
                <a:gd name="T6" fmla="*/ 0 w 24"/>
                <a:gd name="T7" fmla="*/ 4 h 26"/>
                <a:gd name="T8" fmla="*/ 1 w 24"/>
                <a:gd name="T9" fmla="*/ 1 h 26"/>
                <a:gd name="T10" fmla="*/ 13 w 24"/>
                <a:gd name="T11" fmla="*/ 8 h 26"/>
                <a:gd name="T12" fmla="*/ 23 w 24"/>
                <a:gd name="T13" fmla="*/ 22 h 26"/>
              </a:gdLst>
              <a:ahLst/>
              <a:cxnLst>
                <a:cxn ang="0">
                  <a:pos x="T0" y="T1"/>
                </a:cxn>
                <a:cxn ang="0">
                  <a:pos x="T2" y="T3"/>
                </a:cxn>
                <a:cxn ang="0">
                  <a:pos x="T4" y="T5"/>
                </a:cxn>
                <a:cxn ang="0">
                  <a:pos x="T6" y="T7"/>
                </a:cxn>
                <a:cxn ang="0">
                  <a:pos x="T8" y="T9"/>
                </a:cxn>
                <a:cxn ang="0">
                  <a:pos x="T10" y="T11"/>
                </a:cxn>
                <a:cxn ang="0">
                  <a:pos x="T12" y="T13"/>
                </a:cxn>
              </a:cxnLst>
              <a:rect l="0" t="0" r="r" b="b"/>
              <a:pathLst>
                <a:path w="24" h="26">
                  <a:moveTo>
                    <a:pt x="23" y="22"/>
                  </a:moveTo>
                  <a:cubicBezTo>
                    <a:pt x="24" y="24"/>
                    <a:pt x="21" y="26"/>
                    <a:pt x="20" y="24"/>
                  </a:cubicBezTo>
                  <a:cubicBezTo>
                    <a:pt x="17" y="19"/>
                    <a:pt x="14" y="15"/>
                    <a:pt x="10" y="11"/>
                  </a:cubicBezTo>
                  <a:cubicBezTo>
                    <a:pt x="7" y="9"/>
                    <a:pt x="2" y="7"/>
                    <a:pt x="0" y="4"/>
                  </a:cubicBezTo>
                  <a:cubicBezTo>
                    <a:pt x="0" y="3"/>
                    <a:pt x="0" y="1"/>
                    <a:pt x="1" y="1"/>
                  </a:cubicBezTo>
                  <a:cubicBezTo>
                    <a:pt x="6" y="0"/>
                    <a:pt x="11" y="5"/>
                    <a:pt x="13" y="8"/>
                  </a:cubicBezTo>
                  <a:cubicBezTo>
                    <a:pt x="17" y="13"/>
                    <a:pt x="20" y="17"/>
                    <a:pt x="23" y="2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8" name="Freeform 127">
              <a:extLst>
                <a:ext uri="{FF2B5EF4-FFF2-40B4-BE49-F238E27FC236}">
                  <a16:creationId xmlns:a16="http://schemas.microsoft.com/office/drawing/2014/main" id="{8D4BE790-BC7E-4719-9A97-9ED2AA4EEA39}"/>
                </a:ext>
              </a:extLst>
            </p:cNvPr>
            <p:cNvSpPr>
              <a:spLocks/>
            </p:cNvSpPr>
            <p:nvPr/>
          </p:nvSpPr>
          <p:spPr bwMode="auto">
            <a:xfrm>
              <a:off x="1558925" y="2692401"/>
              <a:ext cx="139700" cy="74613"/>
            </a:xfrm>
            <a:custGeom>
              <a:avLst/>
              <a:gdLst>
                <a:gd name="T0" fmla="*/ 93 w 94"/>
                <a:gd name="T1" fmla="*/ 42 h 50"/>
                <a:gd name="T2" fmla="*/ 84 w 94"/>
                <a:gd name="T3" fmla="*/ 44 h 50"/>
                <a:gd name="T4" fmla="*/ 44 w 94"/>
                <a:gd name="T5" fmla="*/ 11 h 50"/>
                <a:gd name="T6" fmla="*/ 15 w 94"/>
                <a:gd name="T7" fmla="*/ 29 h 50"/>
                <a:gd name="T8" fmla="*/ 11 w 94"/>
                <a:gd name="T9" fmla="*/ 30 h 50"/>
                <a:gd name="T10" fmla="*/ 41 w 94"/>
                <a:gd name="T11" fmla="*/ 2 h 50"/>
                <a:gd name="T12" fmla="*/ 93 w 94"/>
                <a:gd name="T13" fmla="*/ 42 h 50"/>
              </a:gdLst>
              <a:ahLst/>
              <a:cxnLst>
                <a:cxn ang="0">
                  <a:pos x="T0" y="T1"/>
                </a:cxn>
                <a:cxn ang="0">
                  <a:pos x="T2" y="T3"/>
                </a:cxn>
                <a:cxn ang="0">
                  <a:pos x="T4" y="T5"/>
                </a:cxn>
                <a:cxn ang="0">
                  <a:pos x="T6" y="T7"/>
                </a:cxn>
                <a:cxn ang="0">
                  <a:pos x="T8" y="T9"/>
                </a:cxn>
                <a:cxn ang="0">
                  <a:pos x="T10" y="T11"/>
                </a:cxn>
                <a:cxn ang="0">
                  <a:pos x="T12" y="T13"/>
                </a:cxn>
              </a:cxnLst>
              <a:rect l="0" t="0" r="r" b="b"/>
              <a:pathLst>
                <a:path w="94" h="50">
                  <a:moveTo>
                    <a:pt x="93" y="42"/>
                  </a:moveTo>
                  <a:cubicBezTo>
                    <a:pt x="94" y="48"/>
                    <a:pt x="85" y="50"/>
                    <a:pt x="84" y="44"/>
                  </a:cubicBezTo>
                  <a:cubicBezTo>
                    <a:pt x="80" y="24"/>
                    <a:pt x="65" y="11"/>
                    <a:pt x="44" y="11"/>
                  </a:cubicBezTo>
                  <a:cubicBezTo>
                    <a:pt x="36" y="12"/>
                    <a:pt x="12" y="16"/>
                    <a:pt x="15" y="29"/>
                  </a:cubicBezTo>
                  <a:cubicBezTo>
                    <a:pt x="16" y="31"/>
                    <a:pt x="12" y="32"/>
                    <a:pt x="11" y="30"/>
                  </a:cubicBezTo>
                  <a:cubicBezTo>
                    <a:pt x="0" y="13"/>
                    <a:pt x="28" y="3"/>
                    <a:pt x="41" y="2"/>
                  </a:cubicBezTo>
                  <a:cubicBezTo>
                    <a:pt x="68" y="0"/>
                    <a:pt x="88" y="17"/>
                    <a:pt x="93" y="4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9" name="Freeform 128">
              <a:extLst>
                <a:ext uri="{FF2B5EF4-FFF2-40B4-BE49-F238E27FC236}">
                  <a16:creationId xmlns:a16="http://schemas.microsoft.com/office/drawing/2014/main" id="{56F66D2F-8CFC-41EA-B8A3-B8DBA0EFB007}"/>
                </a:ext>
              </a:extLst>
            </p:cNvPr>
            <p:cNvSpPr>
              <a:spLocks/>
            </p:cNvSpPr>
            <p:nvPr/>
          </p:nvSpPr>
          <p:spPr bwMode="auto">
            <a:xfrm>
              <a:off x="1179513" y="4198938"/>
              <a:ext cx="273050" cy="69850"/>
            </a:xfrm>
            <a:custGeom>
              <a:avLst/>
              <a:gdLst>
                <a:gd name="T0" fmla="*/ 175 w 184"/>
                <a:gd name="T1" fmla="*/ 2 h 47"/>
                <a:gd name="T2" fmla="*/ 171 w 184"/>
                <a:gd name="T3" fmla="*/ 39 h 47"/>
                <a:gd name="T4" fmla="*/ 133 w 184"/>
                <a:gd name="T5" fmla="*/ 47 h 47"/>
                <a:gd name="T6" fmla="*/ 95 w 184"/>
                <a:gd name="T7" fmla="*/ 43 h 47"/>
                <a:gd name="T8" fmla="*/ 74 w 184"/>
                <a:gd name="T9" fmla="*/ 41 h 47"/>
                <a:gd name="T10" fmla="*/ 74 w 184"/>
                <a:gd name="T11" fmla="*/ 41 h 47"/>
                <a:gd name="T12" fmla="*/ 75 w 184"/>
                <a:gd name="T13" fmla="*/ 43 h 47"/>
                <a:gd name="T14" fmla="*/ 72 w 184"/>
                <a:gd name="T15" fmla="*/ 39 h 47"/>
                <a:gd name="T16" fmla="*/ 68 w 184"/>
                <a:gd name="T17" fmla="*/ 38 h 47"/>
                <a:gd name="T18" fmla="*/ 31 w 184"/>
                <a:gd name="T19" fmla="*/ 27 h 47"/>
                <a:gd name="T20" fmla="*/ 7 w 184"/>
                <a:gd name="T21" fmla="*/ 21 h 47"/>
                <a:gd name="T22" fmla="*/ 1 w 184"/>
                <a:gd name="T23" fmla="*/ 8 h 47"/>
                <a:gd name="T24" fmla="*/ 78 w 184"/>
                <a:gd name="T25" fmla="*/ 3 h 47"/>
                <a:gd name="T26" fmla="*/ 78 w 184"/>
                <a:gd name="T27" fmla="*/ 1 h 47"/>
                <a:gd name="T28" fmla="*/ 176 w 184"/>
                <a:gd name="T29" fmla="*/ 0 h 47"/>
                <a:gd name="T30" fmla="*/ 175 w 184"/>
                <a:gd name="T31"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47">
                  <a:moveTo>
                    <a:pt x="175" y="2"/>
                  </a:moveTo>
                  <a:cubicBezTo>
                    <a:pt x="175" y="16"/>
                    <a:pt x="184" y="28"/>
                    <a:pt x="171" y="39"/>
                  </a:cubicBezTo>
                  <a:cubicBezTo>
                    <a:pt x="161" y="47"/>
                    <a:pt x="145" y="47"/>
                    <a:pt x="133" y="47"/>
                  </a:cubicBezTo>
                  <a:cubicBezTo>
                    <a:pt x="120" y="47"/>
                    <a:pt x="107" y="45"/>
                    <a:pt x="95" y="43"/>
                  </a:cubicBezTo>
                  <a:cubicBezTo>
                    <a:pt x="93" y="43"/>
                    <a:pt x="75" y="42"/>
                    <a:pt x="74" y="41"/>
                  </a:cubicBezTo>
                  <a:cubicBezTo>
                    <a:pt x="74" y="40"/>
                    <a:pt x="73" y="41"/>
                    <a:pt x="74" y="41"/>
                  </a:cubicBezTo>
                  <a:cubicBezTo>
                    <a:pt x="74" y="42"/>
                    <a:pt x="74" y="42"/>
                    <a:pt x="75" y="43"/>
                  </a:cubicBezTo>
                  <a:cubicBezTo>
                    <a:pt x="73" y="42"/>
                    <a:pt x="72" y="41"/>
                    <a:pt x="72" y="39"/>
                  </a:cubicBezTo>
                  <a:cubicBezTo>
                    <a:pt x="71" y="38"/>
                    <a:pt x="69" y="37"/>
                    <a:pt x="68" y="38"/>
                  </a:cubicBezTo>
                  <a:cubicBezTo>
                    <a:pt x="58" y="31"/>
                    <a:pt x="44" y="29"/>
                    <a:pt x="31" y="27"/>
                  </a:cubicBezTo>
                  <a:cubicBezTo>
                    <a:pt x="23" y="26"/>
                    <a:pt x="15" y="25"/>
                    <a:pt x="7" y="21"/>
                  </a:cubicBezTo>
                  <a:cubicBezTo>
                    <a:pt x="1" y="18"/>
                    <a:pt x="0" y="13"/>
                    <a:pt x="1" y="8"/>
                  </a:cubicBezTo>
                  <a:cubicBezTo>
                    <a:pt x="22" y="28"/>
                    <a:pt x="66" y="36"/>
                    <a:pt x="78" y="3"/>
                  </a:cubicBezTo>
                  <a:cubicBezTo>
                    <a:pt x="79" y="2"/>
                    <a:pt x="79" y="1"/>
                    <a:pt x="78" y="1"/>
                  </a:cubicBezTo>
                  <a:cubicBezTo>
                    <a:pt x="111" y="2"/>
                    <a:pt x="144" y="2"/>
                    <a:pt x="176" y="0"/>
                  </a:cubicBezTo>
                  <a:cubicBezTo>
                    <a:pt x="176" y="0"/>
                    <a:pt x="175" y="1"/>
                    <a:pt x="175" y="2"/>
                  </a:cubicBezTo>
                  <a:close/>
                </a:path>
              </a:pathLst>
            </a:custGeom>
            <a:solidFill>
              <a:srgbClr val="7D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0" name="Freeform 129">
              <a:extLst>
                <a:ext uri="{FF2B5EF4-FFF2-40B4-BE49-F238E27FC236}">
                  <a16:creationId xmlns:a16="http://schemas.microsoft.com/office/drawing/2014/main" id="{3B576C6B-5877-49B4-A100-37FB4839EA3C}"/>
                </a:ext>
              </a:extLst>
            </p:cNvPr>
            <p:cNvSpPr>
              <a:spLocks/>
            </p:cNvSpPr>
            <p:nvPr/>
          </p:nvSpPr>
          <p:spPr bwMode="auto">
            <a:xfrm>
              <a:off x="1273175" y="3246438"/>
              <a:ext cx="249238" cy="196850"/>
            </a:xfrm>
            <a:custGeom>
              <a:avLst/>
              <a:gdLst>
                <a:gd name="T0" fmla="*/ 159 w 168"/>
                <a:gd name="T1" fmla="*/ 0 h 132"/>
                <a:gd name="T2" fmla="*/ 139 w 168"/>
                <a:gd name="T3" fmla="*/ 53 h 132"/>
                <a:gd name="T4" fmla="*/ 90 w 168"/>
                <a:gd name="T5" fmla="*/ 113 h 132"/>
                <a:gd name="T6" fmla="*/ 71 w 168"/>
                <a:gd name="T7" fmla="*/ 130 h 132"/>
                <a:gd name="T8" fmla="*/ 63 w 168"/>
                <a:gd name="T9" fmla="*/ 124 h 132"/>
                <a:gd name="T10" fmla="*/ 46 w 168"/>
                <a:gd name="T11" fmla="*/ 109 h 132"/>
                <a:gd name="T12" fmla="*/ 14 w 168"/>
                <a:gd name="T13" fmla="*/ 80 h 132"/>
                <a:gd name="T14" fmla="*/ 0 w 168"/>
                <a:gd name="T15" fmla="*/ 69 h 132"/>
                <a:gd name="T16" fmla="*/ 68 w 168"/>
                <a:gd name="T17" fmla="*/ 7 h 132"/>
                <a:gd name="T18" fmla="*/ 159 w 168"/>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32">
                  <a:moveTo>
                    <a:pt x="159" y="0"/>
                  </a:moveTo>
                  <a:cubicBezTo>
                    <a:pt x="168" y="14"/>
                    <a:pt x="147" y="42"/>
                    <a:pt x="139" y="53"/>
                  </a:cubicBezTo>
                  <a:cubicBezTo>
                    <a:pt x="125" y="75"/>
                    <a:pt x="108" y="94"/>
                    <a:pt x="90" y="113"/>
                  </a:cubicBezTo>
                  <a:cubicBezTo>
                    <a:pt x="84" y="119"/>
                    <a:pt x="78" y="125"/>
                    <a:pt x="71" y="130"/>
                  </a:cubicBezTo>
                  <a:cubicBezTo>
                    <a:pt x="69" y="132"/>
                    <a:pt x="66" y="127"/>
                    <a:pt x="63" y="124"/>
                  </a:cubicBezTo>
                  <a:cubicBezTo>
                    <a:pt x="57" y="119"/>
                    <a:pt x="52" y="114"/>
                    <a:pt x="46" y="109"/>
                  </a:cubicBezTo>
                  <a:cubicBezTo>
                    <a:pt x="36" y="99"/>
                    <a:pt x="25" y="90"/>
                    <a:pt x="14" y="80"/>
                  </a:cubicBezTo>
                  <a:cubicBezTo>
                    <a:pt x="11" y="78"/>
                    <a:pt x="5" y="71"/>
                    <a:pt x="0" y="69"/>
                  </a:cubicBezTo>
                  <a:cubicBezTo>
                    <a:pt x="25" y="56"/>
                    <a:pt x="75" y="35"/>
                    <a:pt x="68" y="7"/>
                  </a:cubicBezTo>
                  <a:cubicBezTo>
                    <a:pt x="98" y="7"/>
                    <a:pt x="129" y="5"/>
                    <a:pt x="159" y="0"/>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1" name="Freeform 130">
              <a:extLst>
                <a:ext uri="{FF2B5EF4-FFF2-40B4-BE49-F238E27FC236}">
                  <a16:creationId xmlns:a16="http://schemas.microsoft.com/office/drawing/2014/main" id="{4C06D456-8203-43AE-ABFA-C7AA6FE9B0CE}"/>
                </a:ext>
              </a:extLst>
            </p:cNvPr>
            <p:cNvSpPr>
              <a:spLocks noEditPoints="1"/>
            </p:cNvSpPr>
            <p:nvPr/>
          </p:nvSpPr>
          <p:spPr bwMode="auto">
            <a:xfrm>
              <a:off x="1077913" y="2928938"/>
              <a:ext cx="457200" cy="222250"/>
            </a:xfrm>
            <a:custGeom>
              <a:avLst/>
              <a:gdLst>
                <a:gd name="T0" fmla="*/ 298 w 307"/>
                <a:gd name="T1" fmla="*/ 25 h 148"/>
                <a:gd name="T2" fmla="*/ 257 w 307"/>
                <a:gd name="T3" fmla="*/ 108 h 148"/>
                <a:gd name="T4" fmla="*/ 144 w 307"/>
                <a:gd name="T5" fmla="*/ 145 h 148"/>
                <a:gd name="T6" fmla="*/ 38 w 307"/>
                <a:gd name="T7" fmla="*/ 105 h 148"/>
                <a:gd name="T8" fmla="*/ 7 w 307"/>
                <a:gd name="T9" fmla="*/ 44 h 148"/>
                <a:gd name="T10" fmla="*/ 9 w 307"/>
                <a:gd name="T11" fmla="*/ 2 h 148"/>
                <a:gd name="T12" fmla="*/ 11 w 307"/>
                <a:gd name="T13" fmla="*/ 2 h 148"/>
                <a:gd name="T14" fmla="*/ 15 w 307"/>
                <a:gd name="T15" fmla="*/ 1 h 148"/>
                <a:gd name="T16" fmla="*/ 153 w 307"/>
                <a:gd name="T17" fmla="*/ 54 h 148"/>
                <a:gd name="T18" fmla="*/ 290 w 307"/>
                <a:gd name="T19" fmla="*/ 16 h 148"/>
                <a:gd name="T20" fmla="*/ 296 w 307"/>
                <a:gd name="T21" fmla="*/ 22 h 148"/>
                <a:gd name="T22" fmla="*/ 298 w 307"/>
                <a:gd name="T23" fmla="*/ 25 h 148"/>
                <a:gd name="T24" fmla="*/ 251 w 307"/>
                <a:gd name="T25" fmla="*/ 101 h 148"/>
                <a:gd name="T26" fmla="*/ 290 w 307"/>
                <a:gd name="T27" fmla="*/ 26 h 148"/>
                <a:gd name="T28" fmla="*/ 146 w 307"/>
                <a:gd name="T29" fmla="*/ 63 h 148"/>
                <a:gd name="T30" fmla="*/ 14 w 307"/>
                <a:gd name="T31" fmla="*/ 6 h 148"/>
                <a:gd name="T32" fmla="*/ 14 w 307"/>
                <a:gd name="T33" fmla="*/ 8 h 148"/>
                <a:gd name="T34" fmla="*/ 14 w 307"/>
                <a:gd name="T35" fmla="*/ 9 h 148"/>
                <a:gd name="T36" fmla="*/ 14 w 307"/>
                <a:gd name="T37" fmla="*/ 9 h 148"/>
                <a:gd name="T38" fmla="*/ 13 w 307"/>
                <a:gd name="T39" fmla="*/ 21 h 148"/>
                <a:gd name="T40" fmla="*/ 19 w 307"/>
                <a:gd name="T41" fmla="*/ 58 h 148"/>
                <a:gd name="T42" fmla="*/ 54 w 307"/>
                <a:gd name="T43" fmla="*/ 108 h 148"/>
                <a:gd name="T44" fmla="*/ 122 w 307"/>
                <a:gd name="T45" fmla="*/ 84 h 148"/>
                <a:gd name="T46" fmla="*/ 211 w 307"/>
                <a:gd name="T47" fmla="*/ 122 h 148"/>
                <a:gd name="T48" fmla="*/ 251 w 307"/>
                <a:gd name="T49" fmla="*/ 101 h 148"/>
                <a:gd name="T50" fmla="*/ 155 w 307"/>
                <a:gd name="T51" fmla="*/ 135 h 148"/>
                <a:gd name="T52" fmla="*/ 202 w 307"/>
                <a:gd name="T53" fmla="*/ 125 h 148"/>
                <a:gd name="T54" fmla="*/ 108 w 307"/>
                <a:gd name="T55" fmla="*/ 95 h 148"/>
                <a:gd name="T56" fmla="*/ 76 w 307"/>
                <a:gd name="T57" fmla="*/ 104 h 148"/>
                <a:gd name="T58" fmla="*/ 64 w 307"/>
                <a:gd name="T59" fmla="*/ 110 h 148"/>
                <a:gd name="T60" fmla="*/ 61 w 307"/>
                <a:gd name="T61" fmla="*/ 112 h 148"/>
                <a:gd name="T62" fmla="*/ 61 w 307"/>
                <a:gd name="T63" fmla="*/ 113 h 148"/>
                <a:gd name="T64" fmla="*/ 155 w 307"/>
                <a:gd name="T65"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148">
                  <a:moveTo>
                    <a:pt x="298" y="25"/>
                  </a:moveTo>
                  <a:cubicBezTo>
                    <a:pt x="307" y="58"/>
                    <a:pt x="283" y="91"/>
                    <a:pt x="257" y="108"/>
                  </a:cubicBezTo>
                  <a:cubicBezTo>
                    <a:pt x="223" y="131"/>
                    <a:pt x="184" y="143"/>
                    <a:pt x="144" y="145"/>
                  </a:cubicBezTo>
                  <a:cubicBezTo>
                    <a:pt x="104" y="148"/>
                    <a:pt x="65" y="136"/>
                    <a:pt x="38" y="105"/>
                  </a:cubicBezTo>
                  <a:cubicBezTo>
                    <a:pt x="23" y="88"/>
                    <a:pt x="11" y="67"/>
                    <a:pt x="7" y="44"/>
                  </a:cubicBezTo>
                  <a:cubicBezTo>
                    <a:pt x="6" y="37"/>
                    <a:pt x="0" y="6"/>
                    <a:pt x="9" y="2"/>
                  </a:cubicBezTo>
                  <a:cubicBezTo>
                    <a:pt x="9" y="1"/>
                    <a:pt x="10" y="1"/>
                    <a:pt x="11" y="2"/>
                  </a:cubicBezTo>
                  <a:cubicBezTo>
                    <a:pt x="12" y="0"/>
                    <a:pt x="13" y="0"/>
                    <a:pt x="15" y="1"/>
                  </a:cubicBezTo>
                  <a:cubicBezTo>
                    <a:pt x="56" y="28"/>
                    <a:pt x="103" y="52"/>
                    <a:pt x="153" y="54"/>
                  </a:cubicBezTo>
                  <a:cubicBezTo>
                    <a:pt x="203" y="57"/>
                    <a:pt x="248" y="42"/>
                    <a:pt x="290" y="16"/>
                  </a:cubicBezTo>
                  <a:cubicBezTo>
                    <a:pt x="294" y="13"/>
                    <a:pt x="298" y="18"/>
                    <a:pt x="296" y="22"/>
                  </a:cubicBezTo>
                  <a:cubicBezTo>
                    <a:pt x="297" y="22"/>
                    <a:pt x="298" y="23"/>
                    <a:pt x="298" y="25"/>
                  </a:cubicBezTo>
                  <a:close/>
                  <a:moveTo>
                    <a:pt x="251" y="101"/>
                  </a:moveTo>
                  <a:cubicBezTo>
                    <a:pt x="278" y="82"/>
                    <a:pt x="290" y="59"/>
                    <a:pt x="290" y="26"/>
                  </a:cubicBezTo>
                  <a:cubicBezTo>
                    <a:pt x="247" y="52"/>
                    <a:pt x="197" y="69"/>
                    <a:pt x="146" y="63"/>
                  </a:cubicBezTo>
                  <a:cubicBezTo>
                    <a:pt x="97" y="57"/>
                    <a:pt x="52" y="37"/>
                    <a:pt x="14" y="6"/>
                  </a:cubicBezTo>
                  <a:cubicBezTo>
                    <a:pt x="14" y="7"/>
                    <a:pt x="14" y="7"/>
                    <a:pt x="14" y="8"/>
                  </a:cubicBezTo>
                  <a:cubicBezTo>
                    <a:pt x="14" y="8"/>
                    <a:pt x="14" y="8"/>
                    <a:pt x="14" y="9"/>
                  </a:cubicBezTo>
                  <a:cubicBezTo>
                    <a:pt x="14" y="9"/>
                    <a:pt x="14" y="9"/>
                    <a:pt x="14" y="9"/>
                  </a:cubicBezTo>
                  <a:cubicBezTo>
                    <a:pt x="14" y="13"/>
                    <a:pt x="13" y="18"/>
                    <a:pt x="13" y="21"/>
                  </a:cubicBezTo>
                  <a:cubicBezTo>
                    <a:pt x="13" y="34"/>
                    <a:pt x="15" y="46"/>
                    <a:pt x="19" y="58"/>
                  </a:cubicBezTo>
                  <a:cubicBezTo>
                    <a:pt x="27" y="77"/>
                    <a:pt x="38" y="94"/>
                    <a:pt x="54" y="108"/>
                  </a:cubicBezTo>
                  <a:cubicBezTo>
                    <a:pt x="69" y="93"/>
                    <a:pt x="102" y="85"/>
                    <a:pt x="122" y="84"/>
                  </a:cubicBezTo>
                  <a:cubicBezTo>
                    <a:pt x="156" y="82"/>
                    <a:pt x="192" y="92"/>
                    <a:pt x="211" y="122"/>
                  </a:cubicBezTo>
                  <a:cubicBezTo>
                    <a:pt x="225" y="117"/>
                    <a:pt x="239" y="110"/>
                    <a:pt x="251" y="101"/>
                  </a:cubicBezTo>
                  <a:close/>
                  <a:moveTo>
                    <a:pt x="155" y="135"/>
                  </a:moveTo>
                  <a:cubicBezTo>
                    <a:pt x="171" y="133"/>
                    <a:pt x="187" y="130"/>
                    <a:pt x="202" y="125"/>
                  </a:cubicBezTo>
                  <a:cubicBezTo>
                    <a:pt x="178" y="98"/>
                    <a:pt x="145" y="87"/>
                    <a:pt x="108" y="95"/>
                  </a:cubicBezTo>
                  <a:cubicBezTo>
                    <a:pt x="97" y="97"/>
                    <a:pt x="86" y="100"/>
                    <a:pt x="76" y="104"/>
                  </a:cubicBezTo>
                  <a:cubicBezTo>
                    <a:pt x="72" y="106"/>
                    <a:pt x="68" y="108"/>
                    <a:pt x="64" y="110"/>
                  </a:cubicBezTo>
                  <a:cubicBezTo>
                    <a:pt x="63" y="111"/>
                    <a:pt x="62" y="111"/>
                    <a:pt x="61" y="112"/>
                  </a:cubicBezTo>
                  <a:cubicBezTo>
                    <a:pt x="61" y="112"/>
                    <a:pt x="61" y="113"/>
                    <a:pt x="61" y="113"/>
                  </a:cubicBezTo>
                  <a:cubicBezTo>
                    <a:pt x="89" y="134"/>
                    <a:pt x="121" y="140"/>
                    <a:pt x="155" y="135"/>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2" name="Freeform 131">
              <a:extLst>
                <a:ext uri="{FF2B5EF4-FFF2-40B4-BE49-F238E27FC236}">
                  <a16:creationId xmlns:a16="http://schemas.microsoft.com/office/drawing/2014/main" id="{3FFFA23F-84D9-43FB-946E-80103D0A9FD1}"/>
                </a:ext>
              </a:extLst>
            </p:cNvPr>
            <p:cNvSpPr>
              <a:spLocks/>
            </p:cNvSpPr>
            <p:nvPr/>
          </p:nvSpPr>
          <p:spPr bwMode="auto">
            <a:xfrm>
              <a:off x="1096963" y="2938463"/>
              <a:ext cx="412750" cy="173038"/>
            </a:xfrm>
            <a:custGeom>
              <a:avLst/>
              <a:gdLst>
                <a:gd name="T0" fmla="*/ 277 w 277"/>
                <a:gd name="T1" fmla="*/ 20 h 116"/>
                <a:gd name="T2" fmla="*/ 238 w 277"/>
                <a:gd name="T3" fmla="*/ 95 h 116"/>
                <a:gd name="T4" fmla="*/ 198 w 277"/>
                <a:gd name="T5" fmla="*/ 116 h 116"/>
                <a:gd name="T6" fmla="*/ 109 w 277"/>
                <a:gd name="T7" fmla="*/ 78 h 116"/>
                <a:gd name="T8" fmla="*/ 41 w 277"/>
                <a:gd name="T9" fmla="*/ 102 h 116"/>
                <a:gd name="T10" fmla="*/ 6 w 277"/>
                <a:gd name="T11" fmla="*/ 52 h 116"/>
                <a:gd name="T12" fmla="*/ 0 w 277"/>
                <a:gd name="T13" fmla="*/ 15 h 116"/>
                <a:gd name="T14" fmla="*/ 1 w 277"/>
                <a:gd name="T15" fmla="*/ 3 h 116"/>
                <a:gd name="T16" fmla="*/ 1 w 277"/>
                <a:gd name="T17" fmla="*/ 3 h 116"/>
                <a:gd name="T18" fmla="*/ 1 w 277"/>
                <a:gd name="T19" fmla="*/ 2 h 116"/>
                <a:gd name="T20" fmla="*/ 1 w 277"/>
                <a:gd name="T21" fmla="*/ 0 h 116"/>
                <a:gd name="T22" fmla="*/ 133 w 277"/>
                <a:gd name="T23" fmla="*/ 57 h 116"/>
                <a:gd name="T24" fmla="*/ 277 w 277"/>
                <a:gd name="T25" fmla="*/ 2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116">
                  <a:moveTo>
                    <a:pt x="277" y="20"/>
                  </a:moveTo>
                  <a:cubicBezTo>
                    <a:pt x="277" y="53"/>
                    <a:pt x="265" y="76"/>
                    <a:pt x="238" y="95"/>
                  </a:cubicBezTo>
                  <a:cubicBezTo>
                    <a:pt x="226" y="104"/>
                    <a:pt x="212" y="111"/>
                    <a:pt x="198" y="116"/>
                  </a:cubicBezTo>
                  <a:cubicBezTo>
                    <a:pt x="179" y="86"/>
                    <a:pt x="143" y="76"/>
                    <a:pt x="109" y="78"/>
                  </a:cubicBezTo>
                  <a:cubicBezTo>
                    <a:pt x="89" y="79"/>
                    <a:pt x="56" y="87"/>
                    <a:pt x="41" y="102"/>
                  </a:cubicBezTo>
                  <a:cubicBezTo>
                    <a:pt x="25" y="88"/>
                    <a:pt x="14" y="71"/>
                    <a:pt x="6" y="52"/>
                  </a:cubicBezTo>
                  <a:cubicBezTo>
                    <a:pt x="2" y="40"/>
                    <a:pt x="0" y="28"/>
                    <a:pt x="0" y="15"/>
                  </a:cubicBezTo>
                  <a:cubicBezTo>
                    <a:pt x="0" y="12"/>
                    <a:pt x="1" y="7"/>
                    <a:pt x="1" y="3"/>
                  </a:cubicBezTo>
                  <a:cubicBezTo>
                    <a:pt x="1" y="3"/>
                    <a:pt x="1" y="3"/>
                    <a:pt x="1" y="3"/>
                  </a:cubicBezTo>
                  <a:cubicBezTo>
                    <a:pt x="1" y="2"/>
                    <a:pt x="1" y="2"/>
                    <a:pt x="1" y="2"/>
                  </a:cubicBezTo>
                  <a:cubicBezTo>
                    <a:pt x="1" y="1"/>
                    <a:pt x="1" y="1"/>
                    <a:pt x="1" y="0"/>
                  </a:cubicBezTo>
                  <a:cubicBezTo>
                    <a:pt x="39" y="31"/>
                    <a:pt x="84" y="51"/>
                    <a:pt x="133" y="57"/>
                  </a:cubicBezTo>
                  <a:cubicBezTo>
                    <a:pt x="184" y="63"/>
                    <a:pt x="234" y="46"/>
                    <a:pt x="277" y="20"/>
                  </a:cubicBezTo>
                  <a:close/>
                </a:path>
              </a:pathLst>
            </a:custGeom>
            <a:solidFill>
              <a:srgbClr val="3C3C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3" name="Freeform 132">
              <a:extLst>
                <a:ext uri="{FF2B5EF4-FFF2-40B4-BE49-F238E27FC236}">
                  <a16:creationId xmlns:a16="http://schemas.microsoft.com/office/drawing/2014/main" id="{01A4A31D-EFAC-4E15-96B1-E04A06694150}"/>
                </a:ext>
              </a:extLst>
            </p:cNvPr>
            <p:cNvSpPr>
              <a:spLocks noEditPoints="1"/>
            </p:cNvSpPr>
            <p:nvPr/>
          </p:nvSpPr>
          <p:spPr bwMode="auto">
            <a:xfrm>
              <a:off x="1233488" y="4089401"/>
              <a:ext cx="68263" cy="65088"/>
            </a:xfrm>
            <a:custGeom>
              <a:avLst/>
              <a:gdLst>
                <a:gd name="T0" fmla="*/ 43 w 45"/>
                <a:gd name="T1" fmla="*/ 19 h 44"/>
                <a:gd name="T2" fmla="*/ 32 w 45"/>
                <a:gd name="T3" fmla="*/ 41 h 44"/>
                <a:gd name="T4" fmla="*/ 2 w 45"/>
                <a:gd name="T5" fmla="*/ 25 h 44"/>
                <a:gd name="T6" fmla="*/ 13 w 45"/>
                <a:gd name="T7" fmla="*/ 5 h 44"/>
                <a:gd name="T8" fmla="*/ 17 w 45"/>
                <a:gd name="T9" fmla="*/ 0 h 44"/>
                <a:gd name="T10" fmla="*/ 43 w 45"/>
                <a:gd name="T11" fmla="*/ 19 h 44"/>
                <a:gd name="T12" fmla="*/ 31 w 45"/>
                <a:gd name="T13" fmla="*/ 32 h 44"/>
                <a:gd name="T14" fmla="*/ 35 w 45"/>
                <a:gd name="T15" fmla="*/ 18 h 44"/>
                <a:gd name="T16" fmla="*/ 22 w 45"/>
                <a:gd name="T17" fmla="*/ 9 h 44"/>
                <a:gd name="T18" fmla="*/ 20 w 45"/>
                <a:gd name="T19" fmla="*/ 10 h 44"/>
                <a:gd name="T20" fmla="*/ 11 w 45"/>
                <a:gd name="T21" fmla="*/ 25 h 44"/>
                <a:gd name="T22" fmla="*/ 31 w 45"/>
                <a:gd name="T23" fmla="*/ 3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4">
                  <a:moveTo>
                    <a:pt x="43" y="19"/>
                  </a:moveTo>
                  <a:cubicBezTo>
                    <a:pt x="45" y="28"/>
                    <a:pt x="41" y="39"/>
                    <a:pt x="32" y="41"/>
                  </a:cubicBezTo>
                  <a:cubicBezTo>
                    <a:pt x="21" y="44"/>
                    <a:pt x="4" y="37"/>
                    <a:pt x="2" y="25"/>
                  </a:cubicBezTo>
                  <a:cubicBezTo>
                    <a:pt x="0" y="16"/>
                    <a:pt x="5" y="8"/>
                    <a:pt x="13" y="5"/>
                  </a:cubicBezTo>
                  <a:cubicBezTo>
                    <a:pt x="13" y="3"/>
                    <a:pt x="14" y="0"/>
                    <a:pt x="17" y="0"/>
                  </a:cubicBezTo>
                  <a:cubicBezTo>
                    <a:pt x="29" y="0"/>
                    <a:pt x="41" y="7"/>
                    <a:pt x="43" y="19"/>
                  </a:cubicBezTo>
                  <a:close/>
                  <a:moveTo>
                    <a:pt x="31" y="32"/>
                  </a:moveTo>
                  <a:cubicBezTo>
                    <a:pt x="36" y="30"/>
                    <a:pt x="37" y="23"/>
                    <a:pt x="35" y="18"/>
                  </a:cubicBezTo>
                  <a:cubicBezTo>
                    <a:pt x="32" y="12"/>
                    <a:pt x="27" y="10"/>
                    <a:pt x="22" y="9"/>
                  </a:cubicBezTo>
                  <a:cubicBezTo>
                    <a:pt x="21" y="9"/>
                    <a:pt x="21" y="10"/>
                    <a:pt x="20" y="10"/>
                  </a:cubicBezTo>
                  <a:cubicBezTo>
                    <a:pt x="14" y="11"/>
                    <a:pt x="7" y="19"/>
                    <a:pt x="11" y="25"/>
                  </a:cubicBezTo>
                  <a:cubicBezTo>
                    <a:pt x="14" y="31"/>
                    <a:pt x="25" y="36"/>
                    <a:pt x="31" y="32"/>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4" name="Freeform 133">
              <a:extLst>
                <a:ext uri="{FF2B5EF4-FFF2-40B4-BE49-F238E27FC236}">
                  <a16:creationId xmlns:a16="http://schemas.microsoft.com/office/drawing/2014/main" id="{5D0137B3-BB25-4D6D-8133-9A1DDE93FF52}"/>
                </a:ext>
              </a:extLst>
            </p:cNvPr>
            <p:cNvSpPr>
              <a:spLocks/>
            </p:cNvSpPr>
            <p:nvPr/>
          </p:nvSpPr>
          <p:spPr bwMode="auto">
            <a:xfrm>
              <a:off x="1187450" y="3232151"/>
              <a:ext cx="174625" cy="107950"/>
            </a:xfrm>
            <a:custGeom>
              <a:avLst/>
              <a:gdLst>
                <a:gd name="T0" fmla="*/ 117 w 117"/>
                <a:gd name="T1" fmla="*/ 16 h 72"/>
                <a:gd name="T2" fmla="*/ 111 w 117"/>
                <a:gd name="T3" fmla="*/ 34 h 72"/>
                <a:gd name="T4" fmla="*/ 86 w 117"/>
                <a:gd name="T5" fmla="*/ 53 h 72"/>
                <a:gd name="T6" fmla="*/ 54 w 117"/>
                <a:gd name="T7" fmla="*/ 72 h 72"/>
                <a:gd name="T8" fmla="*/ 46 w 117"/>
                <a:gd name="T9" fmla="*/ 69 h 72"/>
                <a:gd name="T10" fmla="*/ 20 w 117"/>
                <a:gd name="T11" fmla="*/ 36 h 72"/>
                <a:gd name="T12" fmla="*/ 2 w 117"/>
                <a:gd name="T13" fmla="*/ 0 h 72"/>
                <a:gd name="T14" fmla="*/ 16 w 117"/>
                <a:gd name="T15" fmla="*/ 4 h 72"/>
                <a:gd name="T16" fmla="*/ 117 w 117"/>
                <a:gd name="T17" fmla="*/ 1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2">
                  <a:moveTo>
                    <a:pt x="117" y="16"/>
                  </a:moveTo>
                  <a:cubicBezTo>
                    <a:pt x="116" y="22"/>
                    <a:pt x="116" y="28"/>
                    <a:pt x="111" y="34"/>
                  </a:cubicBezTo>
                  <a:cubicBezTo>
                    <a:pt x="105" y="42"/>
                    <a:pt x="95" y="48"/>
                    <a:pt x="86" y="53"/>
                  </a:cubicBezTo>
                  <a:cubicBezTo>
                    <a:pt x="75" y="59"/>
                    <a:pt x="64" y="65"/>
                    <a:pt x="54" y="72"/>
                  </a:cubicBezTo>
                  <a:cubicBezTo>
                    <a:pt x="53" y="69"/>
                    <a:pt x="49" y="67"/>
                    <a:pt x="46" y="69"/>
                  </a:cubicBezTo>
                  <a:cubicBezTo>
                    <a:pt x="38" y="58"/>
                    <a:pt x="28" y="48"/>
                    <a:pt x="20" y="36"/>
                  </a:cubicBezTo>
                  <a:cubicBezTo>
                    <a:pt x="17" y="32"/>
                    <a:pt x="0" y="8"/>
                    <a:pt x="2" y="0"/>
                  </a:cubicBezTo>
                  <a:cubicBezTo>
                    <a:pt x="6" y="1"/>
                    <a:pt x="11" y="3"/>
                    <a:pt x="16" y="4"/>
                  </a:cubicBezTo>
                  <a:cubicBezTo>
                    <a:pt x="49" y="10"/>
                    <a:pt x="83" y="15"/>
                    <a:pt x="117" y="16"/>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9" name="Freeform 134">
              <a:extLst>
                <a:ext uri="{FF2B5EF4-FFF2-40B4-BE49-F238E27FC236}">
                  <a16:creationId xmlns:a16="http://schemas.microsoft.com/office/drawing/2014/main" id="{1219332C-83EA-42E6-86D6-67CD2F0D95CD}"/>
                </a:ext>
              </a:extLst>
            </p:cNvPr>
            <p:cNvSpPr>
              <a:spLocks/>
            </p:cNvSpPr>
            <p:nvPr/>
          </p:nvSpPr>
          <p:spPr bwMode="auto">
            <a:xfrm>
              <a:off x="1244600" y="4103688"/>
              <a:ext cx="44450" cy="39688"/>
            </a:xfrm>
            <a:custGeom>
              <a:avLst/>
              <a:gdLst>
                <a:gd name="T0" fmla="*/ 28 w 30"/>
                <a:gd name="T1" fmla="*/ 9 h 27"/>
                <a:gd name="T2" fmla="*/ 24 w 30"/>
                <a:gd name="T3" fmla="*/ 23 h 27"/>
                <a:gd name="T4" fmla="*/ 4 w 30"/>
                <a:gd name="T5" fmla="*/ 16 h 27"/>
                <a:gd name="T6" fmla="*/ 13 w 30"/>
                <a:gd name="T7" fmla="*/ 1 h 27"/>
                <a:gd name="T8" fmla="*/ 15 w 30"/>
                <a:gd name="T9" fmla="*/ 0 h 27"/>
                <a:gd name="T10" fmla="*/ 28 w 30"/>
                <a:gd name="T11" fmla="*/ 9 h 27"/>
              </a:gdLst>
              <a:ahLst/>
              <a:cxnLst>
                <a:cxn ang="0">
                  <a:pos x="T0" y="T1"/>
                </a:cxn>
                <a:cxn ang="0">
                  <a:pos x="T2" y="T3"/>
                </a:cxn>
                <a:cxn ang="0">
                  <a:pos x="T4" y="T5"/>
                </a:cxn>
                <a:cxn ang="0">
                  <a:pos x="T6" y="T7"/>
                </a:cxn>
                <a:cxn ang="0">
                  <a:pos x="T8" y="T9"/>
                </a:cxn>
                <a:cxn ang="0">
                  <a:pos x="T10" y="T11"/>
                </a:cxn>
              </a:cxnLst>
              <a:rect l="0" t="0" r="r" b="b"/>
              <a:pathLst>
                <a:path w="30" h="27">
                  <a:moveTo>
                    <a:pt x="28" y="9"/>
                  </a:moveTo>
                  <a:cubicBezTo>
                    <a:pt x="30" y="14"/>
                    <a:pt x="29" y="21"/>
                    <a:pt x="24" y="23"/>
                  </a:cubicBezTo>
                  <a:cubicBezTo>
                    <a:pt x="18" y="27"/>
                    <a:pt x="7" y="22"/>
                    <a:pt x="4" y="16"/>
                  </a:cubicBezTo>
                  <a:cubicBezTo>
                    <a:pt x="0" y="10"/>
                    <a:pt x="7" y="2"/>
                    <a:pt x="13" y="1"/>
                  </a:cubicBezTo>
                  <a:cubicBezTo>
                    <a:pt x="14" y="1"/>
                    <a:pt x="14" y="0"/>
                    <a:pt x="15" y="0"/>
                  </a:cubicBezTo>
                  <a:cubicBezTo>
                    <a:pt x="20" y="1"/>
                    <a:pt x="25" y="3"/>
                    <a:pt x="28" y="9"/>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0" name="Freeform 135">
              <a:extLst>
                <a:ext uri="{FF2B5EF4-FFF2-40B4-BE49-F238E27FC236}">
                  <a16:creationId xmlns:a16="http://schemas.microsoft.com/office/drawing/2014/main" id="{87675F65-DBF1-4AD7-93AE-4C760681D909}"/>
                </a:ext>
              </a:extLst>
            </p:cNvPr>
            <p:cNvSpPr>
              <a:spLocks/>
            </p:cNvSpPr>
            <p:nvPr/>
          </p:nvSpPr>
          <p:spPr bwMode="auto">
            <a:xfrm>
              <a:off x="1133475" y="3449638"/>
              <a:ext cx="193675" cy="611188"/>
            </a:xfrm>
            <a:custGeom>
              <a:avLst/>
              <a:gdLst>
                <a:gd name="T0" fmla="*/ 120 w 130"/>
                <a:gd name="T1" fmla="*/ 230 h 410"/>
                <a:gd name="T2" fmla="*/ 108 w 130"/>
                <a:gd name="T3" fmla="*/ 326 h 410"/>
                <a:gd name="T4" fmla="*/ 46 w 130"/>
                <a:gd name="T5" fmla="*/ 410 h 410"/>
                <a:gd name="T6" fmla="*/ 19 w 130"/>
                <a:gd name="T7" fmla="*/ 359 h 410"/>
                <a:gd name="T8" fmla="*/ 2 w 130"/>
                <a:gd name="T9" fmla="*/ 298 h 410"/>
                <a:gd name="T10" fmla="*/ 21 w 130"/>
                <a:gd name="T11" fmla="*/ 243 h 410"/>
                <a:gd name="T12" fmla="*/ 44 w 130"/>
                <a:gd name="T13" fmla="*/ 171 h 410"/>
                <a:gd name="T14" fmla="*/ 70 w 130"/>
                <a:gd name="T15" fmla="*/ 62 h 410"/>
                <a:gd name="T16" fmla="*/ 73 w 130"/>
                <a:gd name="T17" fmla="*/ 2 h 410"/>
                <a:gd name="T18" fmla="*/ 85 w 130"/>
                <a:gd name="T19" fmla="*/ 8 h 410"/>
                <a:gd name="T20" fmla="*/ 104 w 130"/>
                <a:gd name="T21" fmla="*/ 0 h 410"/>
                <a:gd name="T22" fmla="*/ 120 w 130"/>
                <a:gd name="T23" fmla="*/ 23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410">
                  <a:moveTo>
                    <a:pt x="120" y="230"/>
                  </a:moveTo>
                  <a:cubicBezTo>
                    <a:pt x="119" y="262"/>
                    <a:pt x="117" y="295"/>
                    <a:pt x="108" y="326"/>
                  </a:cubicBezTo>
                  <a:cubicBezTo>
                    <a:pt x="97" y="361"/>
                    <a:pt x="75" y="389"/>
                    <a:pt x="46" y="410"/>
                  </a:cubicBezTo>
                  <a:cubicBezTo>
                    <a:pt x="37" y="393"/>
                    <a:pt x="28" y="376"/>
                    <a:pt x="19" y="359"/>
                  </a:cubicBezTo>
                  <a:cubicBezTo>
                    <a:pt x="11" y="341"/>
                    <a:pt x="0" y="319"/>
                    <a:pt x="2" y="298"/>
                  </a:cubicBezTo>
                  <a:cubicBezTo>
                    <a:pt x="4" y="280"/>
                    <a:pt x="15" y="260"/>
                    <a:pt x="21" y="243"/>
                  </a:cubicBezTo>
                  <a:cubicBezTo>
                    <a:pt x="30" y="219"/>
                    <a:pt x="37" y="195"/>
                    <a:pt x="44" y="171"/>
                  </a:cubicBezTo>
                  <a:cubicBezTo>
                    <a:pt x="53" y="135"/>
                    <a:pt x="62" y="99"/>
                    <a:pt x="70" y="62"/>
                  </a:cubicBezTo>
                  <a:cubicBezTo>
                    <a:pt x="74" y="46"/>
                    <a:pt x="82" y="18"/>
                    <a:pt x="73" y="2"/>
                  </a:cubicBezTo>
                  <a:cubicBezTo>
                    <a:pt x="76" y="5"/>
                    <a:pt x="81" y="7"/>
                    <a:pt x="85" y="8"/>
                  </a:cubicBezTo>
                  <a:cubicBezTo>
                    <a:pt x="92" y="9"/>
                    <a:pt x="98" y="5"/>
                    <a:pt x="104" y="0"/>
                  </a:cubicBezTo>
                  <a:cubicBezTo>
                    <a:pt x="130" y="71"/>
                    <a:pt x="121" y="155"/>
                    <a:pt x="120" y="230"/>
                  </a:cubicBezTo>
                  <a:close/>
                </a:path>
              </a:pathLst>
            </a:custGeom>
            <a:solidFill>
              <a:srgbClr val="1D7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1" name="Freeform 136">
              <a:extLst>
                <a:ext uri="{FF2B5EF4-FFF2-40B4-BE49-F238E27FC236}">
                  <a16:creationId xmlns:a16="http://schemas.microsoft.com/office/drawing/2014/main" id="{26F3AADA-E1B5-4BD3-AD81-EE96DB2C0CE9}"/>
                </a:ext>
              </a:extLst>
            </p:cNvPr>
            <p:cNvSpPr>
              <a:spLocks/>
            </p:cNvSpPr>
            <p:nvPr/>
          </p:nvSpPr>
          <p:spPr bwMode="auto">
            <a:xfrm>
              <a:off x="1184275" y="4189413"/>
              <a:ext cx="100013" cy="49213"/>
            </a:xfrm>
            <a:custGeom>
              <a:avLst/>
              <a:gdLst>
                <a:gd name="T0" fmla="*/ 22 w 68"/>
                <a:gd name="T1" fmla="*/ 3 h 33"/>
                <a:gd name="T2" fmla="*/ 68 w 68"/>
                <a:gd name="T3" fmla="*/ 6 h 33"/>
                <a:gd name="T4" fmla="*/ 0 w 68"/>
                <a:gd name="T5" fmla="*/ 9 h 33"/>
                <a:gd name="T6" fmla="*/ 4 w 68"/>
                <a:gd name="T7" fmla="*/ 0 h 33"/>
                <a:gd name="T8" fmla="*/ 22 w 68"/>
                <a:gd name="T9" fmla="*/ 3 h 33"/>
              </a:gdLst>
              <a:ahLst/>
              <a:cxnLst>
                <a:cxn ang="0">
                  <a:pos x="T0" y="T1"/>
                </a:cxn>
                <a:cxn ang="0">
                  <a:pos x="T2" y="T3"/>
                </a:cxn>
                <a:cxn ang="0">
                  <a:pos x="T4" y="T5"/>
                </a:cxn>
                <a:cxn ang="0">
                  <a:pos x="T6" y="T7"/>
                </a:cxn>
                <a:cxn ang="0">
                  <a:pos x="T8" y="T9"/>
                </a:cxn>
              </a:cxnLst>
              <a:rect l="0" t="0" r="r" b="b"/>
              <a:pathLst>
                <a:path w="68" h="33">
                  <a:moveTo>
                    <a:pt x="22" y="3"/>
                  </a:moveTo>
                  <a:cubicBezTo>
                    <a:pt x="37" y="4"/>
                    <a:pt x="53" y="5"/>
                    <a:pt x="68" y="6"/>
                  </a:cubicBezTo>
                  <a:cubicBezTo>
                    <a:pt x="56" y="33"/>
                    <a:pt x="17" y="25"/>
                    <a:pt x="0" y="9"/>
                  </a:cubicBezTo>
                  <a:cubicBezTo>
                    <a:pt x="1" y="6"/>
                    <a:pt x="2" y="3"/>
                    <a:pt x="4" y="0"/>
                  </a:cubicBezTo>
                  <a:cubicBezTo>
                    <a:pt x="10" y="1"/>
                    <a:pt x="16" y="2"/>
                    <a:pt x="22" y="3"/>
                  </a:cubicBezTo>
                  <a:close/>
                </a:path>
              </a:pathLst>
            </a:custGeom>
            <a:solidFill>
              <a:srgbClr val="B07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2" name="Freeform 137">
              <a:extLst>
                <a:ext uri="{FF2B5EF4-FFF2-40B4-BE49-F238E27FC236}">
                  <a16:creationId xmlns:a16="http://schemas.microsoft.com/office/drawing/2014/main" id="{249689EE-A620-4B1B-9A26-C8205705E7D8}"/>
                </a:ext>
              </a:extLst>
            </p:cNvPr>
            <p:cNvSpPr>
              <a:spLocks/>
            </p:cNvSpPr>
            <p:nvPr/>
          </p:nvSpPr>
          <p:spPr bwMode="auto">
            <a:xfrm>
              <a:off x="1287463" y="2781301"/>
              <a:ext cx="80963" cy="136525"/>
            </a:xfrm>
            <a:custGeom>
              <a:avLst/>
              <a:gdLst>
                <a:gd name="T0" fmla="*/ 52 w 54"/>
                <a:gd name="T1" fmla="*/ 48 h 91"/>
                <a:gd name="T2" fmla="*/ 46 w 54"/>
                <a:gd name="T3" fmla="*/ 80 h 91"/>
                <a:gd name="T4" fmla="*/ 6 w 54"/>
                <a:gd name="T5" fmla="*/ 88 h 91"/>
                <a:gd name="T6" fmla="*/ 6 w 54"/>
                <a:gd name="T7" fmla="*/ 79 h 91"/>
                <a:gd name="T8" fmla="*/ 41 w 54"/>
                <a:gd name="T9" fmla="*/ 73 h 91"/>
                <a:gd name="T10" fmla="*/ 44 w 54"/>
                <a:gd name="T11" fmla="*/ 48 h 91"/>
                <a:gd name="T12" fmla="*/ 29 w 54"/>
                <a:gd name="T13" fmla="*/ 25 h 91"/>
                <a:gd name="T14" fmla="*/ 3 w 54"/>
                <a:gd name="T15" fmla="*/ 21 h 91"/>
                <a:gd name="T16" fmla="*/ 2 w 54"/>
                <a:gd name="T17" fmla="*/ 19 h 91"/>
                <a:gd name="T18" fmla="*/ 52 w 54"/>
                <a:gd name="T19" fmla="*/ 4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91">
                  <a:moveTo>
                    <a:pt x="52" y="48"/>
                  </a:moveTo>
                  <a:cubicBezTo>
                    <a:pt x="54" y="59"/>
                    <a:pt x="54" y="71"/>
                    <a:pt x="46" y="80"/>
                  </a:cubicBezTo>
                  <a:cubicBezTo>
                    <a:pt x="36" y="91"/>
                    <a:pt x="19" y="91"/>
                    <a:pt x="6" y="88"/>
                  </a:cubicBezTo>
                  <a:cubicBezTo>
                    <a:pt x="0" y="87"/>
                    <a:pt x="1" y="78"/>
                    <a:pt x="6" y="79"/>
                  </a:cubicBezTo>
                  <a:cubicBezTo>
                    <a:pt x="17" y="81"/>
                    <a:pt x="33" y="83"/>
                    <a:pt x="41" y="73"/>
                  </a:cubicBezTo>
                  <a:cubicBezTo>
                    <a:pt x="46" y="66"/>
                    <a:pt x="46" y="57"/>
                    <a:pt x="44" y="48"/>
                  </a:cubicBezTo>
                  <a:cubicBezTo>
                    <a:pt x="41" y="40"/>
                    <a:pt x="36" y="30"/>
                    <a:pt x="29" y="25"/>
                  </a:cubicBezTo>
                  <a:cubicBezTo>
                    <a:pt x="21" y="20"/>
                    <a:pt x="12" y="20"/>
                    <a:pt x="3" y="21"/>
                  </a:cubicBezTo>
                  <a:cubicBezTo>
                    <a:pt x="2" y="21"/>
                    <a:pt x="1" y="20"/>
                    <a:pt x="2" y="19"/>
                  </a:cubicBezTo>
                  <a:cubicBezTo>
                    <a:pt x="22" y="0"/>
                    <a:pt x="48" y="29"/>
                    <a:pt x="52" y="48"/>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3" name="Freeform 138">
              <a:extLst>
                <a:ext uri="{FF2B5EF4-FFF2-40B4-BE49-F238E27FC236}">
                  <a16:creationId xmlns:a16="http://schemas.microsoft.com/office/drawing/2014/main" id="{D51171E8-78EF-4139-9923-CC403B57D708}"/>
                </a:ext>
              </a:extLst>
            </p:cNvPr>
            <p:cNvSpPr>
              <a:spLocks/>
            </p:cNvSpPr>
            <p:nvPr/>
          </p:nvSpPr>
          <p:spPr bwMode="auto">
            <a:xfrm>
              <a:off x="1184275" y="4284663"/>
              <a:ext cx="57150" cy="111125"/>
            </a:xfrm>
            <a:custGeom>
              <a:avLst/>
              <a:gdLst>
                <a:gd name="T0" fmla="*/ 39 w 39"/>
                <a:gd name="T1" fmla="*/ 0 h 74"/>
                <a:gd name="T2" fmla="*/ 23 w 39"/>
                <a:gd name="T3" fmla="*/ 74 h 74"/>
                <a:gd name="T4" fmla="*/ 23 w 39"/>
                <a:gd name="T5" fmla="*/ 74 h 74"/>
                <a:gd name="T6" fmla="*/ 15 w 39"/>
                <a:gd name="T7" fmla="*/ 73 h 74"/>
                <a:gd name="T8" fmla="*/ 0 w 39"/>
                <a:gd name="T9" fmla="*/ 72 h 74"/>
                <a:gd name="T10" fmla="*/ 18 w 39"/>
                <a:gd name="T11" fmla="*/ 1 h 74"/>
                <a:gd name="T12" fmla="*/ 39 w 3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39" h="74">
                  <a:moveTo>
                    <a:pt x="39" y="0"/>
                  </a:moveTo>
                  <a:cubicBezTo>
                    <a:pt x="39" y="25"/>
                    <a:pt x="32" y="49"/>
                    <a:pt x="23" y="74"/>
                  </a:cubicBezTo>
                  <a:cubicBezTo>
                    <a:pt x="23" y="74"/>
                    <a:pt x="23" y="74"/>
                    <a:pt x="23" y="74"/>
                  </a:cubicBezTo>
                  <a:cubicBezTo>
                    <a:pt x="21" y="74"/>
                    <a:pt x="18" y="73"/>
                    <a:pt x="15" y="73"/>
                  </a:cubicBezTo>
                  <a:cubicBezTo>
                    <a:pt x="10" y="73"/>
                    <a:pt x="5" y="72"/>
                    <a:pt x="0" y="72"/>
                  </a:cubicBezTo>
                  <a:cubicBezTo>
                    <a:pt x="11" y="51"/>
                    <a:pt x="23" y="24"/>
                    <a:pt x="18" y="1"/>
                  </a:cubicBezTo>
                  <a:cubicBezTo>
                    <a:pt x="25" y="1"/>
                    <a:pt x="32" y="1"/>
                    <a:pt x="39" y="0"/>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4" name="Freeform 139">
              <a:extLst>
                <a:ext uri="{FF2B5EF4-FFF2-40B4-BE49-F238E27FC236}">
                  <a16:creationId xmlns:a16="http://schemas.microsoft.com/office/drawing/2014/main" id="{0858D39B-B135-496F-9E2E-B04AA963921A}"/>
                </a:ext>
              </a:extLst>
            </p:cNvPr>
            <p:cNvSpPr>
              <a:spLocks/>
            </p:cNvSpPr>
            <p:nvPr/>
          </p:nvSpPr>
          <p:spPr bwMode="auto">
            <a:xfrm>
              <a:off x="1146175" y="4184651"/>
              <a:ext cx="123825" cy="90488"/>
            </a:xfrm>
            <a:custGeom>
              <a:avLst/>
              <a:gdLst>
                <a:gd name="T0" fmla="*/ 27 w 83"/>
                <a:gd name="T1" fmla="*/ 39 h 60"/>
                <a:gd name="T2" fmla="*/ 83 w 83"/>
                <a:gd name="T3" fmla="*/ 52 h 60"/>
                <a:gd name="T4" fmla="*/ 30 w 83"/>
                <a:gd name="T5" fmla="*/ 57 h 60"/>
                <a:gd name="T6" fmla="*/ 3 w 83"/>
                <a:gd name="T7" fmla="*/ 40 h 60"/>
                <a:gd name="T8" fmla="*/ 7 w 83"/>
                <a:gd name="T9" fmla="*/ 1 h 60"/>
                <a:gd name="T10" fmla="*/ 7 w 83"/>
                <a:gd name="T11" fmla="*/ 0 h 60"/>
                <a:gd name="T12" fmla="*/ 20 w 83"/>
                <a:gd name="T13" fmla="*/ 2 h 60"/>
                <a:gd name="T14" fmla="*/ 27 w 83"/>
                <a:gd name="T15" fmla="*/ 3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0">
                  <a:moveTo>
                    <a:pt x="27" y="39"/>
                  </a:moveTo>
                  <a:cubicBezTo>
                    <a:pt x="44" y="46"/>
                    <a:pt x="66" y="43"/>
                    <a:pt x="83" y="52"/>
                  </a:cubicBezTo>
                  <a:cubicBezTo>
                    <a:pt x="67" y="60"/>
                    <a:pt x="46" y="59"/>
                    <a:pt x="30" y="57"/>
                  </a:cubicBezTo>
                  <a:cubicBezTo>
                    <a:pt x="19" y="56"/>
                    <a:pt x="6" y="52"/>
                    <a:pt x="3" y="40"/>
                  </a:cubicBezTo>
                  <a:cubicBezTo>
                    <a:pt x="0" y="28"/>
                    <a:pt x="4" y="13"/>
                    <a:pt x="7" y="1"/>
                  </a:cubicBezTo>
                  <a:cubicBezTo>
                    <a:pt x="7" y="1"/>
                    <a:pt x="7" y="1"/>
                    <a:pt x="7" y="0"/>
                  </a:cubicBezTo>
                  <a:cubicBezTo>
                    <a:pt x="11" y="1"/>
                    <a:pt x="16" y="2"/>
                    <a:pt x="20" y="2"/>
                  </a:cubicBezTo>
                  <a:cubicBezTo>
                    <a:pt x="13" y="15"/>
                    <a:pt x="11" y="32"/>
                    <a:pt x="27" y="39"/>
                  </a:cubicBezTo>
                  <a:close/>
                </a:path>
              </a:pathLst>
            </a:custGeom>
            <a:solidFill>
              <a:srgbClr val="B07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5" name="Freeform 140">
              <a:extLst>
                <a:ext uri="{FF2B5EF4-FFF2-40B4-BE49-F238E27FC236}">
                  <a16:creationId xmlns:a16="http://schemas.microsoft.com/office/drawing/2014/main" id="{EC80B64C-BCCD-4559-A80A-671275630465}"/>
                </a:ext>
              </a:extLst>
            </p:cNvPr>
            <p:cNvSpPr>
              <a:spLocks/>
            </p:cNvSpPr>
            <p:nvPr/>
          </p:nvSpPr>
          <p:spPr bwMode="auto">
            <a:xfrm>
              <a:off x="1168400" y="3059113"/>
              <a:ext cx="209550" cy="79375"/>
            </a:xfrm>
            <a:custGeom>
              <a:avLst/>
              <a:gdLst>
                <a:gd name="T0" fmla="*/ 141 w 141"/>
                <a:gd name="T1" fmla="*/ 38 h 53"/>
                <a:gd name="T2" fmla="*/ 94 w 141"/>
                <a:gd name="T3" fmla="*/ 48 h 53"/>
                <a:gd name="T4" fmla="*/ 0 w 141"/>
                <a:gd name="T5" fmla="*/ 26 h 53"/>
                <a:gd name="T6" fmla="*/ 0 w 141"/>
                <a:gd name="T7" fmla="*/ 25 h 53"/>
                <a:gd name="T8" fmla="*/ 3 w 141"/>
                <a:gd name="T9" fmla="*/ 23 h 53"/>
                <a:gd name="T10" fmla="*/ 15 w 141"/>
                <a:gd name="T11" fmla="*/ 17 h 53"/>
                <a:gd name="T12" fmla="*/ 47 w 141"/>
                <a:gd name="T13" fmla="*/ 8 h 53"/>
                <a:gd name="T14" fmla="*/ 141 w 141"/>
                <a:gd name="T15" fmla="*/ 38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53">
                  <a:moveTo>
                    <a:pt x="141" y="38"/>
                  </a:moveTo>
                  <a:cubicBezTo>
                    <a:pt x="126" y="43"/>
                    <a:pt x="110" y="46"/>
                    <a:pt x="94" y="48"/>
                  </a:cubicBezTo>
                  <a:cubicBezTo>
                    <a:pt x="60" y="53"/>
                    <a:pt x="28" y="47"/>
                    <a:pt x="0" y="26"/>
                  </a:cubicBezTo>
                  <a:cubicBezTo>
                    <a:pt x="0" y="26"/>
                    <a:pt x="0" y="25"/>
                    <a:pt x="0" y="25"/>
                  </a:cubicBezTo>
                  <a:cubicBezTo>
                    <a:pt x="1" y="24"/>
                    <a:pt x="2" y="24"/>
                    <a:pt x="3" y="23"/>
                  </a:cubicBezTo>
                  <a:cubicBezTo>
                    <a:pt x="7" y="21"/>
                    <a:pt x="11" y="19"/>
                    <a:pt x="15" y="17"/>
                  </a:cubicBezTo>
                  <a:cubicBezTo>
                    <a:pt x="25" y="13"/>
                    <a:pt x="36" y="10"/>
                    <a:pt x="47" y="8"/>
                  </a:cubicBezTo>
                  <a:cubicBezTo>
                    <a:pt x="84" y="0"/>
                    <a:pt x="117" y="11"/>
                    <a:pt x="141" y="38"/>
                  </a:cubicBezTo>
                  <a:close/>
                </a:path>
              </a:pathLst>
            </a:custGeom>
            <a:solidFill>
              <a:srgbClr val="BD16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6" name="Freeform 141">
              <a:extLst>
                <a:ext uri="{FF2B5EF4-FFF2-40B4-BE49-F238E27FC236}">
                  <a16:creationId xmlns:a16="http://schemas.microsoft.com/office/drawing/2014/main" id="{BD3F5577-F3A0-4D02-B20C-C7F9DE191ED2}"/>
                </a:ext>
              </a:extLst>
            </p:cNvPr>
            <p:cNvSpPr>
              <a:spLocks/>
            </p:cNvSpPr>
            <p:nvPr/>
          </p:nvSpPr>
          <p:spPr bwMode="auto">
            <a:xfrm>
              <a:off x="1216025" y="3354388"/>
              <a:ext cx="88900" cy="95250"/>
            </a:xfrm>
            <a:custGeom>
              <a:avLst/>
              <a:gdLst>
                <a:gd name="T0" fmla="*/ 60 w 60"/>
                <a:gd name="T1" fmla="*/ 27 h 64"/>
                <a:gd name="T2" fmla="*/ 30 w 60"/>
                <a:gd name="T3" fmla="*/ 64 h 64"/>
                <a:gd name="T4" fmla="*/ 0 w 60"/>
                <a:gd name="T5" fmla="*/ 25 h 64"/>
                <a:gd name="T6" fmla="*/ 26 w 60"/>
                <a:gd name="T7" fmla="*/ 2 h 64"/>
                <a:gd name="T8" fmla="*/ 29 w 60"/>
                <a:gd name="T9" fmla="*/ 2 h 64"/>
                <a:gd name="T10" fmla="*/ 31 w 60"/>
                <a:gd name="T11" fmla="*/ 0 h 64"/>
                <a:gd name="T12" fmla="*/ 31 w 60"/>
                <a:gd name="T13" fmla="*/ 0 h 64"/>
                <a:gd name="T14" fmla="*/ 37 w 60"/>
                <a:gd name="T15" fmla="*/ 5 h 64"/>
                <a:gd name="T16" fmla="*/ 60 w 60"/>
                <a:gd name="T17"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4">
                  <a:moveTo>
                    <a:pt x="60" y="27"/>
                  </a:moveTo>
                  <a:cubicBezTo>
                    <a:pt x="54" y="39"/>
                    <a:pt x="45" y="63"/>
                    <a:pt x="30" y="64"/>
                  </a:cubicBezTo>
                  <a:cubicBezTo>
                    <a:pt x="16" y="64"/>
                    <a:pt x="6" y="37"/>
                    <a:pt x="0" y="25"/>
                  </a:cubicBezTo>
                  <a:cubicBezTo>
                    <a:pt x="9" y="17"/>
                    <a:pt x="17" y="10"/>
                    <a:pt x="26" y="2"/>
                  </a:cubicBezTo>
                  <a:cubicBezTo>
                    <a:pt x="27" y="2"/>
                    <a:pt x="28" y="3"/>
                    <a:pt x="29" y="2"/>
                  </a:cubicBezTo>
                  <a:cubicBezTo>
                    <a:pt x="30" y="1"/>
                    <a:pt x="30" y="1"/>
                    <a:pt x="31" y="0"/>
                  </a:cubicBezTo>
                  <a:cubicBezTo>
                    <a:pt x="31" y="0"/>
                    <a:pt x="31" y="0"/>
                    <a:pt x="31" y="0"/>
                  </a:cubicBezTo>
                  <a:cubicBezTo>
                    <a:pt x="33" y="3"/>
                    <a:pt x="37" y="5"/>
                    <a:pt x="37" y="5"/>
                  </a:cubicBezTo>
                  <a:cubicBezTo>
                    <a:pt x="41" y="12"/>
                    <a:pt x="52" y="21"/>
                    <a:pt x="60" y="27"/>
                  </a:cubicBezTo>
                  <a:close/>
                </a:path>
              </a:pathLst>
            </a:custGeom>
            <a:solidFill>
              <a:srgbClr val="1D7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7" name="Freeform 142">
              <a:extLst>
                <a:ext uri="{FF2B5EF4-FFF2-40B4-BE49-F238E27FC236}">
                  <a16:creationId xmlns:a16="http://schemas.microsoft.com/office/drawing/2014/main" id="{892BE945-4C6E-4B1C-811F-4EE4D8107302}"/>
                </a:ext>
              </a:extLst>
            </p:cNvPr>
            <p:cNvSpPr>
              <a:spLocks/>
            </p:cNvSpPr>
            <p:nvPr/>
          </p:nvSpPr>
          <p:spPr bwMode="auto">
            <a:xfrm>
              <a:off x="798513" y="4154488"/>
              <a:ext cx="401638" cy="960438"/>
            </a:xfrm>
            <a:custGeom>
              <a:avLst/>
              <a:gdLst>
                <a:gd name="T0" fmla="*/ 270 w 270"/>
                <a:gd name="T1" fmla="*/ 88 h 644"/>
                <a:gd name="T2" fmla="*/ 266 w 270"/>
                <a:gd name="T3" fmla="*/ 123 h 644"/>
                <a:gd name="T4" fmla="*/ 252 w 270"/>
                <a:gd name="T5" fmla="*/ 159 h 644"/>
                <a:gd name="T6" fmla="*/ 188 w 270"/>
                <a:gd name="T7" fmla="*/ 146 h 644"/>
                <a:gd name="T8" fmla="*/ 155 w 270"/>
                <a:gd name="T9" fmla="*/ 131 h 644"/>
                <a:gd name="T10" fmla="*/ 118 w 270"/>
                <a:gd name="T11" fmla="*/ 114 h 644"/>
                <a:gd name="T12" fmla="*/ 115 w 270"/>
                <a:gd name="T13" fmla="*/ 120 h 644"/>
                <a:gd name="T14" fmla="*/ 148 w 270"/>
                <a:gd name="T15" fmla="*/ 138 h 644"/>
                <a:gd name="T16" fmla="*/ 172 w 270"/>
                <a:gd name="T17" fmla="*/ 149 h 644"/>
                <a:gd name="T18" fmla="*/ 113 w 270"/>
                <a:gd name="T19" fmla="*/ 354 h 644"/>
                <a:gd name="T20" fmla="*/ 70 w 270"/>
                <a:gd name="T21" fmla="*/ 644 h 644"/>
                <a:gd name="T22" fmla="*/ 32 w 270"/>
                <a:gd name="T23" fmla="*/ 640 h 644"/>
                <a:gd name="T24" fmla="*/ 10 w 270"/>
                <a:gd name="T25" fmla="*/ 536 h 644"/>
                <a:gd name="T26" fmla="*/ 2 w 270"/>
                <a:gd name="T27" fmla="*/ 407 h 644"/>
                <a:gd name="T28" fmla="*/ 2 w 270"/>
                <a:gd name="T29" fmla="*/ 247 h 644"/>
                <a:gd name="T30" fmla="*/ 1 w 270"/>
                <a:gd name="T31" fmla="*/ 95 h 644"/>
                <a:gd name="T32" fmla="*/ 3 w 270"/>
                <a:gd name="T33" fmla="*/ 10 h 644"/>
                <a:gd name="T34" fmla="*/ 50 w 270"/>
                <a:gd name="T35" fmla="*/ 34 h 644"/>
                <a:gd name="T36" fmla="*/ 126 w 270"/>
                <a:gd name="T37" fmla="*/ 43 h 644"/>
                <a:gd name="T38" fmla="*/ 131 w 270"/>
                <a:gd name="T39" fmla="*/ 40 h 644"/>
                <a:gd name="T40" fmla="*/ 135 w 270"/>
                <a:gd name="T41" fmla="*/ 0 h 644"/>
                <a:gd name="T42" fmla="*/ 135 w 270"/>
                <a:gd name="T43" fmla="*/ 0 h 644"/>
                <a:gd name="T44" fmla="*/ 165 w 270"/>
                <a:gd name="T45" fmla="*/ 7 h 644"/>
                <a:gd name="T46" fmla="*/ 165 w 270"/>
                <a:gd name="T47" fmla="*/ 8 h 644"/>
                <a:gd name="T48" fmla="*/ 162 w 270"/>
                <a:gd name="T49" fmla="*/ 58 h 644"/>
                <a:gd name="T50" fmla="*/ 233 w 270"/>
                <a:gd name="T51" fmla="*/ 75 h 644"/>
                <a:gd name="T52" fmla="*/ 236 w 270"/>
                <a:gd name="T53" fmla="*/ 75 h 644"/>
                <a:gd name="T54" fmla="*/ 248 w 270"/>
                <a:gd name="T55" fmla="*/ 83 h 644"/>
                <a:gd name="T56" fmla="*/ 270 w 270"/>
                <a:gd name="T57" fmla="*/ 8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644">
                  <a:moveTo>
                    <a:pt x="270" y="88"/>
                  </a:moveTo>
                  <a:cubicBezTo>
                    <a:pt x="269" y="100"/>
                    <a:pt x="269" y="111"/>
                    <a:pt x="266" y="123"/>
                  </a:cubicBezTo>
                  <a:cubicBezTo>
                    <a:pt x="263" y="135"/>
                    <a:pt x="258" y="147"/>
                    <a:pt x="252" y="159"/>
                  </a:cubicBezTo>
                  <a:cubicBezTo>
                    <a:pt x="231" y="156"/>
                    <a:pt x="209" y="152"/>
                    <a:pt x="188" y="146"/>
                  </a:cubicBezTo>
                  <a:cubicBezTo>
                    <a:pt x="179" y="139"/>
                    <a:pt x="166" y="135"/>
                    <a:pt x="155" y="131"/>
                  </a:cubicBezTo>
                  <a:cubicBezTo>
                    <a:pt x="143" y="126"/>
                    <a:pt x="131" y="120"/>
                    <a:pt x="118" y="114"/>
                  </a:cubicBezTo>
                  <a:cubicBezTo>
                    <a:pt x="115" y="113"/>
                    <a:pt x="112" y="118"/>
                    <a:pt x="115" y="120"/>
                  </a:cubicBezTo>
                  <a:cubicBezTo>
                    <a:pt x="126" y="127"/>
                    <a:pt x="137" y="133"/>
                    <a:pt x="148" y="138"/>
                  </a:cubicBezTo>
                  <a:cubicBezTo>
                    <a:pt x="155" y="141"/>
                    <a:pt x="163" y="145"/>
                    <a:pt x="172" y="149"/>
                  </a:cubicBezTo>
                  <a:cubicBezTo>
                    <a:pt x="127" y="203"/>
                    <a:pt x="121" y="288"/>
                    <a:pt x="113" y="354"/>
                  </a:cubicBezTo>
                  <a:cubicBezTo>
                    <a:pt x="100" y="451"/>
                    <a:pt x="78" y="547"/>
                    <a:pt x="70" y="644"/>
                  </a:cubicBezTo>
                  <a:cubicBezTo>
                    <a:pt x="57" y="638"/>
                    <a:pt x="46" y="637"/>
                    <a:pt x="32" y="640"/>
                  </a:cubicBezTo>
                  <a:cubicBezTo>
                    <a:pt x="14" y="610"/>
                    <a:pt x="12" y="571"/>
                    <a:pt x="10" y="536"/>
                  </a:cubicBezTo>
                  <a:cubicBezTo>
                    <a:pt x="7" y="493"/>
                    <a:pt x="3" y="450"/>
                    <a:pt x="2" y="407"/>
                  </a:cubicBezTo>
                  <a:cubicBezTo>
                    <a:pt x="0" y="354"/>
                    <a:pt x="3" y="300"/>
                    <a:pt x="2" y="247"/>
                  </a:cubicBezTo>
                  <a:cubicBezTo>
                    <a:pt x="2" y="197"/>
                    <a:pt x="0" y="146"/>
                    <a:pt x="1" y="95"/>
                  </a:cubicBezTo>
                  <a:cubicBezTo>
                    <a:pt x="1" y="67"/>
                    <a:pt x="2" y="38"/>
                    <a:pt x="3" y="10"/>
                  </a:cubicBezTo>
                  <a:cubicBezTo>
                    <a:pt x="11" y="24"/>
                    <a:pt x="37" y="31"/>
                    <a:pt x="50" y="34"/>
                  </a:cubicBezTo>
                  <a:cubicBezTo>
                    <a:pt x="74" y="40"/>
                    <a:pt x="101" y="44"/>
                    <a:pt x="126" y="43"/>
                  </a:cubicBezTo>
                  <a:cubicBezTo>
                    <a:pt x="128" y="43"/>
                    <a:pt x="130" y="42"/>
                    <a:pt x="131" y="40"/>
                  </a:cubicBezTo>
                  <a:cubicBezTo>
                    <a:pt x="134" y="27"/>
                    <a:pt x="135" y="14"/>
                    <a:pt x="135" y="0"/>
                  </a:cubicBezTo>
                  <a:cubicBezTo>
                    <a:pt x="135" y="0"/>
                    <a:pt x="135" y="0"/>
                    <a:pt x="135" y="0"/>
                  </a:cubicBezTo>
                  <a:cubicBezTo>
                    <a:pt x="145" y="2"/>
                    <a:pt x="155" y="5"/>
                    <a:pt x="165" y="7"/>
                  </a:cubicBezTo>
                  <a:cubicBezTo>
                    <a:pt x="165" y="7"/>
                    <a:pt x="165" y="7"/>
                    <a:pt x="165" y="8"/>
                  </a:cubicBezTo>
                  <a:cubicBezTo>
                    <a:pt x="153" y="23"/>
                    <a:pt x="142" y="45"/>
                    <a:pt x="162" y="58"/>
                  </a:cubicBezTo>
                  <a:cubicBezTo>
                    <a:pt x="182" y="70"/>
                    <a:pt x="211" y="70"/>
                    <a:pt x="233" y="75"/>
                  </a:cubicBezTo>
                  <a:cubicBezTo>
                    <a:pt x="234" y="76"/>
                    <a:pt x="235" y="75"/>
                    <a:pt x="236" y="75"/>
                  </a:cubicBezTo>
                  <a:cubicBezTo>
                    <a:pt x="239" y="78"/>
                    <a:pt x="243" y="81"/>
                    <a:pt x="248" y="83"/>
                  </a:cubicBezTo>
                  <a:cubicBezTo>
                    <a:pt x="254" y="86"/>
                    <a:pt x="262" y="88"/>
                    <a:pt x="270" y="88"/>
                  </a:cubicBezTo>
                  <a:close/>
                </a:path>
              </a:pathLst>
            </a:custGeom>
            <a:solidFill>
              <a:srgbClr val="5757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8" name="Freeform 143">
              <a:extLst>
                <a:ext uri="{FF2B5EF4-FFF2-40B4-BE49-F238E27FC236}">
                  <a16:creationId xmlns:a16="http://schemas.microsoft.com/office/drawing/2014/main" id="{17CB0ADD-0B16-405E-A9CB-29F592D771F3}"/>
                </a:ext>
              </a:extLst>
            </p:cNvPr>
            <p:cNvSpPr>
              <a:spLocks/>
            </p:cNvSpPr>
            <p:nvPr/>
          </p:nvSpPr>
          <p:spPr bwMode="auto">
            <a:xfrm>
              <a:off x="1262063" y="3344863"/>
              <a:ext cx="11113" cy="9525"/>
            </a:xfrm>
            <a:custGeom>
              <a:avLst/>
              <a:gdLst>
                <a:gd name="T0" fmla="*/ 0 w 7"/>
                <a:gd name="T1" fmla="*/ 3 h 6"/>
                <a:gd name="T2" fmla="*/ 7 w 7"/>
                <a:gd name="T3" fmla="*/ 3 h 6"/>
                <a:gd name="T4" fmla="*/ 0 w 7"/>
                <a:gd name="T5" fmla="*/ 6 h 6"/>
                <a:gd name="T6" fmla="*/ 0 w 7"/>
                <a:gd name="T7" fmla="*/ 6 h 6"/>
                <a:gd name="T8" fmla="*/ 0 w 7"/>
                <a:gd name="T9" fmla="*/ 3 h 6"/>
              </a:gdLst>
              <a:ahLst/>
              <a:cxnLst>
                <a:cxn ang="0">
                  <a:pos x="T0" y="T1"/>
                </a:cxn>
                <a:cxn ang="0">
                  <a:pos x="T2" y="T3"/>
                </a:cxn>
                <a:cxn ang="0">
                  <a:pos x="T4" y="T5"/>
                </a:cxn>
                <a:cxn ang="0">
                  <a:pos x="T6" y="T7"/>
                </a:cxn>
                <a:cxn ang="0">
                  <a:pos x="T8" y="T9"/>
                </a:cxn>
              </a:cxnLst>
              <a:rect l="0" t="0" r="r" b="b"/>
              <a:pathLst>
                <a:path w="7" h="6">
                  <a:moveTo>
                    <a:pt x="0" y="3"/>
                  </a:moveTo>
                  <a:cubicBezTo>
                    <a:pt x="1" y="0"/>
                    <a:pt x="4" y="1"/>
                    <a:pt x="7" y="3"/>
                  </a:cubicBezTo>
                  <a:cubicBezTo>
                    <a:pt x="4" y="4"/>
                    <a:pt x="2" y="5"/>
                    <a:pt x="0" y="6"/>
                  </a:cubicBezTo>
                  <a:cubicBezTo>
                    <a:pt x="0" y="6"/>
                    <a:pt x="0" y="6"/>
                    <a:pt x="0" y="6"/>
                  </a:cubicBezTo>
                  <a:cubicBezTo>
                    <a:pt x="0" y="5"/>
                    <a:pt x="0" y="4"/>
                    <a:pt x="0"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9" name="Freeform 144">
              <a:extLst>
                <a:ext uri="{FF2B5EF4-FFF2-40B4-BE49-F238E27FC236}">
                  <a16:creationId xmlns:a16="http://schemas.microsoft.com/office/drawing/2014/main" id="{9D67CF72-F307-4064-A1AD-5EBB1392B762}"/>
                </a:ext>
              </a:extLst>
            </p:cNvPr>
            <p:cNvSpPr>
              <a:spLocks/>
            </p:cNvSpPr>
            <p:nvPr/>
          </p:nvSpPr>
          <p:spPr bwMode="auto">
            <a:xfrm>
              <a:off x="1027113" y="4165601"/>
              <a:ext cx="123825" cy="85725"/>
            </a:xfrm>
            <a:custGeom>
              <a:avLst/>
              <a:gdLst>
                <a:gd name="T0" fmla="*/ 83 w 83"/>
                <a:gd name="T1" fmla="*/ 13 h 57"/>
                <a:gd name="T2" fmla="*/ 76 w 83"/>
                <a:gd name="T3" fmla="*/ 57 h 57"/>
                <a:gd name="T4" fmla="*/ 28 w 83"/>
                <a:gd name="T5" fmla="*/ 48 h 57"/>
                <a:gd name="T6" fmla="*/ 6 w 83"/>
                <a:gd name="T7" fmla="*/ 36 h 57"/>
                <a:gd name="T8" fmla="*/ 16 w 83"/>
                <a:gd name="T9" fmla="*/ 1 h 57"/>
                <a:gd name="T10" fmla="*/ 16 w 83"/>
                <a:gd name="T11" fmla="*/ 0 h 57"/>
                <a:gd name="T12" fmla="*/ 83 w 83"/>
                <a:gd name="T13" fmla="*/ 13 h 57"/>
              </a:gdLst>
              <a:ahLst/>
              <a:cxnLst>
                <a:cxn ang="0">
                  <a:pos x="T0" y="T1"/>
                </a:cxn>
                <a:cxn ang="0">
                  <a:pos x="T2" y="T3"/>
                </a:cxn>
                <a:cxn ang="0">
                  <a:pos x="T4" y="T5"/>
                </a:cxn>
                <a:cxn ang="0">
                  <a:pos x="T6" y="T7"/>
                </a:cxn>
                <a:cxn ang="0">
                  <a:pos x="T8" y="T9"/>
                </a:cxn>
                <a:cxn ang="0">
                  <a:pos x="T10" y="T11"/>
                </a:cxn>
                <a:cxn ang="0">
                  <a:pos x="T12" y="T13"/>
                </a:cxn>
              </a:cxnLst>
              <a:rect l="0" t="0" r="r" b="b"/>
              <a:pathLst>
                <a:path w="83" h="57">
                  <a:moveTo>
                    <a:pt x="83" y="13"/>
                  </a:moveTo>
                  <a:cubicBezTo>
                    <a:pt x="77" y="28"/>
                    <a:pt x="72" y="44"/>
                    <a:pt x="76" y="57"/>
                  </a:cubicBezTo>
                  <a:cubicBezTo>
                    <a:pt x="60" y="53"/>
                    <a:pt x="44" y="52"/>
                    <a:pt x="28" y="48"/>
                  </a:cubicBezTo>
                  <a:cubicBezTo>
                    <a:pt x="21" y="46"/>
                    <a:pt x="11" y="43"/>
                    <a:pt x="6" y="36"/>
                  </a:cubicBezTo>
                  <a:cubicBezTo>
                    <a:pt x="0" y="26"/>
                    <a:pt x="11" y="9"/>
                    <a:pt x="16" y="1"/>
                  </a:cubicBezTo>
                  <a:cubicBezTo>
                    <a:pt x="16" y="1"/>
                    <a:pt x="16" y="0"/>
                    <a:pt x="16" y="0"/>
                  </a:cubicBezTo>
                  <a:cubicBezTo>
                    <a:pt x="38" y="5"/>
                    <a:pt x="61" y="9"/>
                    <a:pt x="83" y="13"/>
                  </a:cubicBezTo>
                  <a:close/>
                </a:path>
              </a:pathLst>
            </a:custGeom>
            <a:solidFill>
              <a:srgbClr val="7D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0" name="Freeform 145">
              <a:extLst>
                <a:ext uri="{FF2B5EF4-FFF2-40B4-BE49-F238E27FC236}">
                  <a16:creationId xmlns:a16="http://schemas.microsoft.com/office/drawing/2014/main" id="{07718F1A-773B-490E-9591-93DA987C8B73}"/>
                </a:ext>
              </a:extLst>
            </p:cNvPr>
            <p:cNvSpPr>
              <a:spLocks/>
            </p:cNvSpPr>
            <p:nvPr/>
          </p:nvSpPr>
          <p:spPr bwMode="auto">
            <a:xfrm>
              <a:off x="1019175" y="3197226"/>
              <a:ext cx="230188" cy="230188"/>
            </a:xfrm>
            <a:custGeom>
              <a:avLst/>
              <a:gdLst>
                <a:gd name="T0" fmla="*/ 122 w 154"/>
                <a:gd name="T1" fmla="*/ 58 h 154"/>
                <a:gd name="T2" fmla="*/ 154 w 154"/>
                <a:gd name="T3" fmla="*/ 98 h 154"/>
                <a:gd name="T4" fmla="*/ 108 w 154"/>
                <a:gd name="T5" fmla="*/ 137 h 154"/>
                <a:gd name="T6" fmla="*/ 81 w 154"/>
                <a:gd name="T7" fmla="*/ 149 h 154"/>
                <a:gd name="T8" fmla="*/ 62 w 154"/>
                <a:gd name="T9" fmla="*/ 121 h 154"/>
                <a:gd name="T10" fmla="*/ 22 w 154"/>
                <a:gd name="T11" fmla="*/ 60 h 154"/>
                <a:gd name="T12" fmla="*/ 10 w 154"/>
                <a:gd name="T13" fmla="*/ 33 h 154"/>
                <a:gd name="T14" fmla="*/ 14 w 154"/>
                <a:gd name="T15" fmla="*/ 8 h 154"/>
                <a:gd name="T16" fmla="*/ 33 w 154"/>
                <a:gd name="T17" fmla="*/ 1 h 154"/>
                <a:gd name="T18" fmla="*/ 35 w 154"/>
                <a:gd name="T19" fmla="*/ 0 h 154"/>
                <a:gd name="T20" fmla="*/ 108 w 154"/>
                <a:gd name="T21" fmla="*/ 23 h 154"/>
                <a:gd name="T22" fmla="*/ 122 w 154"/>
                <a:gd name="T23" fmla="*/ 5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54">
                  <a:moveTo>
                    <a:pt x="122" y="58"/>
                  </a:moveTo>
                  <a:cubicBezTo>
                    <a:pt x="132" y="72"/>
                    <a:pt x="142" y="86"/>
                    <a:pt x="154" y="98"/>
                  </a:cubicBezTo>
                  <a:cubicBezTo>
                    <a:pt x="139" y="112"/>
                    <a:pt x="124" y="125"/>
                    <a:pt x="108" y="137"/>
                  </a:cubicBezTo>
                  <a:cubicBezTo>
                    <a:pt x="105" y="139"/>
                    <a:pt x="85" y="154"/>
                    <a:pt x="81" y="149"/>
                  </a:cubicBezTo>
                  <a:cubicBezTo>
                    <a:pt x="75" y="140"/>
                    <a:pt x="68" y="131"/>
                    <a:pt x="62" y="121"/>
                  </a:cubicBezTo>
                  <a:cubicBezTo>
                    <a:pt x="48" y="101"/>
                    <a:pt x="34" y="81"/>
                    <a:pt x="22" y="60"/>
                  </a:cubicBezTo>
                  <a:cubicBezTo>
                    <a:pt x="17" y="51"/>
                    <a:pt x="13" y="42"/>
                    <a:pt x="10" y="33"/>
                  </a:cubicBezTo>
                  <a:cubicBezTo>
                    <a:pt x="5" y="23"/>
                    <a:pt x="0" y="16"/>
                    <a:pt x="14" y="8"/>
                  </a:cubicBezTo>
                  <a:cubicBezTo>
                    <a:pt x="20" y="5"/>
                    <a:pt x="27" y="3"/>
                    <a:pt x="33" y="1"/>
                  </a:cubicBezTo>
                  <a:cubicBezTo>
                    <a:pt x="34" y="1"/>
                    <a:pt x="35" y="1"/>
                    <a:pt x="35" y="0"/>
                  </a:cubicBezTo>
                  <a:cubicBezTo>
                    <a:pt x="59" y="9"/>
                    <a:pt x="83" y="17"/>
                    <a:pt x="108" y="23"/>
                  </a:cubicBezTo>
                  <a:cubicBezTo>
                    <a:pt x="103" y="33"/>
                    <a:pt x="117" y="51"/>
                    <a:pt x="122" y="58"/>
                  </a:cubicBez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1" name="Freeform 146">
              <a:extLst>
                <a:ext uri="{FF2B5EF4-FFF2-40B4-BE49-F238E27FC236}">
                  <a16:creationId xmlns:a16="http://schemas.microsoft.com/office/drawing/2014/main" id="{A50CB9B0-D6C2-4112-9E42-3B207A9D4DE7}"/>
                </a:ext>
              </a:extLst>
            </p:cNvPr>
            <p:cNvSpPr>
              <a:spLocks noEditPoints="1"/>
            </p:cNvSpPr>
            <p:nvPr/>
          </p:nvSpPr>
          <p:spPr bwMode="auto">
            <a:xfrm>
              <a:off x="831850" y="2565401"/>
              <a:ext cx="382588" cy="223838"/>
            </a:xfrm>
            <a:custGeom>
              <a:avLst/>
              <a:gdLst>
                <a:gd name="T0" fmla="*/ 239 w 257"/>
                <a:gd name="T1" fmla="*/ 23 h 150"/>
                <a:gd name="T2" fmla="*/ 251 w 257"/>
                <a:gd name="T3" fmla="*/ 89 h 150"/>
                <a:gd name="T4" fmla="*/ 246 w 257"/>
                <a:gd name="T5" fmla="*/ 95 h 150"/>
                <a:gd name="T6" fmla="*/ 248 w 257"/>
                <a:gd name="T7" fmla="*/ 99 h 150"/>
                <a:gd name="T8" fmla="*/ 234 w 257"/>
                <a:gd name="T9" fmla="*/ 128 h 150"/>
                <a:gd name="T10" fmla="*/ 225 w 257"/>
                <a:gd name="T11" fmla="*/ 143 h 150"/>
                <a:gd name="T12" fmla="*/ 222 w 257"/>
                <a:gd name="T13" fmla="*/ 143 h 150"/>
                <a:gd name="T14" fmla="*/ 110 w 257"/>
                <a:gd name="T15" fmla="*/ 137 h 150"/>
                <a:gd name="T16" fmla="*/ 57 w 257"/>
                <a:gd name="T17" fmla="*/ 129 h 150"/>
                <a:gd name="T18" fmla="*/ 35 w 257"/>
                <a:gd name="T19" fmla="*/ 126 h 150"/>
                <a:gd name="T20" fmla="*/ 31 w 257"/>
                <a:gd name="T21" fmla="*/ 123 h 150"/>
                <a:gd name="T22" fmla="*/ 5 w 257"/>
                <a:gd name="T23" fmla="*/ 60 h 150"/>
                <a:gd name="T24" fmla="*/ 10 w 257"/>
                <a:gd name="T25" fmla="*/ 19 h 150"/>
                <a:gd name="T26" fmla="*/ 12 w 257"/>
                <a:gd name="T27" fmla="*/ 1 h 150"/>
                <a:gd name="T28" fmla="*/ 235 w 257"/>
                <a:gd name="T29" fmla="*/ 23 h 150"/>
                <a:gd name="T30" fmla="*/ 239 w 257"/>
                <a:gd name="T31" fmla="*/ 23 h 150"/>
                <a:gd name="T32" fmla="*/ 157 w 257"/>
                <a:gd name="T33" fmla="*/ 93 h 150"/>
                <a:gd name="T34" fmla="*/ 120 w 257"/>
                <a:gd name="T35" fmla="*/ 52 h 150"/>
                <a:gd name="T36" fmla="*/ 88 w 257"/>
                <a:gd name="T37" fmla="*/ 87 h 150"/>
                <a:gd name="T38" fmla="*/ 93 w 257"/>
                <a:gd name="T39" fmla="*/ 86 h 150"/>
                <a:gd name="T40" fmla="*/ 121 w 257"/>
                <a:gd name="T41" fmla="*/ 61 h 150"/>
                <a:gd name="T42" fmla="*/ 141 w 257"/>
                <a:gd name="T43" fmla="*/ 68 h 150"/>
                <a:gd name="T44" fmla="*/ 150 w 257"/>
                <a:gd name="T45" fmla="*/ 92 h 150"/>
                <a:gd name="T46" fmla="*/ 157 w 257"/>
                <a:gd name="T47" fmla="*/ 93 h 150"/>
                <a:gd name="T48" fmla="*/ 79 w 257"/>
                <a:gd name="T49" fmla="*/ 12 h 150"/>
                <a:gd name="T50" fmla="*/ 78 w 257"/>
                <a:gd name="T51" fmla="*/ 9 h 150"/>
                <a:gd name="T52" fmla="*/ 60 w 257"/>
                <a:gd name="T53" fmla="*/ 22 h 150"/>
                <a:gd name="T54" fmla="*/ 62 w 257"/>
                <a:gd name="T55" fmla="*/ 24 h 150"/>
                <a:gd name="T56" fmla="*/ 79 w 257"/>
                <a:gd name="T57" fmla="*/ 1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150">
                  <a:moveTo>
                    <a:pt x="239" y="23"/>
                  </a:moveTo>
                  <a:cubicBezTo>
                    <a:pt x="256" y="41"/>
                    <a:pt x="257" y="66"/>
                    <a:pt x="251" y="89"/>
                  </a:cubicBezTo>
                  <a:cubicBezTo>
                    <a:pt x="249" y="91"/>
                    <a:pt x="248" y="93"/>
                    <a:pt x="246" y="95"/>
                  </a:cubicBezTo>
                  <a:cubicBezTo>
                    <a:pt x="245" y="96"/>
                    <a:pt x="246" y="98"/>
                    <a:pt x="248" y="99"/>
                  </a:cubicBezTo>
                  <a:cubicBezTo>
                    <a:pt x="244" y="109"/>
                    <a:pt x="239" y="119"/>
                    <a:pt x="234" y="128"/>
                  </a:cubicBezTo>
                  <a:cubicBezTo>
                    <a:pt x="231" y="133"/>
                    <a:pt x="225" y="137"/>
                    <a:pt x="225" y="143"/>
                  </a:cubicBezTo>
                  <a:cubicBezTo>
                    <a:pt x="224" y="143"/>
                    <a:pt x="223" y="142"/>
                    <a:pt x="222" y="143"/>
                  </a:cubicBezTo>
                  <a:cubicBezTo>
                    <a:pt x="185" y="150"/>
                    <a:pt x="147" y="144"/>
                    <a:pt x="110" y="137"/>
                  </a:cubicBezTo>
                  <a:cubicBezTo>
                    <a:pt x="92" y="134"/>
                    <a:pt x="74" y="131"/>
                    <a:pt x="57" y="129"/>
                  </a:cubicBezTo>
                  <a:cubicBezTo>
                    <a:pt x="51" y="128"/>
                    <a:pt x="42" y="126"/>
                    <a:pt x="35" y="126"/>
                  </a:cubicBezTo>
                  <a:cubicBezTo>
                    <a:pt x="34" y="124"/>
                    <a:pt x="33" y="123"/>
                    <a:pt x="31" y="123"/>
                  </a:cubicBezTo>
                  <a:cubicBezTo>
                    <a:pt x="0" y="129"/>
                    <a:pt x="4" y="80"/>
                    <a:pt x="5" y="60"/>
                  </a:cubicBezTo>
                  <a:cubicBezTo>
                    <a:pt x="6" y="46"/>
                    <a:pt x="8" y="32"/>
                    <a:pt x="10" y="19"/>
                  </a:cubicBezTo>
                  <a:cubicBezTo>
                    <a:pt x="10" y="14"/>
                    <a:pt x="13" y="7"/>
                    <a:pt x="12" y="1"/>
                  </a:cubicBezTo>
                  <a:cubicBezTo>
                    <a:pt x="86" y="13"/>
                    <a:pt x="162" y="0"/>
                    <a:pt x="235" y="23"/>
                  </a:cubicBezTo>
                  <a:cubicBezTo>
                    <a:pt x="236" y="24"/>
                    <a:pt x="237" y="23"/>
                    <a:pt x="239" y="23"/>
                  </a:cubicBezTo>
                  <a:close/>
                  <a:moveTo>
                    <a:pt x="157" y="93"/>
                  </a:moveTo>
                  <a:cubicBezTo>
                    <a:pt x="165" y="69"/>
                    <a:pt x="140" y="52"/>
                    <a:pt x="120" y="52"/>
                  </a:cubicBezTo>
                  <a:cubicBezTo>
                    <a:pt x="102" y="52"/>
                    <a:pt x="81" y="67"/>
                    <a:pt x="88" y="87"/>
                  </a:cubicBezTo>
                  <a:cubicBezTo>
                    <a:pt x="89" y="90"/>
                    <a:pt x="93" y="89"/>
                    <a:pt x="93" y="86"/>
                  </a:cubicBezTo>
                  <a:cubicBezTo>
                    <a:pt x="94" y="70"/>
                    <a:pt x="105" y="61"/>
                    <a:pt x="121" y="61"/>
                  </a:cubicBezTo>
                  <a:cubicBezTo>
                    <a:pt x="128" y="61"/>
                    <a:pt x="135" y="64"/>
                    <a:pt x="141" y="68"/>
                  </a:cubicBezTo>
                  <a:cubicBezTo>
                    <a:pt x="149" y="74"/>
                    <a:pt x="148" y="83"/>
                    <a:pt x="150" y="92"/>
                  </a:cubicBezTo>
                  <a:cubicBezTo>
                    <a:pt x="151" y="96"/>
                    <a:pt x="156" y="96"/>
                    <a:pt x="157" y="93"/>
                  </a:cubicBezTo>
                  <a:close/>
                  <a:moveTo>
                    <a:pt x="79" y="12"/>
                  </a:moveTo>
                  <a:cubicBezTo>
                    <a:pt x="80" y="12"/>
                    <a:pt x="80" y="9"/>
                    <a:pt x="78" y="9"/>
                  </a:cubicBezTo>
                  <a:cubicBezTo>
                    <a:pt x="71" y="12"/>
                    <a:pt x="65" y="17"/>
                    <a:pt x="60" y="22"/>
                  </a:cubicBezTo>
                  <a:cubicBezTo>
                    <a:pt x="59" y="23"/>
                    <a:pt x="61" y="25"/>
                    <a:pt x="62" y="24"/>
                  </a:cubicBezTo>
                  <a:cubicBezTo>
                    <a:pt x="68" y="20"/>
                    <a:pt x="73" y="16"/>
                    <a:pt x="79" y="12"/>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2" name="Freeform 147">
              <a:extLst>
                <a:ext uri="{FF2B5EF4-FFF2-40B4-BE49-F238E27FC236}">
                  <a16:creationId xmlns:a16="http://schemas.microsoft.com/office/drawing/2014/main" id="{BDDAD40A-42CF-4FA5-8BAE-AED5127D10C7}"/>
                </a:ext>
              </a:extLst>
            </p:cNvPr>
            <p:cNvSpPr>
              <a:spLocks/>
            </p:cNvSpPr>
            <p:nvPr/>
          </p:nvSpPr>
          <p:spPr bwMode="auto">
            <a:xfrm>
              <a:off x="1042988" y="4160838"/>
              <a:ext cx="7938" cy="4763"/>
            </a:xfrm>
            <a:custGeom>
              <a:avLst/>
              <a:gdLst>
                <a:gd name="T0" fmla="*/ 5 w 5"/>
                <a:gd name="T1" fmla="*/ 3 h 3"/>
                <a:gd name="T2" fmla="*/ 0 w 5"/>
                <a:gd name="T3" fmla="*/ 2 h 3"/>
                <a:gd name="T4" fmla="*/ 5 w 5"/>
                <a:gd name="T5" fmla="*/ 3 h 3"/>
              </a:gdLst>
              <a:ahLst/>
              <a:cxnLst>
                <a:cxn ang="0">
                  <a:pos x="T0" y="T1"/>
                </a:cxn>
                <a:cxn ang="0">
                  <a:pos x="T2" y="T3"/>
                </a:cxn>
                <a:cxn ang="0">
                  <a:pos x="T4" y="T5"/>
                </a:cxn>
              </a:cxnLst>
              <a:rect l="0" t="0" r="r" b="b"/>
              <a:pathLst>
                <a:path w="5" h="3">
                  <a:moveTo>
                    <a:pt x="5" y="3"/>
                  </a:moveTo>
                  <a:cubicBezTo>
                    <a:pt x="3" y="3"/>
                    <a:pt x="2" y="2"/>
                    <a:pt x="0" y="2"/>
                  </a:cubicBezTo>
                  <a:cubicBezTo>
                    <a:pt x="2" y="0"/>
                    <a:pt x="5" y="1"/>
                    <a:pt x="5" y="3"/>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3" name="Freeform 148">
              <a:extLst>
                <a:ext uri="{FF2B5EF4-FFF2-40B4-BE49-F238E27FC236}">
                  <a16:creationId xmlns:a16="http://schemas.microsoft.com/office/drawing/2014/main" id="{02F5FF4B-CE78-4D27-953A-F11ECBA8D926}"/>
                </a:ext>
              </a:extLst>
            </p:cNvPr>
            <p:cNvSpPr>
              <a:spLocks/>
            </p:cNvSpPr>
            <p:nvPr/>
          </p:nvSpPr>
          <p:spPr bwMode="auto">
            <a:xfrm>
              <a:off x="803275" y="4090988"/>
              <a:ext cx="188913" cy="112713"/>
            </a:xfrm>
            <a:custGeom>
              <a:avLst/>
              <a:gdLst>
                <a:gd name="T0" fmla="*/ 126 w 126"/>
                <a:gd name="T1" fmla="*/ 40 h 76"/>
                <a:gd name="T2" fmla="*/ 125 w 126"/>
                <a:gd name="T3" fmla="*/ 41 h 76"/>
                <a:gd name="T4" fmla="*/ 122 w 126"/>
                <a:gd name="T5" fmla="*/ 61 h 76"/>
                <a:gd name="T6" fmla="*/ 111 w 126"/>
                <a:gd name="T7" fmla="*/ 76 h 76"/>
                <a:gd name="T8" fmla="*/ 73 w 126"/>
                <a:gd name="T9" fmla="*/ 72 h 76"/>
                <a:gd name="T10" fmla="*/ 31 w 126"/>
                <a:gd name="T11" fmla="*/ 61 h 76"/>
                <a:gd name="T12" fmla="*/ 2 w 126"/>
                <a:gd name="T13" fmla="*/ 45 h 76"/>
                <a:gd name="T14" fmla="*/ 0 w 126"/>
                <a:gd name="T15" fmla="*/ 44 h 76"/>
                <a:gd name="T16" fmla="*/ 3 w 126"/>
                <a:gd name="T17" fmla="*/ 0 h 76"/>
                <a:gd name="T18" fmla="*/ 126 w 126"/>
                <a:gd name="T19" fmla="*/ 4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76">
                  <a:moveTo>
                    <a:pt x="126" y="40"/>
                  </a:moveTo>
                  <a:cubicBezTo>
                    <a:pt x="126" y="41"/>
                    <a:pt x="126" y="41"/>
                    <a:pt x="125" y="41"/>
                  </a:cubicBezTo>
                  <a:cubicBezTo>
                    <a:pt x="125" y="48"/>
                    <a:pt x="124" y="54"/>
                    <a:pt x="122" y="61"/>
                  </a:cubicBezTo>
                  <a:cubicBezTo>
                    <a:pt x="120" y="71"/>
                    <a:pt x="122" y="76"/>
                    <a:pt x="111" y="76"/>
                  </a:cubicBezTo>
                  <a:cubicBezTo>
                    <a:pt x="98" y="75"/>
                    <a:pt x="86" y="74"/>
                    <a:pt x="73" y="72"/>
                  </a:cubicBezTo>
                  <a:cubicBezTo>
                    <a:pt x="59" y="70"/>
                    <a:pt x="44" y="66"/>
                    <a:pt x="31" y="61"/>
                  </a:cubicBezTo>
                  <a:cubicBezTo>
                    <a:pt x="20" y="58"/>
                    <a:pt x="12" y="50"/>
                    <a:pt x="2" y="45"/>
                  </a:cubicBezTo>
                  <a:cubicBezTo>
                    <a:pt x="2" y="44"/>
                    <a:pt x="1" y="44"/>
                    <a:pt x="0" y="44"/>
                  </a:cubicBezTo>
                  <a:cubicBezTo>
                    <a:pt x="1" y="30"/>
                    <a:pt x="2" y="15"/>
                    <a:pt x="3" y="0"/>
                  </a:cubicBezTo>
                  <a:cubicBezTo>
                    <a:pt x="43" y="16"/>
                    <a:pt x="84" y="29"/>
                    <a:pt x="126" y="40"/>
                  </a:cubicBezTo>
                  <a:close/>
                </a:path>
              </a:pathLst>
            </a:custGeom>
            <a:solidFill>
              <a:srgbClr val="7D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4" name="Freeform 149">
              <a:extLst>
                <a:ext uri="{FF2B5EF4-FFF2-40B4-BE49-F238E27FC236}">
                  <a16:creationId xmlns:a16="http://schemas.microsoft.com/office/drawing/2014/main" id="{1A5CEF8B-244A-4839-87B1-14B911BD093E}"/>
                </a:ext>
              </a:extLst>
            </p:cNvPr>
            <p:cNvSpPr>
              <a:spLocks/>
            </p:cNvSpPr>
            <p:nvPr/>
          </p:nvSpPr>
          <p:spPr bwMode="auto">
            <a:xfrm>
              <a:off x="698500" y="5119688"/>
              <a:ext cx="196850" cy="134938"/>
            </a:xfrm>
            <a:custGeom>
              <a:avLst/>
              <a:gdLst>
                <a:gd name="T0" fmla="*/ 101 w 132"/>
                <a:gd name="T1" fmla="*/ 2 h 90"/>
                <a:gd name="T2" fmla="*/ 132 w 132"/>
                <a:gd name="T3" fmla="*/ 5 h 90"/>
                <a:gd name="T4" fmla="*/ 97 w 132"/>
                <a:gd name="T5" fmla="*/ 49 h 90"/>
                <a:gd name="T6" fmla="*/ 32 w 132"/>
                <a:gd name="T7" fmla="*/ 83 h 90"/>
                <a:gd name="T8" fmla="*/ 43 w 132"/>
                <a:gd name="T9" fmla="*/ 33 h 90"/>
                <a:gd name="T10" fmla="*/ 100 w 132"/>
                <a:gd name="T11" fmla="*/ 3 h 90"/>
                <a:gd name="T12" fmla="*/ 101 w 132"/>
                <a:gd name="T13" fmla="*/ 2 h 90"/>
              </a:gdLst>
              <a:ahLst/>
              <a:cxnLst>
                <a:cxn ang="0">
                  <a:pos x="T0" y="T1"/>
                </a:cxn>
                <a:cxn ang="0">
                  <a:pos x="T2" y="T3"/>
                </a:cxn>
                <a:cxn ang="0">
                  <a:pos x="T4" y="T5"/>
                </a:cxn>
                <a:cxn ang="0">
                  <a:pos x="T6" y="T7"/>
                </a:cxn>
                <a:cxn ang="0">
                  <a:pos x="T8" y="T9"/>
                </a:cxn>
                <a:cxn ang="0">
                  <a:pos x="T10" y="T11"/>
                </a:cxn>
                <a:cxn ang="0">
                  <a:pos x="T12" y="T13"/>
                </a:cxn>
              </a:cxnLst>
              <a:rect l="0" t="0" r="r" b="b"/>
              <a:pathLst>
                <a:path w="132" h="90">
                  <a:moveTo>
                    <a:pt x="101" y="2"/>
                  </a:moveTo>
                  <a:cubicBezTo>
                    <a:pt x="113" y="0"/>
                    <a:pt x="121" y="0"/>
                    <a:pt x="132" y="5"/>
                  </a:cubicBezTo>
                  <a:cubicBezTo>
                    <a:pt x="122" y="21"/>
                    <a:pt x="110" y="35"/>
                    <a:pt x="97" y="49"/>
                  </a:cubicBezTo>
                  <a:cubicBezTo>
                    <a:pt x="82" y="66"/>
                    <a:pt x="57" y="90"/>
                    <a:pt x="32" y="83"/>
                  </a:cubicBezTo>
                  <a:cubicBezTo>
                    <a:pt x="0" y="74"/>
                    <a:pt x="31" y="43"/>
                    <a:pt x="43" y="33"/>
                  </a:cubicBezTo>
                  <a:cubicBezTo>
                    <a:pt x="59" y="20"/>
                    <a:pt x="79" y="8"/>
                    <a:pt x="100" y="3"/>
                  </a:cubicBezTo>
                  <a:cubicBezTo>
                    <a:pt x="100" y="3"/>
                    <a:pt x="101" y="3"/>
                    <a:pt x="101" y="2"/>
                  </a:cubicBezTo>
                  <a:close/>
                </a:path>
              </a:pathLst>
            </a:custGeom>
            <a:solidFill>
              <a:srgbClr val="7D4E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5" name="Freeform 150">
              <a:extLst>
                <a:ext uri="{FF2B5EF4-FFF2-40B4-BE49-F238E27FC236}">
                  <a16:creationId xmlns:a16="http://schemas.microsoft.com/office/drawing/2014/main" id="{374D5933-C0D3-44E7-BE60-1BE401C6DD11}"/>
                </a:ext>
              </a:extLst>
            </p:cNvPr>
            <p:cNvSpPr>
              <a:spLocks/>
            </p:cNvSpPr>
            <p:nvPr/>
          </p:nvSpPr>
          <p:spPr bwMode="auto">
            <a:xfrm>
              <a:off x="952500" y="2643188"/>
              <a:ext cx="125413" cy="65088"/>
            </a:xfrm>
            <a:custGeom>
              <a:avLst/>
              <a:gdLst>
                <a:gd name="T0" fmla="*/ 39 w 84"/>
                <a:gd name="T1" fmla="*/ 0 h 44"/>
                <a:gd name="T2" fmla="*/ 76 w 84"/>
                <a:gd name="T3" fmla="*/ 41 h 44"/>
                <a:gd name="T4" fmla="*/ 69 w 84"/>
                <a:gd name="T5" fmla="*/ 40 h 44"/>
                <a:gd name="T6" fmla="*/ 60 w 84"/>
                <a:gd name="T7" fmla="*/ 16 h 44"/>
                <a:gd name="T8" fmla="*/ 40 w 84"/>
                <a:gd name="T9" fmla="*/ 9 h 44"/>
                <a:gd name="T10" fmla="*/ 12 w 84"/>
                <a:gd name="T11" fmla="*/ 34 h 44"/>
                <a:gd name="T12" fmla="*/ 7 w 84"/>
                <a:gd name="T13" fmla="*/ 35 h 44"/>
                <a:gd name="T14" fmla="*/ 39 w 84"/>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44">
                  <a:moveTo>
                    <a:pt x="39" y="0"/>
                  </a:moveTo>
                  <a:cubicBezTo>
                    <a:pt x="59" y="0"/>
                    <a:pt x="84" y="17"/>
                    <a:pt x="76" y="41"/>
                  </a:cubicBezTo>
                  <a:cubicBezTo>
                    <a:pt x="75" y="44"/>
                    <a:pt x="70" y="44"/>
                    <a:pt x="69" y="40"/>
                  </a:cubicBezTo>
                  <a:cubicBezTo>
                    <a:pt x="67" y="31"/>
                    <a:pt x="68" y="22"/>
                    <a:pt x="60" y="16"/>
                  </a:cubicBezTo>
                  <a:cubicBezTo>
                    <a:pt x="54" y="12"/>
                    <a:pt x="47" y="9"/>
                    <a:pt x="40" y="9"/>
                  </a:cubicBezTo>
                  <a:cubicBezTo>
                    <a:pt x="24" y="9"/>
                    <a:pt x="13" y="18"/>
                    <a:pt x="12" y="34"/>
                  </a:cubicBezTo>
                  <a:cubicBezTo>
                    <a:pt x="12" y="37"/>
                    <a:pt x="8" y="38"/>
                    <a:pt x="7" y="35"/>
                  </a:cubicBezTo>
                  <a:cubicBezTo>
                    <a:pt x="0" y="15"/>
                    <a:pt x="21" y="0"/>
                    <a:pt x="3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6" name="Freeform 151">
              <a:extLst>
                <a:ext uri="{FF2B5EF4-FFF2-40B4-BE49-F238E27FC236}">
                  <a16:creationId xmlns:a16="http://schemas.microsoft.com/office/drawing/2014/main" id="{2371C2E1-2A81-410B-AC75-07E462575C0F}"/>
                </a:ext>
              </a:extLst>
            </p:cNvPr>
            <p:cNvSpPr>
              <a:spLocks/>
            </p:cNvSpPr>
            <p:nvPr/>
          </p:nvSpPr>
          <p:spPr bwMode="auto">
            <a:xfrm>
              <a:off x="755650" y="3008313"/>
              <a:ext cx="222250" cy="144463"/>
            </a:xfrm>
            <a:custGeom>
              <a:avLst/>
              <a:gdLst>
                <a:gd name="T0" fmla="*/ 56 w 150"/>
                <a:gd name="T1" fmla="*/ 26 h 97"/>
                <a:gd name="T2" fmla="*/ 150 w 150"/>
                <a:gd name="T3" fmla="*/ 97 h 97"/>
                <a:gd name="T4" fmla="*/ 54 w 150"/>
                <a:gd name="T5" fmla="*/ 54 h 97"/>
                <a:gd name="T6" fmla="*/ 48 w 150"/>
                <a:gd name="T7" fmla="*/ 56 h 97"/>
                <a:gd name="T8" fmla="*/ 46 w 150"/>
                <a:gd name="T9" fmla="*/ 69 h 97"/>
                <a:gd name="T10" fmla="*/ 29 w 150"/>
                <a:gd name="T11" fmla="*/ 55 h 97"/>
                <a:gd name="T12" fmla="*/ 13 w 150"/>
                <a:gd name="T13" fmla="*/ 41 h 97"/>
                <a:gd name="T14" fmla="*/ 1 w 150"/>
                <a:gd name="T15" fmla="*/ 32 h 97"/>
                <a:gd name="T16" fmla="*/ 1 w 150"/>
                <a:gd name="T17" fmla="*/ 31 h 97"/>
                <a:gd name="T18" fmla="*/ 0 w 150"/>
                <a:gd name="T19" fmla="*/ 28 h 97"/>
                <a:gd name="T20" fmla="*/ 30 w 150"/>
                <a:gd name="T21" fmla="*/ 0 h 97"/>
                <a:gd name="T22" fmla="*/ 56 w 150"/>
                <a:gd name="T23" fmla="*/ 2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97">
                  <a:moveTo>
                    <a:pt x="56" y="26"/>
                  </a:moveTo>
                  <a:cubicBezTo>
                    <a:pt x="84" y="54"/>
                    <a:pt x="116" y="78"/>
                    <a:pt x="150" y="97"/>
                  </a:cubicBezTo>
                  <a:cubicBezTo>
                    <a:pt x="113" y="93"/>
                    <a:pt x="85" y="76"/>
                    <a:pt x="54" y="54"/>
                  </a:cubicBezTo>
                  <a:cubicBezTo>
                    <a:pt x="52" y="52"/>
                    <a:pt x="49" y="54"/>
                    <a:pt x="48" y="56"/>
                  </a:cubicBezTo>
                  <a:cubicBezTo>
                    <a:pt x="48" y="61"/>
                    <a:pt x="47" y="65"/>
                    <a:pt x="46" y="69"/>
                  </a:cubicBezTo>
                  <a:cubicBezTo>
                    <a:pt x="40" y="64"/>
                    <a:pt x="34" y="60"/>
                    <a:pt x="29" y="55"/>
                  </a:cubicBezTo>
                  <a:cubicBezTo>
                    <a:pt x="23" y="51"/>
                    <a:pt x="18" y="46"/>
                    <a:pt x="13" y="41"/>
                  </a:cubicBezTo>
                  <a:cubicBezTo>
                    <a:pt x="12" y="40"/>
                    <a:pt x="2" y="32"/>
                    <a:pt x="1" y="32"/>
                  </a:cubicBezTo>
                  <a:cubicBezTo>
                    <a:pt x="1" y="32"/>
                    <a:pt x="1" y="32"/>
                    <a:pt x="1" y="31"/>
                  </a:cubicBezTo>
                  <a:cubicBezTo>
                    <a:pt x="1" y="30"/>
                    <a:pt x="1" y="29"/>
                    <a:pt x="0" y="28"/>
                  </a:cubicBezTo>
                  <a:cubicBezTo>
                    <a:pt x="14" y="24"/>
                    <a:pt x="27" y="13"/>
                    <a:pt x="30" y="0"/>
                  </a:cubicBezTo>
                  <a:cubicBezTo>
                    <a:pt x="39" y="9"/>
                    <a:pt x="47" y="18"/>
                    <a:pt x="56" y="26"/>
                  </a:cubicBezTo>
                  <a:close/>
                </a:path>
              </a:pathLst>
            </a:custGeom>
            <a:solidFill>
              <a:srgbClr val="9260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7" name="Freeform 152">
              <a:extLst>
                <a:ext uri="{FF2B5EF4-FFF2-40B4-BE49-F238E27FC236}">
                  <a16:creationId xmlns:a16="http://schemas.microsoft.com/office/drawing/2014/main" id="{B431C064-60DC-45C8-A07E-BC65FF3D3F56}"/>
                </a:ext>
              </a:extLst>
            </p:cNvPr>
            <p:cNvSpPr>
              <a:spLocks/>
            </p:cNvSpPr>
            <p:nvPr/>
          </p:nvSpPr>
          <p:spPr bwMode="auto">
            <a:xfrm>
              <a:off x="920750" y="2578101"/>
              <a:ext cx="30163" cy="25400"/>
            </a:xfrm>
            <a:custGeom>
              <a:avLst/>
              <a:gdLst>
                <a:gd name="T0" fmla="*/ 19 w 21"/>
                <a:gd name="T1" fmla="*/ 0 h 16"/>
                <a:gd name="T2" fmla="*/ 20 w 21"/>
                <a:gd name="T3" fmla="*/ 3 h 16"/>
                <a:gd name="T4" fmla="*/ 3 w 21"/>
                <a:gd name="T5" fmla="*/ 15 h 16"/>
                <a:gd name="T6" fmla="*/ 1 w 21"/>
                <a:gd name="T7" fmla="*/ 13 h 16"/>
                <a:gd name="T8" fmla="*/ 19 w 21"/>
                <a:gd name="T9" fmla="*/ 0 h 16"/>
              </a:gdLst>
              <a:ahLst/>
              <a:cxnLst>
                <a:cxn ang="0">
                  <a:pos x="T0" y="T1"/>
                </a:cxn>
                <a:cxn ang="0">
                  <a:pos x="T2" y="T3"/>
                </a:cxn>
                <a:cxn ang="0">
                  <a:pos x="T4" y="T5"/>
                </a:cxn>
                <a:cxn ang="0">
                  <a:pos x="T6" y="T7"/>
                </a:cxn>
                <a:cxn ang="0">
                  <a:pos x="T8" y="T9"/>
                </a:cxn>
              </a:cxnLst>
              <a:rect l="0" t="0" r="r" b="b"/>
              <a:pathLst>
                <a:path w="21" h="16">
                  <a:moveTo>
                    <a:pt x="19" y="0"/>
                  </a:moveTo>
                  <a:cubicBezTo>
                    <a:pt x="21" y="0"/>
                    <a:pt x="21" y="3"/>
                    <a:pt x="20" y="3"/>
                  </a:cubicBezTo>
                  <a:cubicBezTo>
                    <a:pt x="14" y="7"/>
                    <a:pt x="9" y="11"/>
                    <a:pt x="3" y="15"/>
                  </a:cubicBezTo>
                  <a:cubicBezTo>
                    <a:pt x="2" y="16"/>
                    <a:pt x="0" y="14"/>
                    <a:pt x="1" y="13"/>
                  </a:cubicBezTo>
                  <a:cubicBezTo>
                    <a:pt x="6" y="8"/>
                    <a:pt x="12" y="3"/>
                    <a:pt x="19" y="0"/>
                  </a:cubicBezTo>
                  <a:close/>
                </a:path>
              </a:pathLst>
            </a:custGeom>
            <a:solidFill>
              <a:srgbClr val="1D1D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8" name="Freeform 153">
              <a:extLst>
                <a:ext uri="{FF2B5EF4-FFF2-40B4-BE49-F238E27FC236}">
                  <a16:creationId xmlns:a16="http://schemas.microsoft.com/office/drawing/2014/main" id="{0A50FEB2-9417-4B0F-A4FA-68243F0267EE}"/>
                </a:ext>
              </a:extLst>
            </p:cNvPr>
            <p:cNvSpPr>
              <a:spLocks/>
            </p:cNvSpPr>
            <p:nvPr/>
          </p:nvSpPr>
          <p:spPr bwMode="auto">
            <a:xfrm>
              <a:off x="0" y="3440113"/>
              <a:ext cx="760413" cy="322263"/>
            </a:xfrm>
            <a:custGeom>
              <a:avLst/>
              <a:gdLst>
                <a:gd name="T0" fmla="*/ 477 w 511"/>
                <a:gd name="T1" fmla="*/ 44 h 216"/>
                <a:gd name="T2" fmla="*/ 511 w 511"/>
                <a:gd name="T3" fmla="*/ 79 h 216"/>
                <a:gd name="T4" fmla="*/ 360 w 511"/>
                <a:gd name="T5" fmla="*/ 170 h 216"/>
                <a:gd name="T6" fmla="*/ 240 w 511"/>
                <a:gd name="T7" fmla="*/ 192 h 216"/>
                <a:gd name="T8" fmla="*/ 118 w 511"/>
                <a:gd name="T9" fmla="*/ 188 h 216"/>
                <a:gd name="T10" fmla="*/ 113 w 511"/>
                <a:gd name="T11" fmla="*/ 192 h 216"/>
                <a:gd name="T12" fmla="*/ 110 w 511"/>
                <a:gd name="T13" fmla="*/ 192 h 216"/>
                <a:gd name="T14" fmla="*/ 84 w 511"/>
                <a:gd name="T15" fmla="*/ 211 h 216"/>
                <a:gd name="T16" fmla="*/ 62 w 511"/>
                <a:gd name="T17" fmla="*/ 216 h 216"/>
                <a:gd name="T18" fmla="*/ 45 w 511"/>
                <a:gd name="T19" fmla="*/ 213 h 216"/>
                <a:gd name="T20" fmla="*/ 89 w 511"/>
                <a:gd name="T21" fmla="*/ 175 h 216"/>
                <a:gd name="T22" fmla="*/ 86 w 511"/>
                <a:gd name="T23" fmla="*/ 168 h 216"/>
                <a:gd name="T24" fmla="*/ 80 w 511"/>
                <a:gd name="T25" fmla="*/ 171 h 216"/>
                <a:gd name="T26" fmla="*/ 14 w 511"/>
                <a:gd name="T27" fmla="*/ 157 h 216"/>
                <a:gd name="T28" fmla="*/ 45 w 511"/>
                <a:gd name="T29" fmla="*/ 147 h 216"/>
                <a:gd name="T30" fmla="*/ 77 w 511"/>
                <a:gd name="T31" fmla="*/ 148 h 216"/>
                <a:gd name="T32" fmla="*/ 78 w 511"/>
                <a:gd name="T33" fmla="*/ 140 h 216"/>
                <a:gd name="T34" fmla="*/ 13 w 511"/>
                <a:gd name="T35" fmla="*/ 109 h 216"/>
                <a:gd name="T36" fmla="*/ 88 w 511"/>
                <a:gd name="T37" fmla="*/ 122 h 216"/>
                <a:gd name="T38" fmla="*/ 91 w 511"/>
                <a:gd name="T39" fmla="*/ 115 h 216"/>
                <a:gd name="T40" fmla="*/ 86 w 511"/>
                <a:gd name="T41" fmla="*/ 74 h 216"/>
                <a:gd name="T42" fmla="*/ 117 w 511"/>
                <a:gd name="T43" fmla="*/ 125 h 216"/>
                <a:gd name="T44" fmla="*/ 121 w 511"/>
                <a:gd name="T45" fmla="*/ 127 h 216"/>
                <a:gd name="T46" fmla="*/ 297 w 511"/>
                <a:gd name="T47" fmla="*/ 108 h 216"/>
                <a:gd name="T48" fmla="*/ 452 w 511"/>
                <a:gd name="T49" fmla="*/ 0 h 216"/>
                <a:gd name="T50" fmla="*/ 477 w 511"/>
                <a:gd name="T51" fmla="*/ 4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1" h="216">
                  <a:moveTo>
                    <a:pt x="477" y="44"/>
                  </a:moveTo>
                  <a:cubicBezTo>
                    <a:pt x="486" y="55"/>
                    <a:pt x="498" y="69"/>
                    <a:pt x="511" y="79"/>
                  </a:cubicBezTo>
                  <a:cubicBezTo>
                    <a:pt x="478" y="126"/>
                    <a:pt x="412" y="152"/>
                    <a:pt x="360" y="170"/>
                  </a:cubicBezTo>
                  <a:cubicBezTo>
                    <a:pt x="322" y="183"/>
                    <a:pt x="280" y="189"/>
                    <a:pt x="240" y="192"/>
                  </a:cubicBezTo>
                  <a:cubicBezTo>
                    <a:pt x="200" y="196"/>
                    <a:pt x="158" y="196"/>
                    <a:pt x="118" y="188"/>
                  </a:cubicBezTo>
                  <a:cubicBezTo>
                    <a:pt x="115" y="188"/>
                    <a:pt x="113" y="190"/>
                    <a:pt x="113" y="192"/>
                  </a:cubicBezTo>
                  <a:cubicBezTo>
                    <a:pt x="113" y="192"/>
                    <a:pt x="111" y="192"/>
                    <a:pt x="110" y="192"/>
                  </a:cubicBezTo>
                  <a:cubicBezTo>
                    <a:pt x="101" y="198"/>
                    <a:pt x="93" y="205"/>
                    <a:pt x="84" y="211"/>
                  </a:cubicBezTo>
                  <a:cubicBezTo>
                    <a:pt x="76" y="215"/>
                    <a:pt x="70" y="216"/>
                    <a:pt x="62" y="216"/>
                  </a:cubicBezTo>
                  <a:cubicBezTo>
                    <a:pt x="57" y="216"/>
                    <a:pt x="49" y="216"/>
                    <a:pt x="45" y="213"/>
                  </a:cubicBezTo>
                  <a:cubicBezTo>
                    <a:pt x="36" y="205"/>
                    <a:pt x="84" y="177"/>
                    <a:pt x="89" y="175"/>
                  </a:cubicBezTo>
                  <a:cubicBezTo>
                    <a:pt x="93" y="172"/>
                    <a:pt x="90" y="166"/>
                    <a:pt x="86" y="168"/>
                  </a:cubicBezTo>
                  <a:cubicBezTo>
                    <a:pt x="84" y="169"/>
                    <a:pt x="82" y="170"/>
                    <a:pt x="80" y="171"/>
                  </a:cubicBezTo>
                  <a:cubicBezTo>
                    <a:pt x="57" y="169"/>
                    <a:pt x="33" y="169"/>
                    <a:pt x="14" y="157"/>
                  </a:cubicBezTo>
                  <a:cubicBezTo>
                    <a:pt x="0" y="149"/>
                    <a:pt x="41" y="147"/>
                    <a:pt x="45" y="147"/>
                  </a:cubicBezTo>
                  <a:cubicBezTo>
                    <a:pt x="56" y="148"/>
                    <a:pt x="66" y="149"/>
                    <a:pt x="77" y="148"/>
                  </a:cubicBezTo>
                  <a:cubicBezTo>
                    <a:pt x="81" y="147"/>
                    <a:pt x="81" y="141"/>
                    <a:pt x="78" y="140"/>
                  </a:cubicBezTo>
                  <a:cubicBezTo>
                    <a:pt x="54" y="134"/>
                    <a:pt x="25" y="133"/>
                    <a:pt x="13" y="109"/>
                  </a:cubicBezTo>
                  <a:cubicBezTo>
                    <a:pt x="39" y="104"/>
                    <a:pt x="64" y="113"/>
                    <a:pt x="88" y="122"/>
                  </a:cubicBezTo>
                  <a:cubicBezTo>
                    <a:pt x="92" y="124"/>
                    <a:pt x="94" y="118"/>
                    <a:pt x="91" y="115"/>
                  </a:cubicBezTo>
                  <a:cubicBezTo>
                    <a:pt x="83" y="108"/>
                    <a:pt x="60" y="65"/>
                    <a:pt x="86" y="74"/>
                  </a:cubicBezTo>
                  <a:cubicBezTo>
                    <a:pt x="102" y="80"/>
                    <a:pt x="109" y="112"/>
                    <a:pt x="117" y="125"/>
                  </a:cubicBezTo>
                  <a:cubicBezTo>
                    <a:pt x="118" y="127"/>
                    <a:pt x="120" y="127"/>
                    <a:pt x="121" y="127"/>
                  </a:cubicBezTo>
                  <a:cubicBezTo>
                    <a:pt x="179" y="146"/>
                    <a:pt x="242" y="130"/>
                    <a:pt x="297" y="108"/>
                  </a:cubicBezTo>
                  <a:cubicBezTo>
                    <a:pt x="354" y="85"/>
                    <a:pt x="412" y="49"/>
                    <a:pt x="452" y="0"/>
                  </a:cubicBezTo>
                  <a:cubicBezTo>
                    <a:pt x="458" y="16"/>
                    <a:pt x="467" y="30"/>
                    <a:pt x="477" y="44"/>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9" name="Freeform 154">
              <a:extLst>
                <a:ext uri="{FF2B5EF4-FFF2-40B4-BE49-F238E27FC236}">
                  <a16:creationId xmlns:a16="http://schemas.microsoft.com/office/drawing/2014/main" id="{FCC5F6BA-BF89-4E54-A687-09CB47699BA6}"/>
                </a:ext>
              </a:extLst>
            </p:cNvPr>
            <p:cNvSpPr>
              <a:spLocks/>
            </p:cNvSpPr>
            <p:nvPr/>
          </p:nvSpPr>
          <p:spPr bwMode="auto">
            <a:xfrm>
              <a:off x="635000" y="2860676"/>
              <a:ext cx="158750" cy="180975"/>
            </a:xfrm>
            <a:custGeom>
              <a:avLst/>
              <a:gdLst>
                <a:gd name="T0" fmla="*/ 106 w 106"/>
                <a:gd name="T1" fmla="*/ 94 h 121"/>
                <a:gd name="T2" fmla="*/ 65 w 106"/>
                <a:gd name="T3" fmla="*/ 120 h 121"/>
                <a:gd name="T4" fmla="*/ 19 w 106"/>
                <a:gd name="T5" fmla="*/ 92 h 121"/>
                <a:gd name="T6" fmla="*/ 1 w 106"/>
                <a:gd name="T7" fmla="*/ 43 h 121"/>
                <a:gd name="T8" fmla="*/ 44 w 106"/>
                <a:gd name="T9" fmla="*/ 0 h 121"/>
                <a:gd name="T10" fmla="*/ 52 w 106"/>
                <a:gd name="T11" fmla="*/ 15 h 121"/>
                <a:gd name="T12" fmla="*/ 19 w 106"/>
                <a:gd name="T13" fmla="*/ 56 h 121"/>
                <a:gd name="T14" fmla="*/ 62 w 106"/>
                <a:gd name="T15" fmla="*/ 103 h 121"/>
                <a:gd name="T16" fmla="*/ 64 w 106"/>
                <a:gd name="T17" fmla="*/ 97 h 121"/>
                <a:gd name="T18" fmla="*/ 29 w 106"/>
                <a:gd name="T19" fmla="*/ 62 h 121"/>
                <a:gd name="T20" fmla="*/ 54 w 106"/>
                <a:gd name="T21" fmla="*/ 20 h 121"/>
                <a:gd name="T22" fmla="*/ 106 w 106"/>
                <a:gd name="T23" fmla="*/ 9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21">
                  <a:moveTo>
                    <a:pt x="106" y="94"/>
                  </a:moveTo>
                  <a:cubicBezTo>
                    <a:pt x="93" y="107"/>
                    <a:pt x="87" y="121"/>
                    <a:pt x="65" y="120"/>
                  </a:cubicBezTo>
                  <a:cubicBezTo>
                    <a:pt x="47" y="118"/>
                    <a:pt x="31" y="105"/>
                    <a:pt x="19" y="92"/>
                  </a:cubicBezTo>
                  <a:cubicBezTo>
                    <a:pt x="8" y="78"/>
                    <a:pt x="0" y="61"/>
                    <a:pt x="1" y="43"/>
                  </a:cubicBezTo>
                  <a:cubicBezTo>
                    <a:pt x="3" y="20"/>
                    <a:pt x="25" y="8"/>
                    <a:pt x="44" y="0"/>
                  </a:cubicBezTo>
                  <a:cubicBezTo>
                    <a:pt x="47" y="5"/>
                    <a:pt x="49" y="10"/>
                    <a:pt x="52" y="15"/>
                  </a:cubicBezTo>
                  <a:cubicBezTo>
                    <a:pt x="30" y="19"/>
                    <a:pt x="16" y="33"/>
                    <a:pt x="19" y="56"/>
                  </a:cubicBezTo>
                  <a:cubicBezTo>
                    <a:pt x="21" y="75"/>
                    <a:pt x="42" y="101"/>
                    <a:pt x="62" y="103"/>
                  </a:cubicBezTo>
                  <a:cubicBezTo>
                    <a:pt x="66" y="103"/>
                    <a:pt x="67" y="99"/>
                    <a:pt x="64" y="97"/>
                  </a:cubicBezTo>
                  <a:cubicBezTo>
                    <a:pt x="50" y="86"/>
                    <a:pt x="37" y="80"/>
                    <a:pt x="29" y="62"/>
                  </a:cubicBezTo>
                  <a:cubicBezTo>
                    <a:pt x="20" y="40"/>
                    <a:pt x="35" y="26"/>
                    <a:pt x="54" y="20"/>
                  </a:cubicBezTo>
                  <a:cubicBezTo>
                    <a:pt x="68" y="46"/>
                    <a:pt x="87" y="72"/>
                    <a:pt x="106" y="94"/>
                  </a:cubicBezTo>
                  <a:close/>
                </a:path>
              </a:pathLst>
            </a:custGeom>
            <a:solidFill>
              <a:srgbClr val="F3D1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85" y="17977"/>
            <a:ext cx="1401495" cy="138874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72817" y="5638"/>
            <a:ext cx="1415997" cy="1416530"/>
          </a:xfrm>
          <a:prstGeom prst="rect">
            <a:avLst/>
          </a:prstGeom>
        </p:spPr>
      </p:pic>
      <p:sp>
        <p:nvSpPr>
          <p:cNvPr id="2" name="TextBox 1"/>
          <p:cNvSpPr txBox="1"/>
          <p:nvPr/>
        </p:nvSpPr>
        <p:spPr>
          <a:xfrm>
            <a:off x="3610693" y="3368853"/>
            <a:ext cx="5407036" cy="1938992"/>
          </a:xfrm>
          <a:prstGeom prst="rect">
            <a:avLst/>
          </a:prstGeom>
          <a:noFill/>
        </p:spPr>
        <p:txBody>
          <a:bodyPr wrap="square" rtlCol="0">
            <a:spAutoFit/>
          </a:bodyPr>
          <a:lstStyle/>
          <a:p>
            <a:r>
              <a:rPr lang="en-US" sz="2000" dirty="0" smtClean="0"/>
              <a:t>Thành viên:</a:t>
            </a:r>
          </a:p>
          <a:p>
            <a:r>
              <a:rPr lang="en-US" sz="2000" dirty="0" smtClean="0"/>
              <a:t>       1. Nguyễn Nhật Hào	15110038</a:t>
            </a:r>
          </a:p>
          <a:p>
            <a:r>
              <a:rPr lang="en-US" sz="2000" dirty="0" smtClean="0"/>
              <a:t>       2. Phạm Gia Bảo Đại	15110029</a:t>
            </a:r>
          </a:p>
          <a:p>
            <a:r>
              <a:rPr lang="en-US" sz="2000" dirty="0"/>
              <a:t> </a:t>
            </a:r>
            <a:r>
              <a:rPr lang="en-US" sz="2000" dirty="0" smtClean="0"/>
              <a:t>      3. Phú Văn Phú		</a:t>
            </a:r>
            <a:r>
              <a:rPr lang="en-US" sz="2000" dirty="0" smtClean="0"/>
              <a:t>13110126</a:t>
            </a:r>
            <a:endParaRPr lang="en-US" sz="2000" dirty="0" smtClean="0"/>
          </a:p>
          <a:p>
            <a:endParaRPr lang="en-US" sz="2000" dirty="0"/>
          </a:p>
          <a:p>
            <a:r>
              <a:rPr lang="en-US" sz="2000" dirty="0" smtClean="0"/>
              <a:t>GVHD: 	TS. Vũ Quang Huy		</a:t>
            </a:r>
            <a:endParaRPr lang="en-US" sz="2000" dirty="0"/>
          </a:p>
        </p:txBody>
      </p:sp>
    </p:spTree>
    <p:custDataLst>
      <p:tags r:id="rId1"/>
    </p:custDataLst>
    <p:extLst>
      <p:ext uri="{BB962C8B-B14F-4D97-AF65-F5344CB8AC3E}">
        <p14:creationId xmlns:p14="http://schemas.microsoft.com/office/powerpoint/2010/main" val="38269759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100000" fill="hold" nodeType="clickEffect">
                                  <p:stCondLst>
                                    <p:cond delay="0"/>
                                  </p:stCondLst>
                                  <p:childTnLst>
                                    <p:animMotion origin="layout" path="M 0 -3.7037E-7 L 0.62604 -3.7037E-7 " pathEditMode="relative" rAng="0" ptsTypes="AA">
                                      <p:cBhvr>
                                        <p:cTn id="6" dur="2500" fill="hold"/>
                                        <p:tgtEl>
                                          <p:spTgt spid="4"/>
                                        </p:tgtEl>
                                        <p:attrNameLst>
                                          <p:attrName>ppt_x</p:attrName>
                                          <p:attrName>ppt_y</p:attrName>
                                        </p:attrNameLst>
                                      </p:cBhvr>
                                      <p:rCtr x="31302" y="0"/>
                                    </p:animMotion>
                                  </p:childTnLst>
                                </p:cTn>
                              </p:par>
                              <p:par>
                                <p:cTn id="7" presetID="35" presetClass="path" presetSubtype="0" accel="100000" fill="hold" nodeType="withEffect">
                                  <p:stCondLst>
                                    <p:cond delay="0"/>
                                  </p:stCondLst>
                                  <p:childTnLst>
                                    <p:animMotion origin="layout" path="M 3.75E-6 2.96296E-6 L -0.98659 2.96296E-6 " pathEditMode="relative" rAng="0" ptsTypes="AA">
                                      <p:cBhvr>
                                        <p:cTn id="8" dur="3250" fill="hold"/>
                                        <p:tgtEl>
                                          <p:spTgt spid="318"/>
                                        </p:tgtEl>
                                        <p:attrNameLst>
                                          <p:attrName>ppt_x</p:attrName>
                                          <p:attrName>ppt_y</p:attrName>
                                        </p:attrNameLst>
                                      </p:cBhvr>
                                      <p:rCtr x="-49336" y="0"/>
                                    </p:animMotion>
                                  </p:childTnLst>
                                </p:cTn>
                              </p:par>
                              <p:par>
                                <p:cTn id="9" presetID="35" presetClass="path" presetSubtype="0" fill="hold" nodeType="withEffect">
                                  <p:stCondLst>
                                    <p:cond delay="250"/>
                                  </p:stCondLst>
                                  <p:childTnLst>
                                    <p:animMotion origin="layout" path="M 3.33333E-6 3.33333E-6 L -0.31927 -0.48681 " pathEditMode="relative" rAng="0" ptsTypes="AA">
                                      <p:cBhvr>
                                        <p:cTn id="10" dur="2000" fill="hold"/>
                                        <p:tgtEl>
                                          <p:spTgt spid="120985"/>
                                        </p:tgtEl>
                                        <p:attrNameLst>
                                          <p:attrName>ppt_x</p:attrName>
                                          <p:attrName>ppt_y</p:attrName>
                                        </p:attrNameLst>
                                      </p:cBhvr>
                                      <p:rCtr x="-15964" y="-24352"/>
                                    </p:animMotion>
                                  </p:childTnLst>
                                </p:cTn>
                              </p:par>
                              <p:par>
                                <p:cTn id="11" presetID="35" presetClass="path" presetSubtype="0" fill="hold" nodeType="withEffect">
                                  <p:stCondLst>
                                    <p:cond delay="250"/>
                                  </p:stCondLst>
                                  <p:childTnLst>
                                    <p:animMotion origin="layout" path="M 3.75E-6 3.7037E-7 L -0.32565 -0.36157 " pathEditMode="relative" rAng="0" ptsTypes="AA">
                                      <p:cBhvr>
                                        <p:cTn id="12" dur="2000" fill="hold"/>
                                        <p:tgtEl>
                                          <p:spTgt spid="120983"/>
                                        </p:tgtEl>
                                        <p:attrNameLst>
                                          <p:attrName>ppt_x</p:attrName>
                                          <p:attrName>ppt_y</p:attrName>
                                        </p:attrNameLst>
                                      </p:cBhvr>
                                      <p:rCtr x="-16289" y="-18079"/>
                                    </p:animMotion>
                                  </p:childTnLst>
                                </p:cTn>
                              </p:par>
                              <p:par>
                                <p:cTn id="13" presetID="35" presetClass="path" presetSubtype="0" fill="hold" nodeType="withEffect">
                                  <p:stCondLst>
                                    <p:cond delay="250"/>
                                  </p:stCondLst>
                                  <p:childTnLst>
                                    <p:animMotion origin="layout" path="M 1.875E-6 4.81481E-6 L -0.21068 -0.36783 " pathEditMode="relative" rAng="0" ptsTypes="AA">
                                      <p:cBhvr>
                                        <p:cTn id="14" dur="2000" fill="hold"/>
                                        <p:tgtEl>
                                          <p:spTgt spid="120984"/>
                                        </p:tgtEl>
                                        <p:attrNameLst>
                                          <p:attrName>ppt_x</p:attrName>
                                          <p:attrName>ppt_y</p:attrName>
                                        </p:attrNameLst>
                                      </p:cBhvr>
                                      <p:rCtr x="-10534" y="-18403"/>
                                    </p:animMotion>
                                  </p:childTnLst>
                                </p:cTn>
                              </p:par>
                              <p:par>
                                <p:cTn id="15" presetID="55" presetClass="entr" presetSubtype="0" fill="hold" nodeType="withEffect">
                                  <p:stCondLst>
                                    <p:cond delay="250"/>
                                  </p:stCondLst>
                                  <p:childTnLst>
                                    <p:set>
                                      <p:cBhvr>
                                        <p:cTn id="16" dur="1" fill="hold">
                                          <p:stCondLst>
                                            <p:cond delay="0"/>
                                          </p:stCondLst>
                                        </p:cTn>
                                        <p:tgtEl>
                                          <p:spTgt spid="2304"/>
                                        </p:tgtEl>
                                        <p:attrNameLst>
                                          <p:attrName>style.visibility</p:attrName>
                                        </p:attrNameLst>
                                      </p:cBhvr>
                                      <p:to>
                                        <p:strVal val="visible"/>
                                      </p:to>
                                    </p:set>
                                    <p:anim calcmode="lin" valueType="num">
                                      <p:cBhvr>
                                        <p:cTn id="17" dur="250" fill="hold"/>
                                        <p:tgtEl>
                                          <p:spTgt spid="2304"/>
                                        </p:tgtEl>
                                        <p:attrNameLst>
                                          <p:attrName>ppt_w</p:attrName>
                                        </p:attrNameLst>
                                      </p:cBhvr>
                                      <p:tavLst>
                                        <p:tav tm="0">
                                          <p:val>
                                            <p:strVal val="#ppt_w*0.70"/>
                                          </p:val>
                                        </p:tav>
                                        <p:tav tm="100000">
                                          <p:val>
                                            <p:strVal val="#ppt_w"/>
                                          </p:val>
                                        </p:tav>
                                      </p:tavLst>
                                    </p:anim>
                                    <p:anim calcmode="lin" valueType="num">
                                      <p:cBhvr>
                                        <p:cTn id="18" dur="250" fill="hold"/>
                                        <p:tgtEl>
                                          <p:spTgt spid="2304"/>
                                        </p:tgtEl>
                                        <p:attrNameLst>
                                          <p:attrName>ppt_h</p:attrName>
                                        </p:attrNameLst>
                                      </p:cBhvr>
                                      <p:tavLst>
                                        <p:tav tm="0">
                                          <p:val>
                                            <p:strVal val="#ppt_h"/>
                                          </p:val>
                                        </p:tav>
                                        <p:tav tm="100000">
                                          <p:val>
                                            <p:strVal val="#ppt_h"/>
                                          </p:val>
                                        </p:tav>
                                      </p:tavLst>
                                    </p:anim>
                                    <p:animEffect transition="in" filter="fade">
                                      <p:cBhvr>
                                        <p:cTn id="19" dur="250"/>
                                        <p:tgtEl>
                                          <p:spTgt spid="2304"/>
                                        </p:tgtEl>
                                      </p:cBhvr>
                                    </p:animEffect>
                                  </p:childTnLst>
                                </p:cTn>
                              </p:par>
                              <p:par>
                                <p:cTn id="20" presetID="23" presetClass="exit" presetSubtype="272" fill="hold" nodeType="withEffect">
                                  <p:stCondLst>
                                    <p:cond delay="250"/>
                                  </p:stCondLst>
                                  <p:childTnLst>
                                    <p:anim calcmode="lin" valueType="num">
                                      <p:cBhvr>
                                        <p:cTn id="21" dur="2000"/>
                                        <p:tgtEl>
                                          <p:spTgt spid="2304"/>
                                        </p:tgtEl>
                                        <p:attrNameLst>
                                          <p:attrName>ppt_w</p:attrName>
                                        </p:attrNameLst>
                                      </p:cBhvr>
                                      <p:tavLst>
                                        <p:tav tm="0">
                                          <p:val>
                                            <p:strVal val="ppt_w"/>
                                          </p:val>
                                        </p:tav>
                                        <p:tav tm="100000">
                                          <p:val>
                                            <p:strVal val="4/3*ppt_w"/>
                                          </p:val>
                                        </p:tav>
                                      </p:tavLst>
                                    </p:anim>
                                    <p:anim calcmode="lin" valueType="num">
                                      <p:cBhvr>
                                        <p:cTn id="22" dur="2000"/>
                                        <p:tgtEl>
                                          <p:spTgt spid="2304"/>
                                        </p:tgtEl>
                                        <p:attrNameLst>
                                          <p:attrName>ppt_h</p:attrName>
                                        </p:attrNameLst>
                                      </p:cBhvr>
                                      <p:tavLst>
                                        <p:tav tm="0">
                                          <p:val>
                                            <p:strVal val="ppt_h"/>
                                          </p:val>
                                        </p:tav>
                                        <p:tav tm="100000">
                                          <p:val>
                                            <p:strVal val="4/3*ppt_h"/>
                                          </p:val>
                                        </p:tav>
                                      </p:tavLst>
                                    </p:anim>
                                    <p:set>
                                      <p:cBhvr>
                                        <p:cTn id="23" dur="1" fill="hold">
                                          <p:stCondLst>
                                            <p:cond delay="1999"/>
                                          </p:stCondLst>
                                        </p:cTn>
                                        <p:tgtEl>
                                          <p:spTgt spid="2304"/>
                                        </p:tgtEl>
                                        <p:attrNameLst>
                                          <p:attrName>style.visibility</p:attrName>
                                        </p:attrNameLst>
                                      </p:cBhvr>
                                      <p:to>
                                        <p:strVal val="hidden"/>
                                      </p:to>
                                    </p:set>
                                  </p:childTnLst>
                                </p:cTn>
                              </p:par>
                              <p:par>
                                <p:cTn id="24" presetID="10" presetClass="exit" presetSubtype="0" fill="hold" nodeType="withEffect">
                                  <p:stCondLst>
                                    <p:cond delay="250"/>
                                  </p:stCondLst>
                                  <p:childTnLst>
                                    <p:animEffect transition="out" filter="fade">
                                      <p:cBhvr>
                                        <p:cTn id="25" dur="2000"/>
                                        <p:tgtEl>
                                          <p:spTgt spid="2304"/>
                                        </p:tgtEl>
                                      </p:cBhvr>
                                    </p:animEffect>
                                    <p:set>
                                      <p:cBhvr>
                                        <p:cTn id="26" dur="1" fill="hold">
                                          <p:stCondLst>
                                            <p:cond delay="1999"/>
                                          </p:stCondLst>
                                        </p:cTn>
                                        <p:tgtEl>
                                          <p:spTgt spid="2304"/>
                                        </p:tgtEl>
                                        <p:attrNameLst>
                                          <p:attrName>style.visibility</p:attrName>
                                        </p:attrNameLst>
                                      </p:cBhvr>
                                      <p:to>
                                        <p:strVal val="hidden"/>
                                      </p:to>
                                    </p:set>
                                  </p:childTnLst>
                                </p:cTn>
                              </p:par>
                              <p:par>
                                <p:cTn id="27" presetID="6" presetClass="emph" presetSubtype="0" fill="hold" nodeType="withEffect">
                                  <p:stCondLst>
                                    <p:cond delay="250"/>
                                  </p:stCondLst>
                                  <p:childTnLst>
                                    <p:animScale>
                                      <p:cBhvr>
                                        <p:cTn id="28" dur="2000" fill="hold"/>
                                        <p:tgtEl>
                                          <p:spTgt spid="2304"/>
                                        </p:tgtEl>
                                      </p:cBhvr>
                                      <p:by x="250000" y="250000"/>
                                    </p:animScale>
                                  </p:childTnLst>
                                </p:cTn>
                              </p:par>
                              <p:par>
                                <p:cTn id="29" presetID="42" presetClass="path" presetSubtype="0" decel="100000" fill="hold" nodeType="withEffect">
                                  <p:stCondLst>
                                    <p:cond delay="250"/>
                                  </p:stCondLst>
                                  <p:childTnLst>
                                    <p:animMotion origin="layout" path="M 1.45833E-6 0 L -0.00326 -0.11898 " pathEditMode="relative" rAng="0" ptsTypes="AA">
                                      <p:cBhvr>
                                        <p:cTn id="30" dur="2000" fill="hold"/>
                                        <p:tgtEl>
                                          <p:spTgt spid="2304"/>
                                        </p:tgtEl>
                                        <p:attrNameLst>
                                          <p:attrName>ppt_x</p:attrName>
                                          <p:attrName>ppt_y</p:attrName>
                                        </p:attrNameLst>
                                      </p:cBhvr>
                                      <p:rCtr x="-169" y="-5949"/>
                                    </p:animMotion>
                                  </p:childTnLst>
                                </p:cTn>
                              </p:par>
                              <p:par>
                                <p:cTn id="31" presetID="55" presetClass="entr" presetSubtype="0" fill="hold" nodeType="withEffect">
                                  <p:stCondLst>
                                    <p:cond delay="350"/>
                                  </p:stCondLst>
                                  <p:childTnLst>
                                    <p:set>
                                      <p:cBhvr>
                                        <p:cTn id="32" dur="1" fill="hold">
                                          <p:stCondLst>
                                            <p:cond delay="0"/>
                                          </p:stCondLst>
                                        </p:cTn>
                                        <p:tgtEl>
                                          <p:spTgt spid="2305"/>
                                        </p:tgtEl>
                                        <p:attrNameLst>
                                          <p:attrName>style.visibility</p:attrName>
                                        </p:attrNameLst>
                                      </p:cBhvr>
                                      <p:to>
                                        <p:strVal val="visible"/>
                                      </p:to>
                                    </p:set>
                                    <p:anim calcmode="lin" valueType="num">
                                      <p:cBhvr>
                                        <p:cTn id="33" dur="250" fill="hold"/>
                                        <p:tgtEl>
                                          <p:spTgt spid="2305"/>
                                        </p:tgtEl>
                                        <p:attrNameLst>
                                          <p:attrName>ppt_w</p:attrName>
                                        </p:attrNameLst>
                                      </p:cBhvr>
                                      <p:tavLst>
                                        <p:tav tm="0">
                                          <p:val>
                                            <p:strVal val="#ppt_w*0.70"/>
                                          </p:val>
                                        </p:tav>
                                        <p:tav tm="100000">
                                          <p:val>
                                            <p:strVal val="#ppt_w"/>
                                          </p:val>
                                        </p:tav>
                                      </p:tavLst>
                                    </p:anim>
                                    <p:anim calcmode="lin" valueType="num">
                                      <p:cBhvr>
                                        <p:cTn id="34" dur="250" fill="hold"/>
                                        <p:tgtEl>
                                          <p:spTgt spid="2305"/>
                                        </p:tgtEl>
                                        <p:attrNameLst>
                                          <p:attrName>ppt_h</p:attrName>
                                        </p:attrNameLst>
                                      </p:cBhvr>
                                      <p:tavLst>
                                        <p:tav tm="0">
                                          <p:val>
                                            <p:strVal val="#ppt_h"/>
                                          </p:val>
                                        </p:tav>
                                        <p:tav tm="100000">
                                          <p:val>
                                            <p:strVal val="#ppt_h"/>
                                          </p:val>
                                        </p:tav>
                                      </p:tavLst>
                                    </p:anim>
                                    <p:animEffect transition="in" filter="fade">
                                      <p:cBhvr>
                                        <p:cTn id="35" dur="250"/>
                                        <p:tgtEl>
                                          <p:spTgt spid="2305"/>
                                        </p:tgtEl>
                                      </p:cBhvr>
                                    </p:animEffect>
                                  </p:childTnLst>
                                </p:cTn>
                              </p:par>
                              <p:par>
                                <p:cTn id="36" presetID="23" presetClass="exit" presetSubtype="272" fill="hold" nodeType="withEffect">
                                  <p:stCondLst>
                                    <p:cond delay="350"/>
                                  </p:stCondLst>
                                  <p:childTnLst>
                                    <p:anim calcmode="lin" valueType="num">
                                      <p:cBhvr>
                                        <p:cTn id="37" dur="2000"/>
                                        <p:tgtEl>
                                          <p:spTgt spid="2305"/>
                                        </p:tgtEl>
                                        <p:attrNameLst>
                                          <p:attrName>ppt_w</p:attrName>
                                        </p:attrNameLst>
                                      </p:cBhvr>
                                      <p:tavLst>
                                        <p:tav tm="0">
                                          <p:val>
                                            <p:strVal val="ppt_w"/>
                                          </p:val>
                                        </p:tav>
                                        <p:tav tm="100000">
                                          <p:val>
                                            <p:strVal val="4/3*ppt_w"/>
                                          </p:val>
                                        </p:tav>
                                      </p:tavLst>
                                    </p:anim>
                                    <p:anim calcmode="lin" valueType="num">
                                      <p:cBhvr>
                                        <p:cTn id="38" dur="2000"/>
                                        <p:tgtEl>
                                          <p:spTgt spid="2305"/>
                                        </p:tgtEl>
                                        <p:attrNameLst>
                                          <p:attrName>ppt_h</p:attrName>
                                        </p:attrNameLst>
                                      </p:cBhvr>
                                      <p:tavLst>
                                        <p:tav tm="0">
                                          <p:val>
                                            <p:strVal val="ppt_h"/>
                                          </p:val>
                                        </p:tav>
                                        <p:tav tm="100000">
                                          <p:val>
                                            <p:strVal val="4/3*ppt_h"/>
                                          </p:val>
                                        </p:tav>
                                      </p:tavLst>
                                    </p:anim>
                                    <p:set>
                                      <p:cBhvr>
                                        <p:cTn id="39" dur="1" fill="hold">
                                          <p:stCondLst>
                                            <p:cond delay="1999"/>
                                          </p:stCondLst>
                                        </p:cTn>
                                        <p:tgtEl>
                                          <p:spTgt spid="2305"/>
                                        </p:tgtEl>
                                        <p:attrNameLst>
                                          <p:attrName>style.visibility</p:attrName>
                                        </p:attrNameLst>
                                      </p:cBhvr>
                                      <p:to>
                                        <p:strVal val="hidden"/>
                                      </p:to>
                                    </p:set>
                                  </p:childTnLst>
                                </p:cTn>
                              </p:par>
                              <p:par>
                                <p:cTn id="40" presetID="10" presetClass="exit" presetSubtype="0" fill="hold" nodeType="withEffect">
                                  <p:stCondLst>
                                    <p:cond delay="350"/>
                                  </p:stCondLst>
                                  <p:childTnLst>
                                    <p:animEffect transition="out" filter="fade">
                                      <p:cBhvr>
                                        <p:cTn id="41" dur="2000"/>
                                        <p:tgtEl>
                                          <p:spTgt spid="2305"/>
                                        </p:tgtEl>
                                      </p:cBhvr>
                                    </p:animEffect>
                                    <p:set>
                                      <p:cBhvr>
                                        <p:cTn id="42" dur="1" fill="hold">
                                          <p:stCondLst>
                                            <p:cond delay="1999"/>
                                          </p:stCondLst>
                                        </p:cTn>
                                        <p:tgtEl>
                                          <p:spTgt spid="2305"/>
                                        </p:tgtEl>
                                        <p:attrNameLst>
                                          <p:attrName>style.visibility</p:attrName>
                                        </p:attrNameLst>
                                      </p:cBhvr>
                                      <p:to>
                                        <p:strVal val="hidden"/>
                                      </p:to>
                                    </p:set>
                                  </p:childTnLst>
                                </p:cTn>
                              </p:par>
                              <p:par>
                                <p:cTn id="43" presetID="6" presetClass="emph" presetSubtype="0" fill="hold" nodeType="withEffect">
                                  <p:stCondLst>
                                    <p:cond delay="350"/>
                                  </p:stCondLst>
                                  <p:childTnLst>
                                    <p:animScale>
                                      <p:cBhvr>
                                        <p:cTn id="44" dur="2000" fill="hold"/>
                                        <p:tgtEl>
                                          <p:spTgt spid="2305"/>
                                        </p:tgtEl>
                                      </p:cBhvr>
                                      <p:by x="250000" y="250000"/>
                                    </p:animScale>
                                  </p:childTnLst>
                                </p:cTn>
                              </p:par>
                              <p:par>
                                <p:cTn id="45" presetID="42" presetClass="path" presetSubtype="0" decel="100000" fill="hold" nodeType="withEffect">
                                  <p:stCondLst>
                                    <p:cond delay="350"/>
                                  </p:stCondLst>
                                  <p:childTnLst>
                                    <p:animMotion origin="layout" path="M -8.33333E-7 0 L -0.00325 -0.11898 " pathEditMode="relative" rAng="0" ptsTypes="AA">
                                      <p:cBhvr>
                                        <p:cTn id="46" dur="2000" fill="hold"/>
                                        <p:tgtEl>
                                          <p:spTgt spid="2305"/>
                                        </p:tgtEl>
                                        <p:attrNameLst>
                                          <p:attrName>ppt_x</p:attrName>
                                          <p:attrName>ppt_y</p:attrName>
                                        </p:attrNameLst>
                                      </p:cBhvr>
                                      <p:rCtr x="-169" y="-5949"/>
                                    </p:animMotion>
                                  </p:childTnLst>
                                </p:cTn>
                              </p:par>
                              <p:par>
                                <p:cTn id="47" presetID="55" presetClass="entr" presetSubtype="0" fill="hold" nodeType="withEffect">
                                  <p:stCondLst>
                                    <p:cond delay="450"/>
                                  </p:stCondLst>
                                  <p:childTnLst>
                                    <p:set>
                                      <p:cBhvr>
                                        <p:cTn id="48" dur="1" fill="hold">
                                          <p:stCondLst>
                                            <p:cond delay="0"/>
                                          </p:stCondLst>
                                        </p:cTn>
                                        <p:tgtEl>
                                          <p:spTgt spid="2306"/>
                                        </p:tgtEl>
                                        <p:attrNameLst>
                                          <p:attrName>style.visibility</p:attrName>
                                        </p:attrNameLst>
                                      </p:cBhvr>
                                      <p:to>
                                        <p:strVal val="visible"/>
                                      </p:to>
                                    </p:set>
                                    <p:anim calcmode="lin" valueType="num">
                                      <p:cBhvr>
                                        <p:cTn id="49" dur="250" fill="hold"/>
                                        <p:tgtEl>
                                          <p:spTgt spid="2306"/>
                                        </p:tgtEl>
                                        <p:attrNameLst>
                                          <p:attrName>ppt_w</p:attrName>
                                        </p:attrNameLst>
                                      </p:cBhvr>
                                      <p:tavLst>
                                        <p:tav tm="0">
                                          <p:val>
                                            <p:strVal val="#ppt_w*0.70"/>
                                          </p:val>
                                        </p:tav>
                                        <p:tav tm="100000">
                                          <p:val>
                                            <p:strVal val="#ppt_w"/>
                                          </p:val>
                                        </p:tav>
                                      </p:tavLst>
                                    </p:anim>
                                    <p:anim calcmode="lin" valueType="num">
                                      <p:cBhvr>
                                        <p:cTn id="50" dur="250" fill="hold"/>
                                        <p:tgtEl>
                                          <p:spTgt spid="2306"/>
                                        </p:tgtEl>
                                        <p:attrNameLst>
                                          <p:attrName>ppt_h</p:attrName>
                                        </p:attrNameLst>
                                      </p:cBhvr>
                                      <p:tavLst>
                                        <p:tav tm="0">
                                          <p:val>
                                            <p:strVal val="#ppt_h"/>
                                          </p:val>
                                        </p:tav>
                                        <p:tav tm="100000">
                                          <p:val>
                                            <p:strVal val="#ppt_h"/>
                                          </p:val>
                                        </p:tav>
                                      </p:tavLst>
                                    </p:anim>
                                    <p:animEffect transition="in" filter="fade">
                                      <p:cBhvr>
                                        <p:cTn id="51" dur="250"/>
                                        <p:tgtEl>
                                          <p:spTgt spid="2306"/>
                                        </p:tgtEl>
                                      </p:cBhvr>
                                    </p:animEffect>
                                  </p:childTnLst>
                                </p:cTn>
                              </p:par>
                              <p:par>
                                <p:cTn id="52" presetID="23" presetClass="exit" presetSubtype="272" fill="hold" nodeType="withEffect">
                                  <p:stCondLst>
                                    <p:cond delay="450"/>
                                  </p:stCondLst>
                                  <p:childTnLst>
                                    <p:anim calcmode="lin" valueType="num">
                                      <p:cBhvr>
                                        <p:cTn id="53" dur="2000"/>
                                        <p:tgtEl>
                                          <p:spTgt spid="2306"/>
                                        </p:tgtEl>
                                        <p:attrNameLst>
                                          <p:attrName>ppt_w</p:attrName>
                                        </p:attrNameLst>
                                      </p:cBhvr>
                                      <p:tavLst>
                                        <p:tav tm="0">
                                          <p:val>
                                            <p:strVal val="ppt_w"/>
                                          </p:val>
                                        </p:tav>
                                        <p:tav tm="100000">
                                          <p:val>
                                            <p:strVal val="4/3*ppt_w"/>
                                          </p:val>
                                        </p:tav>
                                      </p:tavLst>
                                    </p:anim>
                                    <p:anim calcmode="lin" valueType="num">
                                      <p:cBhvr>
                                        <p:cTn id="54" dur="2000"/>
                                        <p:tgtEl>
                                          <p:spTgt spid="2306"/>
                                        </p:tgtEl>
                                        <p:attrNameLst>
                                          <p:attrName>ppt_h</p:attrName>
                                        </p:attrNameLst>
                                      </p:cBhvr>
                                      <p:tavLst>
                                        <p:tav tm="0">
                                          <p:val>
                                            <p:strVal val="ppt_h"/>
                                          </p:val>
                                        </p:tav>
                                        <p:tav tm="100000">
                                          <p:val>
                                            <p:strVal val="4/3*ppt_h"/>
                                          </p:val>
                                        </p:tav>
                                      </p:tavLst>
                                    </p:anim>
                                    <p:set>
                                      <p:cBhvr>
                                        <p:cTn id="55" dur="1" fill="hold">
                                          <p:stCondLst>
                                            <p:cond delay="1999"/>
                                          </p:stCondLst>
                                        </p:cTn>
                                        <p:tgtEl>
                                          <p:spTgt spid="2306"/>
                                        </p:tgtEl>
                                        <p:attrNameLst>
                                          <p:attrName>style.visibility</p:attrName>
                                        </p:attrNameLst>
                                      </p:cBhvr>
                                      <p:to>
                                        <p:strVal val="hidden"/>
                                      </p:to>
                                    </p:set>
                                  </p:childTnLst>
                                </p:cTn>
                              </p:par>
                              <p:par>
                                <p:cTn id="56" presetID="10" presetClass="exit" presetSubtype="0" fill="hold" nodeType="withEffect">
                                  <p:stCondLst>
                                    <p:cond delay="450"/>
                                  </p:stCondLst>
                                  <p:childTnLst>
                                    <p:animEffect transition="out" filter="fade">
                                      <p:cBhvr>
                                        <p:cTn id="57" dur="2000"/>
                                        <p:tgtEl>
                                          <p:spTgt spid="2306"/>
                                        </p:tgtEl>
                                      </p:cBhvr>
                                    </p:animEffect>
                                    <p:set>
                                      <p:cBhvr>
                                        <p:cTn id="58" dur="1" fill="hold">
                                          <p:stCondLst>
                                            <p:cond delay="1999"/>
                                          </p:stCondLst>
                                        </p:cTn>
                                        <p:tgtEl>
                                          <p:spTgt spid="2306"/>
                                        </p:tgtEl>
                                        <p:attrNameLst>
                                          <p:attrName>style.visibility</p:attrName>
                                        </p:attrNameLst>
                                      </p:cBhvr>
                                      <p:to>
                                        <p:strVal val="hidden"/>
                                      </p:to>
                                    </p:set>
                                  </p:childTnLst>
                                </p:cTn>
                              </p:par>
                              <p:par>
                                <p:cTn id="59" presetID="6" presetClass="emph" presetSubtype="0" fill="hold" nodeType="withEffect">
                                  <p:stCondLst>
                                    <p:cond delay="450"/>
                                  </p:stCondLst>
                                  <p:childTnLst>
                                    <p:animScale>
                                      <p:cBhvr>
                                        <p:cTn id="60" dur="2000" fill="hold"/>
                                        <p:tgtEl>
                                          <p:spTgt spid="2306"/>
                                        </p:tgtEl>
                                      </p:cBhvr>
                                      <p:by x="250000" y="250000"/>
                                    </p:animScale>
                                  </p:childTnLst>
                                </p:cTn>
                              </p:par>
                              <p:par>
                                <p:cTn id="61" presetID="42" presetClass="path" presetSubtype="0" decel="100000" fill="hold" nodeType="withEffect">
                                  <p:stCondLst>
                                    <p:cond delay="450"/>
                                  </p:stCondLst>
                                  <p:childTnLst>
                                    <p:animMotion origin="layout" path="M 2.5E-6 0 L -0.00326 -0.11898 " pathEditMode="relative" rAng="0" ptsTypes="AA">
                                      <p:cBhvr>
                                        <p:cTn id="62" dur="2000" fill="hold"/>
                                        <p:tgtEl>
                                          <p:spTgt spid="2306"/>
                                        </p:tgtEl>
                                        <p:attrNameLst>
                                          <p:attrName>ppt_x</p:attrName>
                                          <p:attrName>ppt_y</p:attrName>
                                        </p:attrNameLst>
                                      </p:cBhvr>
                                      <p:rCtr x="-169" y="-5949"/>
                                    </p:animMotion>
                                  </p:childTnLst>
                                </p:cTn>
                              </p:par>
                              <p:par>
                                <p:cTn id="63" presetID="55" presetClass="entr" presetSubtype="0" fill="hold" nodeType="withEffect">
                                  <p:stCondLst>
                                    <p:cond delay="550"/>
                                  </p:stCondLst>
                                  <p:childTnLst>
                                    <p:set>
                                      <p:cBhvr>
                                        <p:cTn id="64" dur="1" fill="hold">
                                          <p:stCondLst>
                                            <p:cond delay="0"/>
                                          </p:stCondLst>
                                        </p:cTn>
                                        <p:tgtEl>
                                          <p:spTgt spid="2307"/>
                                        </p:tgtEl>
                                        <p:attrNameLst>
                                          <p:attrName>style.visibility</p:attrName>
                                        </p:attrNameLst>
                                      </p:cBhvr>
                                      <p:to>
                                        <p:strVal val="visible"/>
                                      </p:to>
                                    </p:set>
                                    <p:anim calcmode="lin" valueType="num">
                                      <p:cBhvr>
                                        <p:cTn id="65" dur="250" fill="hold"/>
                                        <p:tgtEl>
                                          <p:spTgt spid="2307"/>
                                        </p:tgtEl>
                                        <p:attrNameLst>
                                          <p:attrName>ppt_w</p:attrName>
                                        </p:attrNameLst>
                                      </p:cBhvr>
                                      <p:tavLst>
                                        <p:tav tm="0">
                                          <p:val>
                                            <p:strVal val="#ppt_w*0.70"/>
                                          </p:val>
                                        </p:tav>
                                        <p:tav tm="100000">
                                          <p:val>
                                            <p:strVal val="#ppt_w"/>
                                          </p:val>
                                        </p:tav>
                                      </p:tavLst>
                                    </p:anim>
                                    <p:anim calcmode="lin" valueType="num">
                                      <p:cBhvr>
                                        <p:cTn id="66" dur="250" fill="hold"/>
                                        <p:tgtEl>
                                          <p:spTgt spid="2307"/>
                                        </p:tgtEl>
                                        <p:attrNameLst>
                                          <p:attrName>ppt_h</p:attrName>
                                        </p:attrNameLst>
                                      </p:cBhvr>
                                      <p:tavLst>
                                        <p:tav tm="0">
                                          <p:val>
                                            <p:strVal val="#ppt_h"/>
                                          </p:val>
                                        </p:tav>
                                        <p:tav tm="100000">
                                          <p:val>
                                            <p:strVal val="#ppt_h"/>
                                          </p:val>
                                        </p:tav>
                                      </p:tavLst>
                                    </p:anim>
                                    <p:animEffect transition="in" filter="fade">
                                      <p:cBhvr>
                                        <p:cTn id="67" dur="250"/>
                                        <p:tgtEl>
                                          <p:spTgt spid="2307"/>
                                        </p:tgtEl>
                                      </p:cBhvr>
                                    </p:animEffect>
                                  </p:childTnLst>
                                </p:cTn>
                              </p:par>
                              <p:par>
                                <p:cTn id="68" presetID="23" presetClass="exit" presetSubtype="272" fill="hold" nodeType="withEffect">
                                  <p:stCondLst>
                                    <p:cond delay="550"/>
                                  </p:stCondLst>
                                  <p:childTnLst>
                                    <p:anim calcmode="lin" valueType="num">
                                      <p:cBhvr>
                                        <p:cTn id="69" dur="2000"/>
                                        <p:tgtEl>
                                          <p:spTgt spid="2307"/>
                                        </p:tgtEl>
                                        <p:attrNameLst>
                                          <p:attrName>ppt_w</p:attrName>
                                        </p:attrNameLst>
                                      </p:cBhvr>
                                      <p:tavLst>
                                        <p:tav tm="0">
                                          <p:val>
                                            <p:strVal val="ppt_w"/>
                                          </p:val>
                                        </p:tav>
                                        <p:tav tm="100000">
                                          <p:val>
                                            <p:strVal val="4/3*ppt_w"/>
                                          </p:val>
                                        </p:tav>
                                      </p:tavLst>
                                    </p:anim>
                                    <p:anim calcmode="lin" valueType="num">
                                      <p:cBhvr>
                                        <p:cTn id="70" dur="2000"/>
                                        <p:tgtEl>
                                          <p:spTgt spid="2307"/>
                                        </p:tgtEl>
                                        <p:attrNameLst>
                                          <p:attrName>ppt_h</p:attrName>
                                        </p:attrNameLst>
                                      </p:cBhvr>
                                      <p:tavLst>
                                        <p:tav tm="0">
                                          <p:val>
                                            <p:strVal val="ppt_h"/>
                                          </p:val>
                                        </p:tav>
                                        <p:tav tm="100000">
                                          <p:val>
                                            <p:strVal val="4/3*ppt_h"/>
                                          </p:val>
                                        </p:tav>
                                      </p:tavLst>
                                    </p:anim>
                                    <p:set>
                                      <p:cBhvr>
                                        <p:cTn id="71" dur="1" fill="hold">
                                          <p:stCondLst>
                                            <p:cond delay="1999"/>
                                          </p:stCondLst>
                                        </p:cTn>
                                        <p:tgtEl>
                                          <p:spTgt spid="2307"/>
                                        </p:tgtEl>
                                        <p:attrNameLst>
                                          <p:attrName>style.visibility</p:attrName>
                                        </p:attrNameLst>
                                      </p:cBhvr>
                                      <p:to>
                                        <p:strVal val="hidden"/>
                                      </p:to>
                                    </p:set>
                                  </p:childTnLst>
                                </p:cTn>
                              </p:par>
                              <p:par>
                                <p:cTn id="72" presetID="10" presetClass="exit" presetSubtype="0" fill="hold" nodeType="withEffect">
                                  <p:stCondLst>
                                    <p:cond delay="550"/>
                                  </p:stCondLst>
                                  <p:childTnLst>
                                    <p:animEffect transition="out" filter="fade">
                                      <p:cBhvr>
                                        <p:cTn id="73" dur="2000"/>
                                        <p:tgtEl>
                                          <p:spTgt spid="2307"/>
                                        </p:tgtEl>
                                      </p:cBhvr>
                                    </p:animEffect>
                                    <p:set>
                                      <p:cBhvr>
                                        <p:cTn id="74" dur="1" fill="hold">
                                          <p:stCondLst>
                                            <p:cond delay="1999"/>
                                          </p:stCondLst>
                                        </p:cTn>
                                        <p:tgtEl>
                                          <p:spTgt spid="2307"/>
                                        </p:tgtEl>
                                        <p:attrNameLst>
                                          <p:attrName>style.visibility</p:attrName>
                                        </p:attrNameLst>
                                      </p:cBhvr>
                                      <p:to>
                                        <p:strVal val="hidden"/>
                                      </p:to>
                                    </p:set>
                                  </p:childTnLst>
                                </p:cTn>
                              </p:par>
                              <p:par>
                                <p:cTn id="75" presetID="6" presetClass="emph" presetSubtype="0" fill="hold" nodeType="withEffect">
                                  <p:stCondLst>
                                    <p:cond delay="550"/>
                                  </p:stCondLst>
                                  <p:childTnLst>
                                    <p:animScale>
                                      <p:cBhvr>
                                        <p:cTn id="76" dur="2000" fill="hold"/>
                                        <p:tgtEl>
                                          <p:spTgt spid="2307"/>
                                        </p:tgtEl>
                                      </p:cBhvr>
                                      <p:by x="250000" y="250000"/>
                                    </p:animScale>
                                  </p:childTnLst>
                                </p:cTn>
                              </p:par>
                              <p:par>
                                <p:cTn id="77" presetID="42" presetClass="path" presetSubtype="0" decel="100000" fill="hold" nodeType="withEffect">
                                  <p:stCondLst>
                                    <p:cond delay="550"/>
                                  </p:stCondLst>
                                  <p:childTnLst>
                                    <p:animMotion origin="layout" path="M 5E-6 0 L -0.00325 -0.11898 " pathEditMode="relative" rAng="0" ptsTypes="AA">
                                      <p:cBhvr>
                                        <p:cTn id="78" dur="2000" fill="hold"/>
                                        <p:tgtEl>
                                          <p:spTgt spid="2307"/>
                                        </p:tgtEl>
                                        <p:attrNameLst>
                                          <p:attrName>ppt_x</p:attrName>
                                          <p:attrName>ppt_y</p:attrName>
                                        </p:attrNameLst>
                                      </p:cBhvr>
                                      <p:rCtr x="-169" y="-5949"/>
                                    </p:animMotion>
                                  </p:childTnLst>
                                </p:cTn>
                              </p:par>
                              <p:par>
                                <p:cTn id="79" presetID="55" presetClass="entr" presetSubtype="0" fill="hold" nodeType="withEffect">
                                  <p:stCondLst>
                                    <p:cond delay="650"/>
                                  </p:stCondLst>
                                  <p:childTnLst>
                                    <p:set>
                                      <p:cBhvr>
                                        <p:cTn id="80" dur="1" fill="hold">
                                          <p:stCondLst>
                                            <p:cond delay="0"/>
                                          </p:stCondLst>
                                        </p:cTn>
                                        <p:tgtEl>
                                          <p:spTgt spid="2308"/>
                                        </p:tgtEl>
                                        <p:attrNameLst>
                                          <p:attrName>style.visibility</p:attrName>
                                        </p:attrNameLst>
                                      </p:cBhvr>
                                      <p:to>
                                        <p:strVal val="visible"/>
                                      </p:to>
                                    </p:set>
                                    <p:anim calcmode="lin" valueType="num">
                                      <p:cBhvr>
                                        <p:cTn id="81" dur="250" fill="hold"/>
                                        <p:tgtEl>
                                          <p:spTgt spid="2308"/>
                                        </p:tgtEl>
                                        <p:attrNameLst>
                                          <p:attrName>ppt_w</p:attrName>
                                        </p:attrNameLst>
                                      </p:cBhvr>
                                      <p:tavLst>
                                        <p:tav tm="0">
                                          <p:val>
                                            <p:strVal val="#ppt_w*0.70"/>
                                          </p:val>
                                        </p:tav>
                                        <p:tav tm="100000">
                                          <p:val>
                                            <p:strVal val="#ppt_w"/>
                                          </p:val>
                                        </p:tav>
                                      </p:tavLst>
                                    </p:anim>
                                    <p:anim calcmode="lin" valueType="num">
                                      <p:cBhvr>
                                        <p:cTn id="82" dur="250" fill="hold"/>
                                        <p:tgtEl>
                                          <p:spTgt spid="2308"/>
                                        </p:tgtEl>
                                        <p:attrNameLst>
                                          <p:attrName>ppt_h</p:attrName>
                                        </p:attrNameLst>
                                      </p:cBhvr>
                                      <p:tavLst>
                                        <p:tav tm="0">
                                          <p:val>
                                            <p:strVal val="#ppt_h"/>
                                          </p:val>
                                        </p:tav>
                                        <p:tav tm="100000">
                                          <p:val>
                                            <p:strVal val="#ppt_h"/>
                                          </p:val>
                                        </p:tav>
                                      </p:tavLst>
                                    </p:anim>
                                    <p:animEffect transition="in" filter="fade">
                                      <p:cBhvr>
                                        <p:cTn id="83" dur="250"/>
                                        <p:tgtEl>
                                          <p:spTgt spid="2308"/>
                                        </p:tgtEl>
                                      </p:cBhvr>
                                    </p:animEffect>
                                  </p:childTnLst>
                                </p:cTn>
                              </p:par>
                              <p:par>
                                <p:cTn id="84" presetID="23" presetClass="exit" presetSubtype="272" fill="hold" nodeType="withEffect">
                                  <p:stCondLst>
                                    <p:cond delay="650"/>
                                  </p:stCondLst>
                                  <p:childTnLst>
                                    <p:anim calcmode="lin" valueType="num">
                                      <p:cBhvr>
                                        <p:cTn id="85" dur="2000"/>
                                        <p:tgtEl>
                                          <p:spTgt spid="2308"/>
                                        </p:tgtEl>
                                        <p:attrNameLst>
                                          <p:attrName>ppt_w</p:attrName>
                                        </p:attrNameLst>
                                      </p:cBhvr>
                                      <p:tavLst>
                                        <p:tav tm="0">
                                          <p:val>
                                            <p:strVal val="ppt_w"/>
                                          </p:val>
                                        </p:tav>
                                        <p:tav tm="100000">
                                          <p:val>
                                            <p:strVal val="4/3*ppt_w"/>
                                          </p:val>
                                        </p:tav>
                                      </p:tavLst>
                                    </p:anim>
                                    <p:anim calcmode="lin" valueType="num">
                                      <p:cBhvr>
                                        <p:cTn id="86" dur="2000"/>
                                        <p:tgtEl>
                                          <p:spTgt spid="2308"/>
                                        </p:tgtEl>
                                        <p:attrNameLst>
                                          <p:attrName>ppt_h</p:attrName>
                                        </p:attrNameLst>
                                      </p:cBhvr>
                                      <p:tavLst>
                                        <p:tav tm="0">
                                          <p:val>
                                            <p:strVal val="ppt_h"/>
                                          </p:val>
                                        </p:tav>
                                        <p:tav tm="100000">
                                          <p:val>
                                            <p:strVal val="4/3*ppt_h"/>
                                          </p:val>
                                        </p:tav>
                                      </p:tavLst>
                                    </p:anim>
                                    <p:set>
                                      <p:cBhvr>
                                        <p:cTn id="87" dur="1" fill="hold">
                                          <p:stCondLst>
                                            <p:cond delay="1999"/>
                                          </p:stCondLst>
                                        </p:cTn>
                                        <p:tgtEl>
                                          <p:spTgt spid="2308"/>
                                        </p:tgtEl>
                                        <p:attrNameLst>
                                          <p:attrName>style.visibility</p:attrName>
                                        </p:attrNameLst>
                                      </p:cBhvr>
                                      <p:to>
                                        <p:strVal val="hidden"/>
                                      </p:to>
                                    </p:set>
                                  </p:childTnLst>
                                </p:cTn>
                              </p:par>
                              <p:par>
                                <p:cTn id="88" presetID="10" presetClass="exit" presetSubtype="0" fill="hold" nodeType="withEffect">
                                  <p:stCondLst>
                                    <p:cond delay="650"/>
                                  </p:stCondLst>
                                  <p:childTnLst>
                                    <p:animEffect transition="out" filter="fade">
                                      <p:cBhvr>
                                        <p:cTn id="89" dur="2000"/>
                                        <p:tgtEl>
                                          <p:spTgt spid="2308"/>
                                        </p:tgtEl>
                                      </p:cBhvr>
                                    </p:animEffect>
                                    <p:set>
                                      <p:cBhvr>
                                        <p:cTn id="90" dur="1" fill="hold">
                                          <p:stCondLst>
                                            <p:cond delay="1999"/>
                                          </p:stCondLst>
                                        </p:cTn>
                                        <p:tgtEl>
                                          <p:spTgt spid="2308"/>
                                        </p:tgtEl>
                                        <p:attrNameLst>
                                          <p:attrName>style.visibility</p:attrName>
                                        </p:attrNameLst>
                                      </p:cBhvr>
                                      <p:to>
                                        <p:strVal val="hidden"/>
                                      </p:to>
                                    </p:set>
                                  </p:childTnLst>
                                </p:cTn>
                              </p:par>
                              <p:par>
                                <p:cTn id="91" presetID="6" presetClass="emph" presetSubtype="0" fill="hold" nodeType="withEffect">
                                  <p:stCondLst>
                                    <p:cond delay="650"/>
                                  </p:stCondLst>
                                  <p:childTnLst>
                                    <p:animScale>
                                      <p:cBhvr>
                                        <p:cTn id="92" dur="2000" fill="hold"/>
                                        <p:tgtEl>
                                          <p:spTgt spid="2308"/>
                                        </p:tgtEl>
                                      </p:cBhvr>
                                      <p:by x="250000" y="250000"/>
                                    </p:animScale>
                                  </p:childTnLst>
                                </p:cTn>
                              </p:par>
                              <p:par>
                                <p:cTn id="93" presetID="42" presetClass="path" presetSubtype="0" decel="100000" fill="hold" nodeType="withEffect">
                                  <p:stCondLst>
                                    <p:cond delay="650"/>
                                  </p:stCondLst>
                                  <p:childTnLst>
                                    <p:animMotion origin="layout" path="M 1.66667E-6 0 L -0.00326 -0.11898 " pathEditMode="relative" rAng="0" ptsTypes="AA">
                                      <p:cBhvr>
                                        <p:cTn id="94" dur="2000" fill="hold"/>
                                        <p:tgtEl>
                                          <p:spTgt spid="2308"/>
                                        </p:tgtEl>
                                        <p:attrNameLst>
                                          <p:attrName>ppt_x</p:attrName>
                                          <p:attrName>ppt_y</p:attrName>
                                        </p:attrNameLst>
                                      </p:cBhvr>
                                      <p:rCtr x="-169" y="-5949"/>
                                    </p:animMotion>
                                  </p:childTnLst>
                                </p:cTn>
                              </p:par>
                              <p:par>
                                <p:cTn id="95" presetID="55" presetClass="entr" presetSubtype="0" fill="hold" nodeType="withEffect">
                                  <p:stCondLst>
                                    <p:cond delay="750"/>
                                  </p:stCondLst>
                                  <p:childTnLst>
                                    <p:set>
                                      <p:cBhvr>
                                        <p:cTn id="96" dur="1" fill="hold">
                                          <p:stCondLst>
                                            <p:cond delay="0"/>
                                          </p:stCondLst>
                                        </p:cTn>
                                        <p:tgtEl>
                                          <p:spTgt spid="2309"/>
                                        </p:tgtEl>
                                        <p:attrNameLst>
                                          <p:attrName>style.visibility</p:attrName>
                                        </p:attrNameLst>
                                      </p:cBhvr>
                                      <p:to>
                                        <p:strVal val="visible"/>
                                      </p:to>
                                    </p:set>
                                    <p:anim calcmode="lin" valueType="num">
                                      <p:cBhvr>
                                        <p:cTn id="97" dur="250" fill="hold"/>
                                        <p:tgtEl>
                                          <p:spTgt spid="2309"/>
                                        </p:tgtEl>
                                        <p:attrNameLst>
                                          <p:attrName>ppt_w</p:attrName>
                                        </p:attrNameLst>
                                      </p:cBhvr>
                                      <p:tavLst>
                                        <p:tav tm="0">
                                          <p:val>
                                            <p:strVal val="#ppt_w*0.70"/>
                                          </p:val>
                                        </p:tav>
                                        <p:tav tm="100000">
                                          <p:val>
                                            <p:strVal val="#ppt_w"/>
                                          </p:val>
                                        </p:tav>
                                      </p:tavLst>
                                    </p:anim>
                                    <p:anim calcmode="lin" valueType="num">
                                      <p:cBhvr>
                                        <p:cTn id="98" dur="250" fill="hold"/>
                                        <p:tgtEl>
                                          <p:spTgt spid="2309"/>
                                        </p:tgtEl>
                                        <p:attrNameLst>
                                          <p:attrName>ppt_h</p:attrName>
                                        </p:attrNameLst>
                                      </p:cBhvr>
                                      <p:tavLst>
                                        <p:tav tm="0">
                                          <p:val>
                                            <p:strVal val="#ppt_h"/>
                                          </p:val>
                                        </p:tav>
                                        <p:tav tm="100000">
                                          <p:val>
                                            <p:strVal val="#ppt_h"/>
                                          </p:val>
                                        </p:tav>
                                      </p:tavLst>
                                    </p:anim>
                                    <p:animEffect transition="in" filter="fade">
                                      <p:cBhvr>
                                        <p:cTn id="99" dur="250"/>
                                        <p:tgtEl>
                                          <p:spTgt spid="2309"/>
                                        </p:tgtEl>
                                      </p:cBhvr>
                                    </p:animEffect>
                                  </p:childTnLst>
                                </p:cTn>
                              </p:par>
                              <p:par>
                                <p:cTn id="100" presetID="23" presetClass="exit" presetSubtype="272" fill="hold" nodeType="withEffect">
                                  <p:stCondLst>
                                    <p:cond delay="750"/>
                                  </p:stCondLst>
                                  <p:childTnLst>
                                    <p:anim calcmode="lin" valueType="num">
                                      <p:cBhvr>
                                        <p:cTn id="101" dur="2000"/>
                                        <p:tgtEl>
                                          <p:spTgt spid="2309"/>
                                        </p:tgtEl>
                                        <p:attrNameLst>
                                          <p:attrName>ppt_w</p:attrName>
                                        </p:attrNameLst>
                                      </p:cBhvr>
                                      <p:tavLst>
                                        <p:tav tm="0">
                                          <p:val>
                                            <p:strVal val="ppt_w"/>
                                          </p:val>
                                        </p:tav>
                                        <p:tav tm="100000">
                                          <p:val>
                                            <p:strVal val="4/3*ppt_w"/>
                                          </p:val>
                                        </p:tav>
                                      </p:tavLst>
                                    </p:anim>
                                    <p:anim calcmode="lin" valueType="num">
                                      <p:cBhvr>
                                        <p:cTn id="102" dur="2000"/>
                                        <p:tgtEl>
                                          <p:spTgt spid="2309"/>
                                        </p:tgtEl>
                                        <p:attrNameLst>
                                          <p:attrName>ppt_h</p:attrName>
                                        </p:attrNameLst>
                                      </p:cBhvr>
                                      <p:tavLst>
                                        <p:tav tm="0">
                                          <p:val>
                                            <p:strVal val="ppt_h"/>
                                          </p:val>
                                        </p:tav>
                                        <p:tav tm="100000">
                                          <p:val>
                                            <p:strVal val="4/3*ppt_h"/>
                                          </p:val>
                                        </p:tav>
                                      </p:tavLst>
                                    </p:anim>
                                    <p:set>
                                      <p:cBhvr>
                                        <p:cTn id="103" dur="1" fill="hold">
                                          <p:stCondLst>
                                            <p:cond delay="1999"/>
                                          </p:stCondLst>
                                        </p:cTn>
                                        <p:tgtEl>
                                          <p:spTgt spid="2309"/>
                                        </p:tgtEl>
                                        <p:attrNameLst>
                                          <p:attrName>style.visibility</p:attrName>
                                        </p:attrNameLst>
                                      </p:cBhvr>
                                      <p:to>
                                        <p:strVal val="hidden"/>
                                      </p:to>
                                    </p:set>
                                  </p:childTnLst>
                                </p:cTn>
                              </p:par>
                              <p:par>
                                <p:cTn id="104" presetID="10" presetClass="exit" presetSubtype="0" fill="hold" nodeType="withEffect">
                                  <p:stCondLst>
                                    <p:cond delay="750"/>
                                  </p:stCondLst>
                                  <p:childTnLst>
                                    <p:animEffect transition="out" filter="fade">
                                      <p:cBhvr>
                                        <p:cTn id="105" dur="2000"/>
                                        <p:tgtEl>
                                          <p:spTgt spid="2309"/>
                                        </p:tgtEl>
                                      </p:cBhvr>
                                    </p:animEffect>
                                    <p:set>
                                      <p:cBhvr>
                                        <p:cTn id="106" dur="1" fill="hold">
                                          <p:stCondLst>
                                            <p:cond delay="1999"/>
                                          </p:stCondLst>
                                        </p:cTn>
                                        <p:tgtEl>
                                          <p:spTgt spid="2309"/>
                                        </p:tgtEl>
                                        <p:attrNameLst>
                                          <p:attrName>style.visibility</p:attrName>
                                        </p:attrNameLst>
                                      </p:cBhvr>
                                      <p:to>
                                        <p:strVal val="hidden"/>
                                      </p:to>
                                    </p:set>
                                  </p:childTnLst>
                                </p:cTn>
                              </p:par>
                              <p:par>
                                <p:cTn id="107" presetID="6" presetClass="emph" presetSubtype="0" fill="hold" nodeType="withEffect">
                                  <p:stCondLst>
                                    <p:cond delay="750"/>
                                  </p:stCondLst>
                                  <p:childTnLst>
                                    <p:animScale>
                                      <p:cBhvr>
                                        <p:cTn id="108" dur="2000" fill="hold"/>
                                        <p:tgtEl>
                                          <p:spTgt spid="2309"/>
                                        </p:tgtEl>
                                      </p:cBhvr>
                                      <p:by x="250000" y="250000"/>
                                    </p:animScale>
                                  </p:childTnLst>
                                </p:cTn>
                              </p:par>
                              <p:par>
                                <p:cTn id="109" presetID="42" presetClass="path" presetSubtype="0" decel="100000" fill="hold" nodeType="withEffect">
                                  <p:stCondLst>
                                    <p:cond delay="750"/>
                                  </p:stCondLst>
                                  <p:childTnLst>
                                    <p:animMotion origin="layout" path="M 1.11022E-16 0 L -0.00326 -0.11898 " pathEditMode="relative" rAng="0" ptsTypes="AA">
                                      <p:cBhvr>
                                        <p:cTn id="110" dur="2000" fill="hold"/>
                                        <p:tgtEl>
                                          <p:spTgt spid="2309"/>
                                        </p:tgtEl>
                                        <p:attrNameLst>
                                          <p:attrName>ppt_x</p:attrName>
                                          <p:attrName>ppt_y</p:attrName>
                                        </p:attrNameLst>
                                      </p:cBhvr>
                                      <p:rCtr x="-169" y="-5949"/>
                                    </p:animMotion>
                                  </p:childTnLst>
                                </p:cTn>
                              </p:par>
                              <p:par>
                                <p:cTn id="111" presetID="55" presetClass="entr" presetSubtype="0" fill="hold" nodeType="withEffect">
                                  <p:stCondLst>
                                    <p:cond delay="850"/>
                                  </p:stCondLst>
                                  <p:childTnLst>
                                    <p:set>
                                      <p:cBhvr>
                                        <p:cTn id="112" dur="1" fill="hold">
                                          <p:stCondLst>
                                            <p:cond delay="0"/>
                                          </p:stCondLst>
                                        </p:cTn>
                                        <p:tgtEl>
                                          <p:spTgt spid="2310"/>
                                        </p:tgtEl>
                                        <p:attrNameLst>
                                          <p:attrName>style.visibility</p:attrName>
                                        </p:attrNameLst>
                                      </p:cBhvr>
                                      <p:to>
                                        <p:strVal val="visible"/>
                                      </p:to>
                                    </p:set>
                                    <p:anim calcmode="lin" valueType="num">
                                      <p:cBhvr>
                                        <p:cTn id="113" dur="250" fill="hold"/>
                                        <p:tgtEl>
                                          <p:spTgt spid="2310"/>
                                        </p:tgtEl>
                                        <p:attrNameLst>
                                          <p:attrName>ppt_w</p:attrName>
                                        </p:attrNameLst>
                                      </p:cBhvr>
                                      <p:tavLst>
                                        <p:tav tm="0">
                                          <p:val>
                                            <p:strVal val="#ppt_w*0.70"/>
                                          </p:val>
                                        </p:tav>
                                        <p:tav tm="100000">
                                          <p:val>
                                            <p:strVal val="#ppt_w"/>
                                          </p:val>
                                        </p:tav>
                                      </p:tavLst>
                                    </p:anim>
                                    <p:anim calcmode="lin" valueType="num">
                                      <p:cBhvr>
                                        <p:cTn id="114" dur="250" fill="hold"/>
                                        <p:tgtEl>
                                          <p:spTgt spid="2310"/>
                                        </p:tgtEl>
                                        <p:attrNameLst>
                                          <p:attrName>ppt_h</p:attrName>
                                        </p:attrNameLst>
                                      </p:cBhvr>
                                      <p:tavLst>
                                        <p:tav tm="0">
                                          <p:val>
                                            <p:strVal val="#ppt_h"/>
                                          </p:val>
                                        </p:tav>
                                        <p:tav tm="100000">
                                          <p:val>
                                            <p:strVal val="#ppt_h"/>
                                          </p:val>
                                        </p:tav>
                                      </p:tavLst>
                                    </p:anim>
                                    <p:animEffect transition="in" filter="fade">
                                      <p:cBhvr>
                                        <p:cTn id="115" dur="250"/>
                                        <p:tgtEl>
                                          <p:spTgt spid="2310"/>
                                        </p:tgtEl>
                                      </p:cBhvr>
                                    </p:animEffect>
                                  </p:childTnLst>
                                </p:cTn>
                              </p:par>
                              <p:par>
                                <p:cTn id="116" presetID="23" presetClass="exit" presetSubtype="272" fill="hold" nodeType="withEffect">
                                  <p:stCondLst>
                                    <p:cond delay="850"/>
                                  </p:stCondLst>
                                  <p:childTnLst>
                                    <p:anim calcmode="lin" valueType="num">
                                      <p:cBhvr>
                                        <p:cTn id="117" dur="2000"/>
                                        <p:tgtEl>
                                          <p:spTgt spid="2310"/>
                                        </p:tgtEl>
                                        <p:attrNameLst>
                                          <p:attrName>ppt_w</p:attrName>
                                        </p:attrNameLst>
                                      </p:cBhvr>
                                      <p:tavLst>
                                        <p:tav tm="0">
                                          <p:val>
                                            <p:strVal val="ppt_w"/>
                                          </p:val>
                                        </p:tav>
                                        <p:tav tm="100000">
                                          <p:val>
                                            <p:strVal val="4/3*ppt_w"/>
                                          </p:val>
                                        </p:tav>
                                      </p:tavLst>
                                    </p:anim>
                                    <p:anim calcmode="lin" valueType="num">
                                      <p:cBhvr>
                                        <p:cTn id="118" dur="2000"/>
                                        <p:tgtEl>
                                          <p:spTgt spid="2310"/>
                                        </p:tgtEl>
                                        <p:attrNameLst>
                                          <p:attrName>ppt_h</p:attrName>
                                        </p:attrNameLst>
                                      </p:cBhvr>
                                      <p:tavLst>
                                        <p:tav tm="0">
                                          <p:val>
                                            <p:strVal val="ppt_h"/>
                                          </p:val>
                                        </p:tav>
                                        <p:tav tm="100000">
                                          <p:val>
                                            <p:strVal val="4/3*ppt_h"/>
                                          </p:val>
                                        </p:tav>
                                      </p:tavLst>
                                    </p:anim>
                                    <p:set>
                                      <p:cBhvr>
                                        <p:cTn id="119" dur="1" fill="hold">
                                          <p:stCondLst>
                                            <p:cond delay="1999"/>
                                          </p:stCondLst>
                                        </p:cTn>
                                        <p:tgtEl>
                                          <p:spTgt spid="2310"/>
                                        </p:tgtEl>
                                        <p:attrNameLst>
                                          <p:attrName>style.visibility</p:attrName>
                                        </p:attrNameLst>
                                      </p:cBhvr>
                                      <p:to>
                                        <p:strVal val="hidden"/>
                                      </p:to>
                                    </p:set>
                                  </p:childTnLst>
                                </p:cTn>
                              </p:par>
                              <p:par>
                                <p:cTn id="120" presetID="10" presetClass="exit" presetSubtype="0" fill="hold" nodeType="withEffect">
                                  <p:stCondLst>
                                    <p:cond delay="850"/>
                                  </p:stCondLst>
                                  <p:childTnLst>
                                    <p:animEffect transition="out" filter="fade">
                                      <p:cBhvr>
                                        <p:cTn id="121" dur="2000"/>
                                        <p:tgtEl>
                                          <p:spTgt spid="2310"/>
                                        </p:tgtEl>
                                      </p:cBhvr>
                                    </p:animEffect>
                                    <p:set>
                                      <p:cBhvr>
                                        <p:cTn id="122" dur="1" fill="hold">
                                          <p:stCondLst>
                                            <p:cond delay="1999"/>
                                          </p:stCondLst>
                                        </p:cTn>
                                        <p:tgtEl>
                                          <p:spTgt spid="2310"/>
                                        </p:tgtEl>
                                        <p:attrNameLst>
                                          <p:attrName>style.visibility</p:attrName>
                                        </p:attrNameLst>
                                      </p:cBhvr>
                                      <p:to>
                                        <p:strVal val="hidden"/>
                                      </p:to>
                                    </p:set>
                                  </p:childTnLst>
                                </p:cTn>
                              </p:par>
                              <p:par>
                                <p:cTn id="123" presetID="6" presetClass="emph" presetSubtype="0" fill="hold" nodeType="withEffect">
                                  <p:stCondLst>
                                    <p:cond delay="850"/>
                                  </p:stCondLst>
                                  <p:childTnLst>
                                    <p:animScale>
                                      <p:cBhvr>
                                        <p:cTn id="124" dur="2000" fill="hold"/>
                                        <p:tgtEl>
                                          <p:spTgt spid="2310"/>
                                        </p:tgtEl>
                                      </p:cBhvr>
                                      <p:by x="250000" y="250000"/>
                                    </p:animScale>
                                  </p:childTnLst>
                                </p:cTn>
                              </p:par>
                              <p:par>
                                <p:cTn id="125" presetID="42" presetClass="path" presetSubtype="0" decel="100000" fill="hold" nodeType="withEffect">
                                  <p:stCondLst>
                                    <p:cond delay="850"/>
                                  </p:stCondLst>
                                  <p:childTnLst>
                                    <p:animMotion origin="layout" path="M -3.33333E-6 0 L -0.00325 -0.11898 " pathEditMode="relative" rAng="0" ptsTypes="AA">
                                      <p:cBhvr>
                                        <p:cTn id="126" dur="2000" fill="hold"/>
                                        <p:tgtEl>
                                          <p:spTgt spid="2310"/>
                                        </p:tgtEl>
                                        <p:attrNameLst>
                                          <p:attrName>ppt_x</p:attrName>
                                          <p:attrName>ppt_y</p:attrName>
                                        </p:attrNameLst>
                                      </p:cBhvr>
                                      <p:rCtr x="-169" y="-5949"/>
                                    </p:animMotion>
                                  </p:childTnLst>
                                </p:cTn>
                              </p:par>
                              <p:par>
                                <p:cTn id="127" presetID="55" presetClass="entr" presetSubtype="0" fill="hold" nodeType="withEffect">
                                  <p:stCondLst>
                                    <p:cond delay="950"/>
                                  </p:stCondLst>
                                  <p:childTnLst>
                                    <p:set>
                                      <p:cBhvr>
                                        <p:cTn id="128" dur="1" fill="hold">
                                          <p:stCondLst>
                                            <p:cond delay="0"/>
                                          </p:stCondLst>
                                        </p:cTn>
                                        <p:tgtEl>
                                          <p:spTgt spid="2311"/>
                                        </p:tgtEl>
                                        <p:attrNameLst>
                                          <p:attrName>style.visibility</p:attrName>
                                        </p:attrNameLst>
                                      </p:cBhvr>
                                      <p:to>
                                        <p:strVal val="visible"/>
                                      </p:to>
                                    </p:set>
                                    <p:anim calcmode="lin" valueType="num">
                                      <p:cBhvr>
                                        <p:cTn id="129" dur="250" fill="hold"/>
                                        <p:tgtEl>
                                          <p:spTgt spid="2311"/>
                                        </p:tgtEl>
                                        <p:attrNameLst>
                                          <p:attrName>ppt_w</p:attrName>
                                        </p:attrNameLst>
                                      </p:cBhvr>
                                      <p:tavLst>
                                        <p:tav tm="0">
                                          <p:val>
                                            <p:strVal val="#ppt_w*0.70"/>
                                          </p:val>
                                        </p:tav>
                                        <p:tav tm="100000">
                                          <p:val>
                                            <p:strVal val="#ppt_w"/>
                                          </p:val>
                                        </p:tav>
                                      </p:tavLst>
                                    </p:anim>
                                    <p:anim calcmode="lin" valueType="num">
                                      <p:cBhvr>
                                        <p:cTn id="130" dur="250" fill="hold"/>
                                        <p:tgtEl>
                                          <p:spTgt spid="2311"/>
                                        </p:tgtEl>
                                        <p:attrNameLst>
                                          <p:attrName>ppt_h</p:attrName>
                                        </p:attrNameLst>
                                      </p:cBhvr>
                                      <p:tavLst>
                                        <p:tav tm="0">
                                          <p:val>
                                            <p:strVal val="#ppt_h"/>
                                          </p:val>
                                        </p:tav>
                                        <p:tav tm="100000">
                                          <p:val>
                                            <p:strVal val="#ppt_h"/>
                                          </p:val>
                                        </p:tav>
                                      </p:tavLst>
                                    </p:anim>
                                    <p:animEffect transition="in" filter="fade">
                                      <p:cBhvr>
                                        <p:cTn id="131" dur="250"/>
                                        <p:tgtEl>
                                          <p:spTgt spid="2311"/>
                                        </p:tgtEl>
                                      </p:cBhvr>
                                    </p:animEffect>
                                  </p:childTnLst>
                                </p:cTn>
                              </p:par>
                              <p:par>
                                <p:cTn id="132" presetID="23" presetClass="exit" presetSubtype="272" fill="hold" nodeType="withEffect">
                                  <p:stCondLst>
                                    <p:cond delay="950"/>
                                  </p:stCondLst>
                                  <p:childTnLst>
                                    <p:anim calcmode="lin" valueType="num">
                                      <p:cBhvr>
                                        <p:cTn id="133" dur="2000"/>
                                        <p:tgtEl>
                                          <p:spTgt spid="2311"/>
                                        </p:tgtEl>
                                        <p:attrNameLst>
                                          <p:attrName>ppt_w</p:attrName>
                                        </p:attrNameLst>
                                      </p:cBhvr>
                                      <p:tavLst>
                                        <p:tav tm="0">
                                          <p:val>
                                            <p:strVal val="ppt_w"/>
                                          </p:val>
                                        </p:tav>
                                        <p:tav tm="100000">
                                          <p:val>
                                            <p:strVal val="4/3*ppt_w"/>
                                          </p:val>
                                        </p:tav>
                                      </p:tavLst>
                                    </p:anim>
                                    <p:anim calcmode="lin" valueType="num">
                                      <p:cBhvr>
                                        <p:cTn id="134" dur="2000"/>
                                        <p:tgtEl>
                                          <p:spTgt spid="2311"/>
                                        </p:tgtEl>
                                        <p:attrNameLst>
                                          <p:attrName>ppt_h</p:attrName>
                                        </p:attrNameLst>
                                      </p:cBhvr>
                                      <p:tavLst>
                                        <p:tav tm="0">
                                          <p:val>
                                            <p:strVal val="ppt_h"/>
                                          </p:val>
                                        </p:tav>
                                        <p:tav tm="100000">
                                          <p:val>
                                            <p:strVal val="4/3*ppt_h"/>
                                          </p:val>
                                        </p:tav>
                                      </p:tavLst>
                                    </p:anim>
                                    <p:set>
                                      <p:cBhvr>
                                        <p:cTn id="135" dur="1" fill="hold">
                                          <p:stCondLst>
                                            <p:cond delay="1999"/>
                                          </p:stCondLst>
                                        </p:cTn>
                                        <p:tgtEl>
                                          <p:spTgt spid="2311"/>
                                        </p:tgtEl>
                                        <p:attrNameLst>
                                          <p:attrName>style.visibility</p:attrName>
                                        </p:attrNameLst>
                                      </p:cBhvr>
                                      <p:to>
                                        <p:strVal val="hidden"/>
                                      </p:to>
                                    </p:set>
                                  </p:childTnLst>
                                </p:cTn>
                              </p:par>
                              <p:par>
                                <p:cTn id="136" presetID="10" presetClass="exit" presetSubtype="0" fill="hold" nodeType="withEffect">
                                  <p:stCondLst>
                                    <p:cond delay="950"/>
                                  </p:stCondLst>
                                  <p:childTnLst>
                                    <p:animEffect transition="out" filter="fade">
                                      <p:cBhvr>
                                        <p:cTn id="137" dur="2000"/>
                                        <p:tgtEl>
                                          <p:spTgt spid="2311"/>
                                        </p:tgtEl>
                                      </p:cBhvr>
                                    </p:animEffect>
                                    <p:set>
                                      <p:cBhvr>
                                        <p:cTn id="138" dur="1" fill="hold">
                                          <p:stCondLst>
                                            <p:cond delay="1999"/>
                                          </p:stCondLst>
                                        </p:cTn>
                                        <p:tgtEl>
                                          <p:spTgt spid="2311"/>
                                        </p:tgtEl>
                                        <p:attrNameLst>
                                          <p:attrName>style.visibility</p:attrName>
                                        </p:attrNameLst>
                                      </p:cBhvr>
                                      <p:to>
                                        <p:strVal val="hidden"/>
                                      </p:to>
                                    </p:set>
                                  </p:childTnLst>
                                </p:cTn>
                              </p:par>
                              <p:par>
                                <p:cTn id="139" presetID="6" presetClass="emph" presetSubtype="0" fill="hold" nodeType="withEffect">
                                  <p:stCondLst>
                                    <p:cond delay="950"/>
                                  </p:stCondLst>
                                  <p:childTnLst>
                                    <p:animScale>
                                      <p:cBhvr>
                                        <p:cTn id="140" dur="2000" fill="hold"/>
                                        <p:tgtEl>
                                          <p:spTgt spid="2311"/>
                                        </p:tgtEl>
                                      </p:cBhvr>
                                      <p:by x="250000" y="250000"/>
                                    </p:animScale>
                                  </p:childTnLst>
                                </p:cTn>
                              </p:par>
                              <p:par>
                                <p:cTn id="141" presetID="42" presetClass="path" presetSubtype="0" decel="100000" fill="hold" nodeType="withEffect">
                                  <p:stCondLst>
                                    <p:cond delay="950"/>
                                  </p:stCondLst>
                                  <p:childTnLst>
                                    <p:animMotion origin="layout" path="M 1.66667E-6 0 L -0.00326 -0.11898 " pathEditMode="relative" rAng="0" ptsTypes="AA">
                                      <p:cBhvr>
                                        <p:cTn id="142" dur="2000" fill="hold"/>
                                        <p:tgtEl>
                                          <p:spTgt spid="2311"/>
                                        </p:tgtEl>
                                        <p:attrNameLst>
                                          <p:attrName>ppt_x</p:attrName>
                                          <p:attrName>ppt_y</p:attrName>
                                        </p:attrNameLst>
                                      </p:cBhvr>
                                      <p:rCtr x="-169" y="-5949"/>
                                    </p:animMotion>
                                  </p:childTnLst>
                                </p:cTn>
                              </p:par>
                              <p:par>
                                <p:cTn id="143" presetID="55" presetClass="entr" presetSubtype="0" fill="hold" nodeType="withEffect">
                                  <p:stCondLst>
                                    <p:cond delay="1050"/>
                                  </p:stCondLst>
                                  <p:childTnLst>
                                    <p:set>
                                      <p:cBhvr>
                                        <p:cTn id="144" dur="1" fill="hold">
                                          <p:stCondLst>
                                            <p:cond delay="0"/>
                                          </p:stCondLst>
                                        </p:cTn>
                                        <p:tgtEl>
                                          <p:spTgt spid="2312"/>
                                        </p:tgtEl>
                                        <p:attrNameLst>
                                          <p:attrName>style.visibility</p:attrName>
                                        </p:attrNameLst>
                                      </p:cBhvr>
                                      <p:to>
                                        <p:strVal val="visible"/>
                                      </p:to>
                                    </p:set>
                                    <p:anim calcmode="lin" valueType="num">
                                      <p:cBhvr>
                                        <p:cTn id="145" dur="250" fill="hold"/>
                                        <p:tgtEl>
                                          <p:spTgt spid="2312"/>
                                        </p:tgtEl>
                                        <p:attrNameLst>
                                          <p:attrName>ppt_w</p:attrName>
                                        </p:attrNameLst>
                                      </p:cBhvr>
                                      <p:tavLst>
                                        <p:tav tm="0">
                                          <p:val>
                                            <p:strVal val="#ppt_w*0.70"/>
                                          </p:val>
                                        </p:tav>
                                        <p:tav tm="100000">
                                          <p:val>
                                            <p:strVal val="#ppt_w"/>
                                          </p:val>
                                        </p:tav>
                                      </p:tavLst>
                                    </p:anim>
                                    <p:anim calcmode="lin" valueType="num">
                                      <p:cBhvr>
                                        <p:cTn id="146" dur="250" fill="hold"/>
                                        <p:tgtEl>
                                          <p:spTgt spid="2312"/>
                                        </p:tgtEl>
                                        <p:attrNameLst>
                                          <p:attrName>ppt_h</p:attrName>
                                        </p:attrNameLst>
                                      </p:cBhvr>
                                      <p:tavLst>
                                        <p:tav tm="0">
                                          <p:val>
                                            <p:strVal val="#ppt_h"/>
                                          </p:val>
                                        </p:tav>
                                        <p:tav tm="100000">
                                          <p:val>
                                            <p:strVal val="#ppt_h"/>
                                          </p:val>
                                        </p:tav>
                                      </p:tavLst>
                                    </p:anim>
                                    <p:animEffect transition="in" filter="fade">
                                      <p:cBhvr>
                                        <p:cTn id="147" dur="250"/>
                                        <p:tgtEl>
                                          <p:spTgt spid="2312"/>
                                        </p:tgtEl>
                                      </p:cBhvr>
                                    </p:animEffect>
                                  </p:childTnLst>
                                </p:cTn>
                              </p:par>
                              <p:par>
                                <p:cTn id="148" presetID="23" presetClass="exit" presetSubtype="272" fill="hold" nodeType="withEffect">
                                  <p:stCondLst>
                                    <p:cond delay="1050"/>
                                  </p:stCondLst>
                                  <p:childTnLst>
                                    <p:anim calcmode="lin" valueType="num">
                                      <p:cBhvr>
                                        <p:cTn id="149" dur="2000"/>
                                        <p:tgtEl>
                                          <p:spTgt spid="2312"/>
                                        </p:tgtEl>
                                        <p:attrNameLst>
                                          <p:attrName>ppt_w</p:attrName>
                                        </p:attrNameLst>
                                      </p:cBhvr>
                                      <p:tavLst>
                                        <p:tav tm="0">
                                          <p:val>
                                            <p:strVal val="ppt_w"/>
                                          </p:val>
                                        </p:tav>
                                        <p:tav tm="100000">
                                          <p:val>
                                            <p:strVal val="4/3*ppt_w"/>
                                          </p:val>
                                        </p:tav>
                                      </p:tavLst>
                                    </p:anim>
                                    <p:anim calcmode="lin" valueType="num">
                                      <p:cBhvr>
                                        <p:cTn id="150" dur="2000"/>
                                        <p:tgtEl>
                                          <p:spTgt spid="2312"/>
                                        </p:tgtEl>
                                        <p:attrNameLst>
                                          <p:attrName>ppt_h</p:attrName>
                                        </p:attrNameLst>
                                      </p:cBhvr>
                                      <p:tavLst>
                                        <p:tav tm="0">
                                          <p:val>
                                            <p:strVal val="ppt_h"/>
                                          </p:val>
                                        </p:tav>
                                        <p:tav tm="100000">
                                          <p:val>
                                            <p:strVal val="4/3*ppt_h"/>
                                          </p:val>
                                        </p:tav>
                                      </p:tavLst>
                                    </p:anim>
                                    <p:set>
                                      <p:cBhvr>
                                        <p:cTn id="151" dur="1" fill="hold">
                                          <p:stCondLst>
                                            <p:cond delay="1999"/>
                                          </p:stCondLst>
                                        </p:cTn>
                                        <p:tgtEl>
                                          <p:spTgt spid="2312"/>
                                        </p:tgtEl>
                                        <p:attrNameLst>
                                          <p:attrName>style.visibility</p:attrName>
                                        </p:attrNameLst>
                                      </p:cBhvr>
                                      <p:to>
                                        <p:strVal val="hidden"/>
                                      </p:to>
                                    </p:set>
                                  </p:childTnLst>
                                </p:cTn>
                              </p:par>
                              <p:par>
                                <p:cTn id="152" presetID="10" presetClass="exit" presetSubtype="0" fill="hold" nodeType="withEffect">
                                  <p:stCondLst>
                                    <p:cond delay="1050"/>
                                  </p:stCondLst>
                                  <p:childTnLst>
                                    <p:animEffect transition="out" filter="fade">
                                      <p:cBhvr>
                                        <p:cTn id="153" dur="2000"/>
                                        <p:tgtEl>
                                          <p:spTgt spid="2312"/>
                                        </p:tgtEl>
                                      </p:cBhvr>
                                    </p:animEffect>
                                    <p:set>
                                      <p:cBhvr>
                                        <p:cTn id="154" dur="1" fill="hold">
                                          <p:stCondLst>
                                            <p:cond delay="1999"/>
                                          </p:stCondLst>
                                        </p:cTn>
                                        <p:tgtEl>
                                          <p:spTgt spid="2312"/>
                                        </p:tgtEl>
                                        <p:attrNameLst>
                                          <p:attrName>style.visibility</p:attrName>
                                        </p:attrNameLst>
                                      </p:cBhvr>
                                      <p:to>
                                        <p:strVal val="hidden"/>
                                      </p:to>
                                    </p:set>
                                  </p:childTnLst>
                                </p:cTn>
                              </p:par>
                              <p:par>
                                <p:cTn id="155" presetID="6" presetClass="emph" presetSubtype="0" fill="hold" nodeType="withEffect">
                                  <p:stCondLst>
                                    <p:cond delay="1050"/>
                                  </p:stCondLst>
                                  <p:childTnLst>
                                    <p:animScale>
                                      <p:cBhvr>
                                        <p:cTn id="156" dur="2000" fill="hold"/>
                                        <p:tgtEl>
                                          <p:spTgt spid="2312"/>
                                        </p:tgtEl>
                                      </p:cBhvr>
                                      <p:by x="250000" y="250000"/>
                                    </p:animScale>
                                  </p:childTnLst>
                                </p:cTn>
                              </p:par>
                              <p:par>
                                <p:cTn id="157" presetID="42" presetClass="path" presetSubtype="0" decel="100000" fill="hold" nodeType="withEffect">
                                  <p:stCondLst>
                                    <p:cond delay="1050"/>
                                  </p:stCondLst>
                                  <p:childTnLst>
                                    <p:animMotion origin="layout" path="M 2.5E-6 0 L -0.00326 -0.11898 " pathEditMode="relative" rAng="0" ptsTypes="AA">
                                      <p:cBhvr>
                                        <p:cTn id="158" dur="2000" fill="hold"/>
                                        <p:tgtEl>
                                          <p:spTgt spid="2312"/>
                                        </p:tgtEl>
                                        <p:attrNameLst>
                                          <p:attrName>ppt_x</p:attrName>
                                          <p:attrName>ppt_y</p:attrName>
                                        </p:attrNameLst>
                                      </p:cBhvr>
                                      <p:rCtr x="-169" y="-5949"/>
                                    </p:animMotion>
                                  </p:childTnLst>
                                </p:cTn>
                              </p:par>
                              <p:par>
                                <p:cTn id="159" presetID="55" presetClass="entr" presetSubtype="0" fill="hold" nodeType="withEffect">
                                  <p:stCondLst>
                                    <p:cond delay="1150"/>
                                  </p:stCondLst>
                                  <p:childTnLst>
                                    <p:set>
                                      <p:cBhvr>
                                        <p:cTn id="160" dur="1" fill="hold">
                                          <p:stCondLst>
                                            <p:cond delay="0"/>
                                          </p:stCondLst>
                                        </p:cTn>
                                        <p:tgtEl>
                                          <p:spTgt spid="2313"/>
                                        </p:tgtEl>
                                        <p:attrNameLst>
                                          <p:attrName>style.visibility</p:attrName>
                                        </p:attrNameLst>
                                      </p:cBhvr>
                                      <p:to>
                                        <p:strVal val="visible"/>
                                      </p:to>
                                    </p:set>
                                    <p:anim calcmode="lin" valueType="num">
                                      <p:cBhvr>
                                        <p:cTn id="161" dur="250" fill="hold"/>
                                        <p:tgtEl>
                                          <p:spTgt spid="2313"/>
                                        </p:tgtEl>
                                        <p:attrNameLst>
                                          <p:attrName>ppt_w</p:attrName>
                                        </p:attrNameLst>
                                      </p:cBhvr>
                                      <p:tavLst>
                                        <p:tav tm="0">
                                          <p:val>
                                            <p:strVal val="#ppt_w*0.70"/>
                                          </p:val>
                                        </p:tav>
                                        <p:tav tm="100000">
                                          <p:val>
                                            <p:strVal val="#ppt_w"/>
                                          </p:val>
                                        </p:tav>
                                      </p:tavLst>
                                    </p:anim>
                                    <p:anim calcmode="lin" valueType="num">
                                      <p:cBhvr>
                                        <p:cTn id="162" dur="250" fill="hold"/>
                                        <p:tgtEl>
                                          <p:spTgt spid="2313"/>
                                        </p:tgtEl>
                                        <p:attrNameLst>
                                          <p:attrName>ppt_h</p:attrName>
                                        </p:attrNameLst>
                                      </p:cBhvr>
                                      <p:tavLst>
                                        <p:tav tm="0">
                                          <p:val>
                                            <p:strVal val="#ppt_h"/>
                                          </p:val>
                                        </p:tav>
                                        <p:tav tm="100000">
                                          <p:val>
                                            <p:strVal val="#ppt_h"/>
                                          </p:val>
                                        </p:tav>
                                      </p:tavLst>
                                    </p:anim>
                                    <p:animEffect transition="in" filter="fade">
                                      <p:cBhvr>
                                        <p:cTn id="163" dur="250"/>
                                        <p:tgtEl>
                                          <p:spTgt spid="2313"/>
                                        </p:tgtEl>
                                      </p:cBhvr>
                                    </p:animEffect>
                                  </p:childTnLst>
                                </p:cTn>
                              </p:par>
                              <p:par>
                                <p:cTn id="164" presetID="23" presetClass="exit" presetSubtype="272" fill="hold" nodeType="withEffect">
                                  <p:stCondLst>
                                    <p:cond delay="1150"/>
                                  </p:stCondLst>
                                  <p:childTnLst>
                                    <p:anim calcmode="lin" valueType="num">
                                      <p:cBhvr>
                                        <p:cTn id="165" dur="2000"/>
                                        <p:tgtEl>
                                          <p:spTgt spid="2313"/>
                                        </p:tgtEl>
                                        <p:attrNameLst>
                                          <p:attrName>ppt_w</p:attrName>
                                        </p:attrNameLst>
                                      </p:cBhvr>
                                      <p:tavLst>
                                        <p:tav tm="0">
                                          <p:val>
                                            <p:strVal val="ppt_w"/>
                                          </p:val>
                                        </p:tav>
                                        <p:tav tm="100000">
                                          <p:val>
                                            <p:strVal val="4/3*ppt_w"/>
                                          </p:val>
                                        </p:tav>
                                      </p:tavLst>
                                    </p:anim>
                                    <p:anim calcmode="lin" valueType="num">
                                      <p:cBhvr>
                                        <p:cTn id="166" dur="2000"/>
                                        <p:tgtEl>
                                          <p:spTgt spid="2313"/>
                                        </p:tgtEl>
                                        <p:attrNameLst>
                                          <p:attrName>ppt_h</p:attrName>
                                        </p:attrNameLst>
                                      </p:cBhvr>
                                      <p:tavLst>
                                        <p:tav tm="0">
                                          <p:val>
                                            <p:strVal val="ppt_h"/>
                                          </p:val>
                                        </p:tav>
                                        <p:tav tm="100000">
                                          <p:val>
                                            <p:strVal val="4/3*ppt_h"/>
                                          </p:val>
                                        </p:tav>
                                      </p:tavLst>
                                    </p:anim>
                                    <p:set>
                                      <p:cBhvr>
                                        <p:cTn id="167" dur="1" fill="hold">
                                          <p:stCondLst>
                                            <p:cond delay="1999"/>
                                          </p:stCondLst>
                                        </p:cTn>
                                        <p:tgtEl>
                                          <p:spTgt spid="2313"/>
                                        </p:tgtEl>
                                        <p:attrNameLst>
                                          <p:attrName>style.visibility</p:attrName>
                                        </p:attrNameLst>
                                      </p:cBhvr>
                                      <p:to>
                                        <p:strVal val="hidden"/>
                                      </p:to>
                                    </p:set>
                                  </p:childTnLst>
                                </p:cTn>
                              </p:par>
                              <p:par>
                                <p:cTn id="168" presetID="10" presetClass="exit" presetSubtype="0" fill="hold" nodeType="withEffect">
                                  <p:stCondLst>
                                    <p:cond delay="1150"/>
                                  </p:stCondLst>
                                  <p:childTnLst>
                                    <p:animEffect transition="out" filter="fade">
                                      <p:cBhvr>
                                        <p:cTn id="169" dur="2000"/>
                                        <p:tgtEl>
                                          <p:spTgt spid="2313"/>
                                        </p:tgtEl>
                                      </p:cBhvr>
                                    </p:animEffect>
                                    <p:set>
                                      <p:cBhvr>
                                        <p:cTn id="170" dur="1" fill="hold">
                                          <p:stCondLst>
                                            <p:cond delay="1999"/>
                                          </p:stCondLst>
                                        </p:cTn>
                                        <p:tgtEl>
                                          <p:spTgt spid="2313"/>
                                        </p:tgtEl>
                                        <p:attrNameLst>
                                          <p:attrName>style.visibility</p:attrName>
                                        </p:attrNameLst>
                                      </p:cBhvr>
                                      <p:to>
                                        <p:strVal val="hidden"/>
                                      </p:to>
                                    </p:set>
                                  </p:childTnLst>
                                </p:cTn>
                              </p:par>
                              <p:par>
                                <p:cTn id="171" presetID="6" presetClass="emph" presetSubtype="0" fill="hold" nodeType="withEffect">
                                  <p:stCondLst>
                                    <p:cond delay="1150"/>
                                  </p:stCondLst>
                                  <p:childTnLst>
                                    <p:animScale>
                                      <p:cBhvr>
                                        <p:cTn id="172" dur="2000" fill="hold"/>
                                        <p:tgtEl>
                                          <p:spTgt spid="2313"/>
                                        </p:tgtEl>
                                      </p:cBhvr>
                                      <p:by x="250000" y="250000"/>
                                    </p:animScale>
                                  </p:childTnLst>
                                </p:cTn>
                              </p:par>
                              <p:par>
                                <p:cTn id="173" presetID="42" presetClass="path" presetSubtype="0" decel="100000" fill="hold" nodeType="withEffect">
                                  <p:stCondLst>
                                    <p:cond delay="1150"/>
                                  </p:stCondLst>
                                  <p:childTnLst>
                                    <p:animMotion origin="layout" path="M 1.04167E-6 0 L -0.00326 -0.11898 " pathEditMode="relative" rAng="0" ptsTypes="AA">
                                      <p:cBhvr>
                                        <p:cTn id="174" dur="2000" fill="hold"/>
                                        <p:tgtEl>
                                          <p:spTgt spid="2313"/>
                                        </p:tgtEl>
                                        <p:attrNameLst>
                                          <p:attrName>ppt_x</p:attrName>
                                          <p:attrName>ppt_y</p:attrName>
                                        </p:attrNameLst>
                                      </p:cBhvr>
                                      <p:rCtr x="-169" y="-5949"/>
                                    </p:animMotion>
                                  </p:childTnLst>
                                </p:cTn>
                              </p:par>
                              <p:par>
                                <p:cTn id="175" presetID="55" presetClass="entr" presetSubtype="0" fill="hold" nodeType="withEffect">
                                  <p:stCondLst>
                                    <p:cond delay="1250"/>
                                  </p:stCondLst>
                                  <p:childTnLst>
                                    <p:set>
                                      <p:cBhvr>
                                        <p:cTn id="176" dur="1" fill="hold">
                                          <p:stCondLst>
                                            <p:cond delay="0"/>
                                          </p:stCondLst>
                                        </p:cTn>
                                        <p:tgtEl>
                                          <p:spTgt spid="2314"/>
                                        </p:tgtEl>
                                        <p:attrNameLst>
                                          <p:attrName>style.visibility</p:attrName>
                                        </p:attrNameLst>
                                      </p:cBhvr>
                                      <p:to>
                                        <p:strVal val="visible"/>
                                      </p:to>
                                    </p:set>
                                    <p:anim calcmode="lin" valueType="num">
                                      <p:cBhvr>
                                        <p:cTn id="177" dur="250" fill="hold"/>
                                        <p:tgtEl>
                                          <p:spTgt spid="2314"/>
                                        </p:tgtEl>
                                        <p:attrNameLst>
                                          <p:attrName>ppt_w</p:attrName>
                                        </p:attrNameLst>
                                      </p:cBhvr>
                                      <p:tavLst>
                                        <p:tav tm="0">
                                          <p:val>
                                            <p:strVal val="#ppt_w*0.70"/>
                                          </p:val>
                                        </p:tav>
                                        <p:tav tm="100000">
                                          <p:val>
                                            <p:strVal val="#ppt_w"/>
                                          </p:val>
                                        </p:tav>
                                      </p:tavLst>
                                    </p:anim>
                                    <p:anim calcmode="lin" valueType="num">
                                      <p:cBhvr>
                                        <p:cTn id="178" dur="250" fill="hold"/>
                                        <p:tgtEl>
                                          <p:spTgt spid="2314"/>
                                        </p:tgtEl>
                                        <p:attrNameLst>
                                          <p:attrName>ppt_h</p:attrName>
                                        </p:attrNameLst>
                                      </p:cBhvr>
                                      <p:tavLst>
                                        <p:tav tm="0">
                                          <p:val>
                                            <p:strVal val="#ppt_h"/>
                                          </p:val>
                                        </p:tav>
                                        <p:tav tm="100000">
                                          <p:val>
                                            <p:strVal val="#ppt_h"/>
                                          </p:val>
                                        </p:tav>
                                      </p:tavLst>
                                    </p:anim>
                                    <p:animEffect transition="in" filter="fade">
                                      <p:cBhvr>
                                        <p:cTn id="179" dur="250"/>
                                        <p:tgtEl>
                                          <p:spTgt spid="2314"/>
                                        </p:tgtEl>
                                      </p:cBhvr>
                                    </p:animEffect>
                                  </p:childTnLst>
                                </p:cTn>
                              </p:par>
                              <p:par>
                                <p:cTn id="180" presetID="23" presetClass="exit" presetSubtype="272" fill="hold" nodeType="withEffect">
                                  <p:stCondLst>
                                    <p:cond delay="1250"/>
                                  </p:stCondLst>
                                  <p:childTnLst>
                                    <p:anim calcmode="lin" valueType="num">
                                      <p:cBhvr>
                                        <p:cTn id="181" dur="2000"/>
                                        <p:tgtEl>
                                          <p:spTgt spid="2314"/>
                                        </p:tgtEl>
                                        <p:attrNameLst>
                                          <p:attrName>ppt_w</p:attrName>
                                        </p:attrNameLst>
                                      </p:cBhvr>
                                      <p:tavLst>
                                        <p:tav tm="0">
                                          <p:val>
                                            <p:strVal val="ppt_w"/>
                                          </p:val>
                                        </p:tav>
                                        <p:tav tm="100000">
                                          <p:val>
                                            <p:strVal val="4/3*ppt_w"/>
                                          </p:val>
                                        </p:tav>
                                      </p:tavLst>
                                    </p:anim>
                                    <p:anim calcmode="lin" valueType="num">
                                      <p:cBhvr>
                                        <p:cTn id="182" dur="2000"/>
                                        <p:tgtEl>
                                          <p:spTgt spid="2314"/>
                                        </p:tgtEl>
                                        <p:attrNameLst>
                                          <p:attrName>ppt_h</p:attrName>
                                        </p:attrNameLst>
                                      </p:cBhvr>
                                      <p:tavLst>
                                        <p:tav tm="0">
                                          <p:val>
                                            <p:strVal val="ppt_h"/>
                                          </p:val>
                                        </p:tav>
                                        <p:tav tm="100000">
                                          <p:val>
                                            <p:strVal val="4/3*ppt_h"/>
                                          </p:val>
                                        </p:tav>
                                      </p:tavLst>
                                    </p:anim>
                                    <p:set>
                                      <p:cBhvr>
                                        <p:cTn id="183" dur="1" fill="hold">
                                          <p:stCondLst>
                                            <p:cond delay="1999"/>
                                          </p:stCondLst>
                                        </p:cTn>
                                        <p:tgtEl>
                                          <p:spTgt spid="2314"/>
                                        </p:tgtEl>
                                        <p:attrNameLst>
                                          <p:attrName>style.visibility</p:attrName>
                                        </p:attrNameLst>
                                      </p:cBhvr>
                                      <p:to>
                                        <p:strVal val="hidden"/>
                                      </p:to>
                                    </p:set>
                                  </p:childTnLst>
                                </p:cTn>
                              </p:par>
                              <p:par>
                                <p:cTn id="184" presetID="10" presetClass="exit" presetSubtype="0" fill="hold" nodeType="withEffect">
                                  <p:stCondLst>
                                    <p:cond delay="1250"/>
                                  </p:stCondLst>
                                  <p:childTnLst>
                                    <p:animEffect transition="out" filter="fade">
                                      <p:cBhvr>
                                        <p:cTn id="185" dur="2000"/>
                                        <p:tgtEl>
                                          <p:spTgt spid="2314"/>
                                        </p:tgtEl>
                                      </p:cBhvr>
                                    </p:animEffect>
                                    <p:set>
                                      <p:cBhvr>
                                        <p:cTn id="186" dur="1" fill="hold">
                                          <p:stCondLst>
                                            <p:cond delay="1999"/>
                                          </p:stCondLst>
                                        </p:cTn>
                                        <p:tgtEl>
                                          <p:spTgt spid="2314"/>
                                        </p:tgtEl>
                                        <p:attrNameLst>
                                          <p:attrName>style.visibility</p:attrName>
                                        </p:attrNameLst>
                                      </p:cBhvr>
                                      <p:to>
                                        <p:strVal val="hidden"/>
                                      </p:to>
                                    </p:set>
                                  </p:childTnLst>
                                </p:cTn>
                              </p:par>
                              <p:par>
                                <p:cTn id="187" presetID="6" presetClass="emph" presetSubtype="0" fill="hold" nodeType="withEffect">
                                  <p:stCondLst>
                                    <p:cond delay="1250"/>
                                  </p:stCondLst>
                                  <p:childTnLst>
                                    <p:animScale>
                                      <p:cBhvr>
                                        <p:cTn id="188" dur="2000" fill="hold"/>
                                        <p:tgtEl>
                                          <p:spTgt spid="2314"/>
                                        </p:tgtEl>
                                      </p:cBhvr>
                                      <p:by x="250000" y="250000"/>
                                    </p:animScale>
                                  </p:childTnLst>
                                </p:cTn>
                              </p:par>
                              <p:par>
                                <p:cTn id="189" presetID="42" presetClass="path" presetSubtype="0" decel="100000" fill="hold" nodeType="withEffect">
                                  <p:stCondLst>
                                    <p:cond delay="1250"/>
                                  </p:stCondLst>
                                  <p:childTnLst>
                                    <p:animMotion origin="layout" path="M -4.58333E-6 0 L -0.00325 -0.11898 " pathEditMode="relative" rAng="0" ptsTypes="AA">
                                      <p:cBhvr>
                                        <p:cTn id="190" dur="2000" fill="hold"/>
                                        <p:tgtEl>
                                          <p:spTgt spid="2314"/>
                                        </p:tgtEl>
                                        <p:attrNameLst>
                                          <p:attrName>ppt_x</p:attrName>
                                          <p:attrName>ppt_y</p:attrName>
                                        </p:attrNameLst>
                                      </p:cBhvr>
                                      <p:rCtr x="-169" y="-5949"/>
                                    </p:animMotion>
                                  </p:childTnLst>
                                </p:cTn>
                              </p:par>
                              <p:par>
                                <p:cTn id="191" presetID="55" presetClass="entr" presetSubtype="0" fill="hold" nodeType="withEffect">
                                  <p:stCondLst>
                                    <p:cond delay="1350"/>
                                  </p:stCondLst>
                                  <p:childTnLst>
                                    <p:set>
                                      <p:cBhvr>
                                        <p:cTn id="192" dur="1" fill="hold">
                                          <p:stCondLst>
                                            <p:cond delay="0"/>
                                          </p:stCondLst>
                                        </p:cTn>
                                        <p:tgtEl>
                                          <p:spTgt spid="2315"/>
                                        </p:tgtEl>
                                        <p:attrNameLst>
                                          <p:attrName>style.visibility</p:attrName>
                                        </p:attrNameLst>
                                      </p:cBhvr>
                                      <p:to>
                                        <p:strVal val="visible"/>
                                      </p:to>
                                    </p:set>
                                    <p:anim calcmode="lin" valueType="num">
                                      <p:cBhvr>
                                        <p:cTn id="193" dur="250" fill="hold"/>
                                        <p:tgtEl>
                                          <p:spTgt spid="2315"/>
                                        </p:tgtEl>
                                        <p:attrNameLst>
                                          <p:attrName>ppt_w</p:attrName>
                                        </p:attrNameLst>
                                      </p:cBhvr>
                                      <p:tavLst>
                                        <p:tav tm="0">
                                          <p:val>
                                            <p:strVal val="#ppt_w*0.70"/>
                                          </p:val>
                                        </p:tav>
                                        <p:tav tm="100000">
                                          <p:val>
                                            <p:strVal val="#ppt_w"/>
                                          </p:val>
                                        </p:tav>
                                      </p:tavLst>
                                    </p:anim>
                                    <p:anim calcmode="lin" valueType="num">
                                      <p:cBhvr>
                                        <p:cTn id="194" dur="250" fill="hold"/>
                                        <p:tgtEl>
                                          <p:spTgt spid="2315"/>
                                        </p:tgtEl>
                                        <p:attrNameLst>
                                          <p:attrName>ppt_h</p:attrName>
                                        </p:attrNameLst>
                                      </p:cBhvr>
                                      <p:tavLst>
                                        <p:tav tm="0">
                                          <p:val>
                                            <p:strVal val="#ppt_h"/>
                                          </p:val>
                                        </p:tav>
                                        <p:tav tm="100000">
                                          <p:val>
                                            <p:strVal val="#ppt_h"/>
                                          </p:val>
                                        </p:tav>
                                      </p:tavLst>
                                    </p:anim>
                                    <p:animEffect transition="in" filter="fade">
                                      <p:cBhvr>
                                        <p:cTn id="195" dur="250"/>
                                        <p:tgtEl>
                                          <p:spTgt spid="2315"/>
                                        </p:tgtEl>
                                      </p:cBhvr>
                                    </p:animEffect>
                                  </p:childTnLst>
                                </p:cTn>
                              </p:par>
                              <p:par>
                                <p:cTn id="196" presetID="23" presetClass="exit" presetSubtype="272" fill="hold" nodeType="withEffect">
                                  <p:stCondLst>
                                    <p:cond delay="1350"/>
                                  </p:stCondLst>
                                  <p:childTnLst>
                                    <p:anim calcmode="lin" valueType="num">
                                      <p:cBhvr>
                                        <p:cTn id="197" dur="2000"/>
                                        <p:tgtEl>
                                          <p:spTgt spid="2315"/>
                                        </p:tgtEl>
                                        <p:attrNameLst>
                                          <p:attrName>ppt_w</p:attrName>
                                        </p:attrNameLst>
                                      </p:cBhvr>
                                      <p:tavLst>
                                        <p:tav tm="0">
                                          <p:val>
                                            <p:strVal val="ppt_w"/>
                                          </p:val>
                                        </p:tav>
                                        <p:tav tm="100000">
                                          <p:val>
                                            <p:strVal val="4/3*ppt_w"/>
                                          </p:val>
                                        </p:tav>
                                      </p:tavLst>
                                    </p:anim>
                                    <p:anim calcmode="lin" valueType="num">
                                      <p:cBhvr>
                                        <p:cTn id="198" dur="2000"/>
                                        <p:tgtEl>
                                          <p:spTgt spid="2315"/>
                                        </p:tgtEl>
                                        <p:attrNameLst>
                                          <p:attrName>ppt_h</p:attrName>
                                        </p:attrNameLst>
                                      </p:cBhvr>
                                      <p:tavLst>
                                        <p:tav tm="0">
                                          <p:val>
                                            <p:strVal val="ppt_h"/>
                                          </p:val>
                                        </p:tav>
                                        <p:tav tm="100000">
                                          <p:val>
                                            <p:strVal val="4/3*ppt_h"/>
                                          </p:val>
                                        </p:tav>
                                      </p:tavLst>
                                    </p:anim>
                                    <p:set>
                                      <p:cBhvr>
                                        <p:cTn id="199" dur="1" fill="hold">
                                          <p:stCondLst>
                                            <p:cond delay="1999"/>
                                          </p:stCondLst>
                                        </p:cTn>
                                        <p:tgtEl>
                                          <p:spTgt spid="2315"/>
                                        </p:tgtEl>
                                        <p:attrNameLst>
                                          <p:attrName>style.visibility</p:attrName>
                                        </p:attrNameLst>
                                      </p:cBhvr>
                                      <p:to>
                                        <p:strVal val="hidden"/>
                                      </p:to>
                                    </p:set>
                                  </p:childTnLst>
                                </p:cTn>
                              </p:par>
                              <p:par>
                                <p:cTn id="200" presetID="10" presetClass="exit" presetSubtype="0" fill="hold" nodeType="withEffect">
                                  <p:stCondLst>
                                    <p:cond delay="1350"/>
                                  </p:stCondLst>
                                  <p:childTnLst>
                                    <p:animEffect transition="out" filter="fade">
                                      <p:cBhvr>
                                        <p:cTn id="201" dur="2000"/>
                                        <p:tgtEl>
                                          <p:spTgt spid="2315"/>
                                        </p:tgtEl>
                                      </p:cBhvr>
                                    </p:animEffect>
                                    <p:set>
                                      <p:cBhvr>
                                        <p:cTn id="202" dur="1" fill="hold">
                                          <p:stCondLst>
                                            <p:cond delay="1999"/>
                                          </p:stCondLst>
                                        </p:cTn>
                                        <p:tgtEl>
                                          <p:spTgt spid="2315"/>
                                        </p:tgtEl>
                                        <p:attrNameLst>
                                          <p:attrName>style.visibility</p:attrName>
                                        </p:attrNameLst>
                                      </p:cBhvr>
                                      <p:to>
                                        <p:strVal val="hidden"/>
                                      </p:to>
                                    </p:set>
                                  </p:childTnLst>
                                </p:cTn>
                              </p:par>
                              <p:par>
                                <p:cTn id="203" presetID="6" presetClass="emph" presetSubtype="0" fill="hold" nodeType="withEffect">
                                  <p:stCondLst>
                                    <p:cond delay="1350"/>
                                  </p:stCondLst>
                                  <p:childTnLst>
                                    <p:animScale>
                                      <p:cBhvr>
                                        <p:cTn id="204" dur="2000" fill="hold"/>
                                        <p:tgtEl>
                                          <p:spTgt spid="2315"/>
                                        </p:tgtEl>
                                      </p:cBhvr>
                                      <p:by x="250000" y="250000"/>
                                    </p:animScale>
                                  </p:childTnLst>
                                </p:cTn>
                              </p:par>
                              <p:par>
                                <p:cTn id="205" presetID="42" presetClass="path" presetSubtype="0" decel="100000" fill="hold" nodeType="withEffect">
                                  <p:stCondLst>
                                    <p:cond delay="1350"/>
                                  </p:stCondLst>
                                  <p:childTnLst>
                                    <p:animMotion origin="layout" path="M 1.04167E-6 0 L -0.00326 -0.11898 " pathEditMode="relative" rAng="0" ptsTypes="AA">
                                      <p:cBhvr>
                                        <p:cTn id="206" dur="2000" fill="hold"/>
                                        <p:tgtEl>
                                          <p:spTgt spid="2315"/>
                                        </p:tgtEl>
                                        <p:attrNameLst>
                                          <p:attrName>ppt_x</p:attrName>
                                          <p:attrName>ppt_y</p:attrName>
                                        </p:attrNameLst>
                                      </p:cBhvr>
                                      <p:rCtr x="-169" y="-5949"/>
                                    </p:animMotion>
                                  </p:childTnLst>
                                </p:cTn>
                              </p:par>
                              <p:par>
                                <p:cTn id="207" presetID="55" presetClass="entr" presetSubtype="0" fill="hold" nodeType="withEffect">
                                  <p:stCondLst>
                                    <p:cond delay="1450"/>
                                  </p:stCondLst>
                                  <p:childTnLst>
                                    <p:set>
                                      <p:cBhvr>
                                        <p:cTn id="208" dur="1" fill="hold">
                                          <p:stCondLst>
                                            <p:cond delay="0"/>
                                          </p:stCondLst>
                                        </p:cTn>
                                        <p:tgtEl>
                                          <p:spTgt spid="2323"/>
                                        </p:tgtEl>
                                        <p:attrNameLst>
                                          <p:attrName>style.visibility</p:attrName>
                                        </p:attrNameLst>
                                      </p:cBhvr>
                                      <p:to>
                                        <p:strVal val="visible"/>
                                      </p:to>
                                    </p:set>
                                    <p:anim calcmode="lin" valueType="num">
                                      <p:cBhvr>
                                        <p:cTn id="209" dur="250" fill="hold"/>
                                        <p:tgtEl>
                                          <p:spTgt spid="2323"/>
                                        </p:tgtEl>
                                        <p:attrNameLst>
                                          <p:attrName>ppt_w</p:attrName>
                                        </p:attrNameLst>
                                      </p:cBhvr>
                                      <p:tavLst>
                                        <p:tav tm="0">
                                          <p:val>
                                            <p:strVal val="#ppt_w*0.70"/>
                                          </p:val>
                                        </p:tav>
                                        <p:tav tm="100000">
                                          <p:val>
                                            <p:strVal val="#ppt_w"/>
                                          </p:val>
                                        </p:tav>
                                      </p:tavLst>
                                    </p:anim>
                                    <p:anim calcmode="lin" valueType="num">
                                      <p:cBhvr>
                                        <p:cTn id="210" dur="250" fill="hold"/>
                                        <p:tgtEl>
                                          <p:spTgt spid="2323"/>
                                        </p:tgtEl>
                                        <p:attrNameLst>
                                          <p:attrName>ppt_h</p:attrName>
                                        </p:attrNameLst>
                                      </p:cBhvr>
                                      <p:tavLst>
                                        <p:tav tm="0">
                                          <p:val>
                                            <p:strVal val="#ppt_h"/>
                                          </p:val>
                                        </p:tav>
                                        <p:tav tm="100000">
                                          <p:val>
                                            <p:strVal val="#ppt_h"/>
                                          </p:val>
                                        </p:tav>
                                      </p:tavLst>
                                    </p:anim>
                                    <p:animEffect transition="in" filter="fade">
                                      <p:cBhvr>
                                        <p:cTn id="211" dur="250"/>
                                        <p:tgtEl>
                                          <p:spTgt spid="2323"/>
                                        </p:tgtEl>
                                      </p:cBhvr>
                                    </p:animEffect>
                                  </p:childTnLst>
                                </p:cTn>
                              </p:par>
                              <p:par>
                                <p:cTn id="212" presetID="23" presetClass="exit" presetSubtype="272" fill="hold" nodeType="withEffect">
                                  <p:stCondLst>
                                    <p:cond delay="1450"/>
                                  </p:stCondLst>
                                  <p:childTnLst>
                                    <p:anim calcmode="lin" valueType="num">
                                      <p:cBhvr>
                                        <p:cTn id="213" dur="2000"/>
                                        <p:tgtEl>
                                          <p:spTgt spid="2323"/>
                                        </p:tgtEl>
                                        <p:attrNameLst>
                                          <p:attrName>ppt_w</p:attrName>
                                        </p:attrNameLst>
                                      </p:cBhvr>
                                      <p:tavLst>
                                        <p:tav tm="0">
                                          <p:val>
                                            <p:strVal val="ppt_w"/>
                                          </p:val>
                                        </p:tav>
                                        <p:tav tm="100000">
                                          <p:val>
                                            <p:strVal val="4/3*ppt_w"/>
                                          </p:val>
                                        </p:tav>
                                      </p:tavLst>
                                    </p:anim>
                                    <p:anim calcmode="lin" valueType="num">
                                      <p:cBhvr>
                                        <p:cTn id="214" dur="2000"/>
                                        <p:tgtEl>
                                          <p:spTgt spid="2323"/>
                                        </p:tgtEl>
                                        <p:attrNameLst>
                                          <p:attrName>ppt_h</p:attrName>
                                        </p:attrNameLst>
                                      </p:cBhvr>
                                      <p:tavLst>
                                        <p:tav tm="0">
                                          <p:val>
                                            <p:strVal val="ppt_h"/>
                                          </p:val>
                                        </p:tav>
                                        <p:tav tm="100000">
                                          <p:val>
                                            <p:strVal val="4/3*ppt_h"/>
                                          </p:val>
                                        </p:tav>
                                      </p:tavLst>
                                    </p:anim>
                                    <p:set>
                                      <p:cBhvr>
                                        <p:cTn id="215" dur="1" fill="hold">
                                          <p:stCondLst>
                                            <p:cond delay="1999"/>
                                          </p:stCondLst>
                                        </p:cTn>
                                        <p:tgtEl>
                                          <p:spTgt spid="2323"/>
                                        </p:tgtEl>
                                        <p:attrNameLst>
                                          <p:attrName>style.visibility</p:attrName>
                                        </p:attrNameLst>
                                      </p:cBhvr>
                                      <p:to>
                                        <p:strVal val="hidden"/>
                                      </p:to>
                                    </p:set>
                                  </p:childTnLst>
                                </p:cTn>
                              </p:par>
                              <p:par>
                                <p:cTn id="216" presetID="10" presetClass="exit" presetSubtype="0" fill="hold" nodeType="withEffect">
                                  <p:stCondLst>
                                    <p:cond delay="1450"/>
                                  </p:stCondLst>
                                  <p:childTnLst>
                                    <p:animEffect transition="out" filter="fade">
                                      <p:cBhvr>
                                        <p:cTn id="217" dur="2000"/>
                                        <p:tgtEl>
                                          <p:spTgt spid="2323"/>
                                        </p:tgtEl>
                                      </p:cBhvr>
                                    </p:animEffect>
                                    <p:set>
                                      <p:cBhvr>
                                        <p:cTn id="218" dur="1" fill="hold">
                                          <p:stCondLst>
                                            <p:cond delay="1999"/>
                                          </p:stCondLst>
                                        </p:cTn>
                                        <p:tgtEl>
                                          <p:spTgt spid="2323"/>
                                        </p:tgtEl>
                                        <p:attrNameLst>
                                          <p:attrName>style.visibility</p:attrName>
                                        </p:attrNameLst>
                                      </p:cBhvr>
                                      <p:to>
                                        <p:strVal val="hidden"/>
                                      </p:to>
                                    </p:set>
                                  </p:childTnLst>
                                </p:cTn>
                              </p:par>
                              <p:par>
                                <p:cTn id="219" presetID="6" presetClass="emph" presetSubtype="0" fill="hold" nodeType="withEffect">
                                  <p:stCondLst>
                                    <p:cond delay="1450"/>
                                  </p:stCondLst>
                                  <p:childTnLst>
                                    <p:animScale>
                                      <p:cBhvr>
                                        <p:cTn id="220" dur="2000" fill="hold"/>
                                        <p:tgtEl>
                                          <p:spTgt spid="2323"/>
                                        </p:tgtEl>
                                      </p:cBhvr>
                                      <p:by x="250000" y="250000"/>
                                    </p:animScale>
                                  </p:childTnLst>
                                </p:cTn>
                              </p:par>
                              <p:par>
                                <p:cTn id="221" presetID="42" presetClass="path" presetSubtype="0" decel="100000" fill="hold" nodeType="withEffect">
                                  <p:stCondLst>
                                    <p:cond delay="1450"/>
                                  </p:stCondLst>
                                  <p:childTnLst>
                                    <p:animMotion origin="layout" path="M -2.5E-6 0 L -0.00325 -0.11898 " pathEditMode="relative" rAng="0" ptsTypes="AA">
                                      <p:cBhvr>
                                        <p:cTn id="222" dur="2000" fill="hold"/>
                                        <p:tgtEl>
                                          <p:spTgt spid="2323"/>
                                        </p:tgtEl>
                                        <p:attrNameLst>
                                          <p:attrName>ppt_x</p:attrName>
                                          <p:attrName>ppt_y</p:attrName>
                                        </p:attrNameLst>
                                      </p:cBhvr>
                                      <p:rCtr x="-169" y="-5949"/>
                                    </p:animMotion>
                                  </p:childTnLst>
                                </p:cTn>
                              </p:par>
                              <p:par>
                                <p:cTn id="223" presetID="55" presetClass="entr" presetSubtype="0" fill="hold" nodeType="withEffect">
                                  <p:stCondLst>
                                    <p:cond delay="1550"/>
                                  </p:stCondLst>
                                  <p:childTnLst>
                                    <p:set>
                                      <p:cBhvr>
                                        <p:cTn id="224" dur="1" fill="hold">
                                          <p:stCondLst>
                                            <p:cond delay="0"/>
                                          </p:stCondLst>
                                        </p:cTn>
                                        <p:tgtEl>
                                          <p:spTgt spid="2324"/>
                                        </p:tgtEl>
                                        <p:attrNameLst>
                                          <p:attrName>style.visibility</p:attrName>
                                        </p:attrNameLst>
                                      </p:cBhvr>
                                      <p:to>
                                        <p:strVal val="visible"/>
                                      </p:to>
                                    </p:set>
                                    <p:anim calcmode="lin" valueType="num">
                                      <p:cBhvr>
                                        <p:cTn id="225" dur="250" fill="hold"/>
                                        <p:tgtEl>
                                          <p:spTgt spid="2324"/>
                                        </p:tgtEl>
                                        <p:attrNameLst>
                                          <p:attrName>ppt_w</p:attrName>
                                        </p:attrNameLst>
                                      </p:cBhvr>
                                      <p:tavLst>
                                        <p:tav tm="0">
                                          <p:val>
                                            <p:strVal val="#ppt_w*0.70"/>
                                          </p:val>
                                        </p:tav>
                                        <p:tav tm="100000">
                                          <p:val>
                                            <p:strVal val="#ppt_w"/>
                                          </p:val>
                                        </p:tav>
                                      </p:tavLst>
                                    </p:anim>
                                    <p:anim calcmode="lin" valueType="num">
                                      <p:cBhvr>
                                        <p:cTn id="226" dur="250" fill="hold"/>
                                        <p:tgtEl>
                                          <p:spTgt spid="2324"/>
                                        </p:tgtEl>
                                        <p:attrNameLst>
                                          <p:attrName>ppt_h</p:attrName>
                                        </p:attrNameLst>
                                      </p:cBhvr>
                                      <p:tavLst>
                                        <p:tav tm="0">
                                          <p:val>
                                            <p:strVal val="#ppt_h"/>
                                          </p:val>
                                        </p:tav>
                                        <p:tav tm="100000">
                                          <p:val>
                                            <p:strVal val="#ppt_h"/>
                                          </p:val>
                                        </p:tav>
                                      </p:tavLst>
                                    </p:anim>
                                    <p:animEffect transition="in" filter="fade">
                                      <p:cBhvr>
                                        <p:cTn id="227" dur="250"/>
                                        <p:tgtEl>
                                          <p:spTgt spid="2324"/>
                                        </p:tgtEl>
                                      </p:cBhvr>
                                    </p:animEffect>
                                  </p:childTnLst>
                                </p:cTn>
                              </p:par>
                              <p:par>
                                <p:cTn id="228" presetID="23" presetClass="exit" presetSubtype="272" fill="hold" nodeType="withEffect">
                                  <p:stCondLst>
                                    <p:cond delay="1550"/>
                                  </p:stCondLst>
                                  <p:childTnLst>
                                    <p:anim calcmode="lin" valueType="num">
                                      <p:cBhvr>
                                        <p:cTn id="229" dur="2000"/>
                                        <p:tgtEl>
                                          <p:spTgt spid="2324"/>
                                        </p:tgtEl>
                                        <p:attrNameLst>
                                          <p:attrName>ppt_w</p:attrName>
                                        </p:attrNameLst>
                                      </p:cBhvr>
                                      <p:tavLst>
                                        <p:tav tm="0">
                                          <p:val>
                                            <p:strVal val="ppt_w"/>
                                          </p:val>
                                        </p:tav>
                                        <p:tav tm="100000">
                                          <p:val>
                                            <p:strVal val="4/3*ppt_w"/>
                                          </p:val>
                                        </p:tav>
                                      </p:tavLst>
                                    </p:anim>
                                    <p:anim calcmode="lin" valueType="num">
                                      <p:cBhvr>
                                        <p:cTn id="230" dur="2000"/>
                                        <p:tgtEl>
                                          <p:spTgt spid="2324"/>
                                        </p:tgtEl>
                                        <p:attrNameLst>
                                          <p:attrName>ppt_h</p:attrName>
                                        </p:attrNameLst>
                                      </p:cBhvr>
                                      <p:tavLst>
                                        <p:tav tm="0">
                                          <p:val>
                                            <p:strVal val="ppt_h"/>
                                          </p:val>
                                        </p:tav>
                                        <p:tav tm="100000">
                                          <p:val>
                                            <p:strVal val="4/3*ppt_h"/>
                                          </p:val>
                                        </p:tav>
                                      </p:tavLst>
                                    </p:anim>
                                    <p:set>
                                      <p:cBhvr>
                                        <p:cTn id="231" dur="1" fill="hold">
                                          <p:stCondLst>
                                            <p:cond delay="1999"/>
                                          </p:stCondLst>
                                        </p:cTn>
                                        <p:tgtEl>
                                          <p:spTgt spid="2324"/>
                                        </p:tgtEl>
                                        <p:attrNameLst>
                                          <p:attrName>style.visibility</p:attrName>
                                        </p:attrNameLst>
                                      </p:cBhvr>
                                      <p:to>
                                        <p:strVal val="hidden"/>
                                      </p:to>
                                    </p:set>
                                  </p:childTnLst>
                                </p:cTn>
                              </p:par>
                              <p:par>
                                <p:cTn id="232" presetID="10" presetClass="exit" presetSubtype="0" fill="hold" nodeType="withEffect">
                                  <p:stCondLst>
                                    <p:cond delay="1550"/>
                                  </p:stCondLst>
                                  <p:childTnLst>
                                    <p:animEffect transition="out" filter="fade">
                                      <p:cBhvr>
                                        <p:cTn id="233" dur="2000"/>
                                        <p:tgtEl>
                                          <p:spTgt spid="2324"/>
                                        </p:tgtEl>
                                      </p:cBhvr>
                                    </p:animEffect>
                                    <p:set>
                                      <p:cBhvr>
                                        <p:cTn id="234" dur="1" fill="hold">
                                          <p:stCondLst>
                                            <p:cond delay="1999"/>
                                          </p:stCondLst>
                                        </p:cTn>
                                        <p:tgtEl>
                                          <p:spTgt spid="2324"/>
                                        </p:tgtEl>
                                        <p:attrNameLst>
                                          <p:attrName>style.visibility</p:attrName>
                                        </p:attrNameLst>
                                      </p:cBhvr>
                                      <p:to>
                                        <p:strVal val="hidden"/>
                                      </p:to>
                                    </p:set>
                                  </p:childTnLst>
                                </p:cTn>
                              </p:par>
                              <p:par>
                                <p:cTn id="235" presetID="6" presetClass="emph" presetSubtype="0" fill="hold" nodeType="withEffect">
                                  <p:stCondLst>
                                    <p:cond delay="1550"/>
                                  </p:stCondLst>
                                  <p:childTnLst>
                                    <p:animScale>
                                      <p:cBhvr>
                                        <p:cTn id="236" dur="2000" fill="hold"/>
                                        <p:tgtEl>
                                          <p:spTgt spid="2324"/>
                                        </p:tgtEl>
                                      </p:cBhvr>
                                      <p:by x="250000" y="250000"/>
                                    </p:animScale>
                                  </p:childTnLst>
                                </p:cTn>
                              </p:par>
                              <p:par>
                                <p:cTn id="237" presetID="42" presetClass="path" presetSubtype="0" decel="100000" fill="hold" nodeType="withEffect">
                                  <p:stCondLst>
                                    <p:cond delay="1550"/>
                                  </p:stCondLst>
                                  <p:childTnLst>
                                    <p:animMotion origin="layout" path="M -3.54167E-6 0 L -0.00325 -0.11898 " pathEditMode="relative" rAng="0" ptsTypes="AA">
                                      <p:cBhvr>
                                        <p:cTn id="238" dur="2000" fill="hold"/>
                                        <p:tgtEl>
                                          <p:spTgt spid="2324"/>
                                        </p:tgtEl>
                                        <p:attrNameLst>
                                          <p:attrName>ppt_x</p:attrName>
                                          <p:attrName>ppt_y</p:attrName>
                                        </p:attrNameLst>
                                      </p:cBhvr>
                                      <p:rCtr x="-169" y="-5949"/>
                                    </p:animMotion>
                                  </p:childTnLst>
                                </p:cTn>
                              </p:par>
                              <p:par>
                                <p:cTn id="239" presetID="55" presetClass="entr" presetSubtype="0" fill="hold" nodeType="withEffect">
                                  <p:stCondLst>
                                    <p:cond delay="1650"/>
                                  </p:stCondLst>
                                  <p:childTnLst>
                                    <p:set>
                                      <p:cBhvr>
                                        <p:cTn id="240" dur="1" fill="hold">
                                          <p:stCondLst>
                                            <p:cond delay="0"/>
                                          </p:stCondLst>
                                        </p:cTn>
                                        <p:tgtEl>
                                          <p:spTgt spid="2325"/>
                                        </p:tgtEl>
                                        <p:attrNameLst>
                                          <p:attrName>style.visibility</p:attrName>
                                        </p:attrNameLst>
                                      </p:cBhvr>
                                      <p:to>
                                        <p:strVal val="visible"/>
                                      </p:to>
                                    </p:set>
                                    <p:anim calcmode="lin" valueType="num">
                                      <p:cBhvr>
                                        <p:cTn id="241" dur="250" fill="hold"/>
                                        <p:tgtEl>
                                          <p:spTgt spid="2325"/>
                                        </p:tgtEl>
                                        <p:attrNameLst>
                                          <p:attrName>ppt_w</p:attrName>
                                        </p:attrNameLst>
                                      </p:cBhvr>
                                      <p:tavLst>
                                        <p:tav tm="0">
                                          <p:val>
                                            <p:strVal val="#ppt_w*0.70"/>
                                          </p:val>
                                        </p:tav>
                                        <p:tav tm="100000">
                                          <p:val>
                                            <p:strVal val="#ppt_w"/>
                                          </p:val>
                                        </p:tav>
                                      </p:tavLst>
                                    </p:anim>
                                    <p:anim calcmode="lin" valueType="num">
                                      <p:cBhvr>
                                        <p:cTn id="242" dur="250" fill="hold"/>
                                        <p:tgtEl>
                                          <p:spTgt spid="2325"/>
                                        </p:tgtEl>
                                        <p:attrNameLst>
                                          <p:attrName>ppt_h</p:attrName>
                                        </p:attrNameLst>
                                      </p:cBhvr>
                                      <p:tavLst>
                                        <p:tav tm="0">
                                          <p:val>
                                            <p:strVal val="#ppt_h"/>
                                          </p:val>
                                        </p:tav>
                                        <p:tav tm="100000">
                                          <p:val>
                                            <p:strVal val="#ppt_h"/>
                                          </p:val>
                                        </p:tav>
                                      </p:tavLst>
                                    </p:anim>
                                    <p:animEffect transition="in" filter="fade">
                                      <p:cBhvr>
                                        <p:cTn id="243" dur="250"/>
                                        <p:tgtEl>
                                          <p:spTgt spid="2325"/>
                                        </p:tgtEl>
                                      </p:cBhvr>
                                    </p:animEffect>
                                  </p:childTnLst>
                                </p:cTn>
                              </p:par>
                              <p:par>
                                <p:cTn id="244" presetID="23" presetClass="exit" presetSubtype="272" fill="hold" nodeType="withEffect">
                                  <p:stCondLst>
                                    <p:cond delay="1650"/>
                                  </p:stCondLst>
                                  <p:childTnLst>
                                    <p:anim calcmode="lin" valueType="num">
                                      <p:cBhvr>
                                        <p:cTn id="245" dur="2000"/>
                                        <p:tgtEl>
                                          <p:spTgt spid="2325"/>
                                        </p:tgtEl>
                                        <p:attrNameLst>
                                          <p:attrName>ppt_w</p:attrName>
                                        </p:attrNameLst>
                                      </p:cBhvr>
                                      <p:tavLst>
                                        <p:tav tm="0">
                                          <p:val>
                                            <p:strVal val="ppt_w"/>
                                          </p:val>
                                        </p:tav>
                                        <p:tav tm="100000">
                                          <p:val>
                                            <p:strVal val="4/3*ppt_w"/>
                                          </p:val>
                                        </p:tav>
                                      </p:tavLst>
                                    </p:anim>
                                    <p:anim calcmode="lin" valueType="num">
                                      <p:cBhvr>
                                        <p:cTn id="246" dur="2000"/>
                                        <p:tgtEl>
                                          <p:spTgt spid="2325"/>
                                        </p:tgtEl>
                                        <p:attrNameLst>
                                          <p:attrName>ppt_h</p:attrName>
                                        </p:attrNameLst>
                                      </p:cBhvr>
                                      <p:tavLst>
                                        <p:tav tm="0">
                                          <p:val>
                                            <p:strVal val="ppt_h"/>
                                          </p:val>
                                        </p:tav>
                                        <p:tav tm="100000">
                                          <p:val>
                                            <p:strVal val="4/3*ppt_h"/>
                                          </p:val>
                                        </p:tav>
                                      </p:tavLst>
                                    </p:anim>
                                    <p:set>
                                      <p:cBhvr>
                                        <p:cTn id="247" dur="1" fill="hold">
                                          <p:stCondLst>
                                            <p:cond delay="1999"/>
                                          </p:stCondLst>
                                        </p:cTn>
                                        <p:tgtEl>
                                          <p:spTgt spid="2325"/>
                                        </p:tgtEl>
                                        <p:attrNameLst>
                                          <p:attrName>style.visibility</p:attrName>
                                        </p:attrNameLst>
                                      </p:cBhvr>
                                      <p:to>
                                        <p:strVal val="hidden"/>
                                      </p:to>
                                    </p:set>
                                  </p:childTnLst>
                                </p:cTn>
                              </p:par>
                              <p:par>
                                <p:cTn id="248" presetID="10" presetClass="exit" presetSubtype="0" fill="hold" nodeType="withEffect">
                                  <p:stCondLst>
                                    <p:cond delay="1650"/>
                                  </p:stCondLst>
                                  <p:childTnLst>
                                    <p:animEffect transition="out" filter="fade">
                                      <p:cBhvr>
                                        <p:cTn id="249" dur="2000"/>
                                        <p:tgtEl>
                                          <p:spTgt spid="2325"/>
                                        </p:tgtEl>
                                      </p:cBhvr>
                                    </p:animEffect>
                                    <p:set>
                                      <p:cBhvr>
                                        <p:cTn id="250" dur="1" fill="hold">
                                          <p:stCondLst>
                                            <p:cond delay="1999"/>
                                          </p:stCondLst>
                                        </p:cTn>
                                        <p:tgtEl>
                                          <p:spTgt spid="2325"/>
                                        </p:tgtEl>
                                        <p:attrNameLst>
                                          <p:attrName>style.visibility</p:attrName>
                                        </p:attrNameLst>
                                      </p:cBhvr>
                                      <p:to>
                                        <p:strVal val="hidden"/>
                                      </p:to>
                                    </p:set>
                                  </p:childTnLst>
                                </p:cTn>
                              </p:par>
                              <p:par>
                                <p:cTn id="251" presetID="6" presetClass="emph" presetSubtype="0" fill="hold" nodeType="withEffect">
                                  <p:stCondLst>
                                    <p:cond delay="1650"/>
                                  </p:stCondLst>
                                  <p:childTnLst>
                                    <p:animScale>
                                      <p:cBhvr>
                                        <p:cTn id="252" dur="2000" fill="hold"/>
                                        <p:tgtEl>
                                          <p:spTgt spid="2325"/>
                                        </p:tgtEl>
                                      </p:cBhvr>
                                      <p:by x="250000" y="250000"/>
                                    </p:animScale>
                                  </p:childTnLst>
                                </p:cTn>
                              </p:par>
                              <p:par>
                                <p:cTn id="253" presetID="42" presetClass="path" presetSubtype="0" decel="100000" fill="hold" nodeType="withEffect">
                                  <p:stCondLst>
                                    <p:cond delay="1650"/>
                                  </p:stCondLst>
                                  <p:childTnLst>
                                    <p:animMotion origin="layout" path="M 4.375E-6 0 L -0.00326 -0.11898 " pathEditMode="relative" rAng="0" ptsTypes="AA">
                                      <p:cBhvr>
                                        <p:cTn id="254" dur="2000" fill="hold"/>
                                        <p:tgtEl>
                                          <p:spTgt spid="2325"/>
                                        </p:tgtEl>
                                        <p:attrNameLst>
                                          <p:attrName>ppt_x</p:attrName>
                                          <p:attrName>ppt_y</p:attrName>
                                        </p:attrNameLst>
                                      </p:cBhvr>
                                      <p:rCtr x="-169" y="-5949"/>
                                    </p:animMotion>
                                  </p:childTnLst>
                                </p:cTn>
                              </p:par>
                              <p:par>
                                <p:cTn id="255" presetID="55" presetClass="entr" presetSubtype="0" fill="hold" nodeType="withEffect">
                                  <p:stCondLst>
                                    <p:cond delay="1750"/>
                                  </p:stCondLst>
                                  <p:childTnLst>
                                    <p:set>
                                      <p:cBhvr>
                                        <p:cTn id="256" dur="1" fill="hold">
                                          <p:stCondLst>
                                            <p:cond delay="0"/>
                                          </p:stCondLst>
                                        </p:cTn>
                                        <p:tgtEl>
                                          <p:spTgt spid="2326"/>
                                        </p:tgtEl>
                                        <p:attrNameLst>
                                          <p:attrName>style.visibility</p:attrName>
                                        </p:attrNameLst>
                                      </p:cBhvr>
                                      <p:to>
                                        <p:strVal val="visible"/>
                                      </p:to>
                                    </p:set>
                                    <p:anim calcmode="lin" valueType="num">
                                      <p:cBhvr>
                                        <p:cTn id="257" dur="250" fill="hold"/>
                                        <p:tgtEl>
                                          <p:spTgt spid="2326"/>
                                        </p:tgtEl>
                                        <p:attrNameLst>
                                          <p:attrName>ppt_w</p:attrName>
                                        </p:attrNameLst>
                                      </p:cBhvr>
                                      <p:tavLst>
                                        <p:tav tm="0">
                                          <p:val>
                                            <p:strVal val="#ppt_w*0.70"/>
                                          </p:val>
                                        </p:tav>
                                        <p:tav tm="100000">
                                          <p:val>
                                            <p:strVal val="#ppt_w"/>
                                          </p:val>
                                        </p:tav>
                                      </p:tavLst>
                                    </p:anim>
                                    <p:anim calcmode="lin" valueType="num">
                                      <p:cBhvr>
                                        <p:cTn id="258" dur="250" fill="hold"/>
                                        <p:tgtEl>
                                          <p:spTgt spid="2326"/>
                                        </p:tgtEl>
                                        <p:attrNameLst>
                                          <p:attrName>ppt_h</p:attrName>
                                        </p:attrNameLst>
                                      </p:cBhvr>
                                      <p:tavLst>
                                        <p:tav tm="0">
                                          <p:val>
                                            <p:strVal val="#ppt_h"/>
                                          </p:val>
                                        </p:tav>
                                        <p:tav tm="100000">
                                          <p:val>
                                            <p:strVal val="#ppt_h"/>
                                          </p:val>
                                        </p:tav>
                                      </p:tavLst>
                                    </p:anim>
                                    <p:animEffect transition="in" filter="fade">
                                      <p:cBhvr>
                                        <p:cTn id="259" dur="250"/>
                                        <p:tgtEl>
                                          <p:spTgt spid="2326"/>
                                        </p:tgtEl>
                                      </p:cBhvr>
                                    </p:animEffect>
                                  </p:childTnLst>
                                </p:cTn>
                              </p:par>
                              <p:par>
                                <p:cTn id="260" presetID="23" presetClass="exit" presetSubtype="272" fill="hold" nodeType="withEffect">
                                  <p:stCondLst>
                                    <p:cond delay="1750"/>
                                  </p:stCondLst>
                                  <p:childTnLst>
                                    <p:anim calcmode="lin" valueType="num">
                                      <p:cBhvr>
                                        <p:cTn id="261" dur="2000"/>
                                        <p:tgtEl>
                                          <p:spTgt spid="2326"/>
                                        </p:tgtEl>
                                        <p:attrNameLst>
                                          <p:attrName>ppt_w</p:attrName>
                                        </p:attrNameLst>
                                      </p:cBhvr>
                                      <p:tavLst>
                                        <p:tav tm="0">
                                          <p:val>
                                            <p:strVal val="ppt_w"/>
                                          </p:val>
                                        </p:tav>
                                        <p:tav tm="100000">
                                          <p:val>
                                            <p:strVal val="4/3*ppt_w"/>
                                          </p:val>
                                        </p:tav>
                                      </p:tavLst>
                                    </p:anim>
                                    <p:anim calcmode="lin" valueType="num">
                                      <p:cBhvr>
                                        <p:cTn id="262" dur="2000"/>
                                        <p:tgtEl>
                                          <p:spTgt spid="2326"/>
                                        </p:tgtEl>
                                        <p:attrNameLst>
                                          <p:attrName>ppt_h</p:attrName>
                                        </p:attrNameLst>
                                      </p:cBhvr>
                                      <p:tavLst>
                                        <p:tav tm="0">
                                          <p:val>
                                            <p:strVal val="ppt_h"/>
                                          </p:val>
                                        </p:tav>
                                        <p:tav tm="100000">
                                          <p:val>
                                            <p:strVal val="4/3*ppt_h"/>
                                          </p:val>
                                        </p:tav>
                                      </p:tavLst>
                                    </p:anim>
                                    <p:set>
                                      <p:cBhvr>
                                        <p:cTn id="263" dur="1" fill="hold">
                                          <p:stCondLst>
                                            <p:cond delay="1999"/>
                                          </p:stCondLst>
                                        </p:cTn>
                                        <p:tgtEl>
                                          <p:spTgt spid="2326"/>
                                        </p:tgtEl>
                                        <p:attrNameLst>
                                          <p:attrName>style.visibility</p:attrName>
                                        </p:attrNameLst>
                                      </p:cBhvr>
                                      <p:to>
                                        <p:strVal val="hidden"/>
                                      </p:to>
                                    </p:set>
                                  </p:childTnLst>
                                </p:cTn>
                              </p:par>
                              <p:par>
                                <p:cTn id="264" presetID="10" presetClass="exit" presetSubtype="0" fill="hold" nodeType="withEffect">
                                  <p:stCondLst>
                                    <p:cond delay="1750"/>
                                  </p:stCondLst>
                                  <p:childTnLst>
                                    <p:animEffect transition="out" filter="fade">
                                      <p:cBhvr>
                                        <p:cTn id="265" dur="2000"/>
                                        <p:tgtEl>
                                          <p:spTgt spid="2326"/>
                                        </p:tgtEl>
                                      </p:cBhvr>
                                    </p:animEffect>
                                    <p:set>
                                      <p:cBhvr>
                                        <p:cTn id="266" dur="1" fill="hold">
                                          <p:stCondLst>
                                            <p:cond delay="1999"/>
                                          </p:stCondLst>
                                        </p:cTn>
                                        <p:tgtEl>
                                          <p:spTgt spid="2326"/>
                                        </p:tgtEl>
                                        <p:attrNameLst>
                                          <p:attrName>style.visibility</p:attrName>
                                        </p:attrNameLst>
                                      </p:cBhvr>
                                      <p:to>
                                        <p:strVal val="hidden"/>
                                      </p:to>
                                    </p:set>
                                  </p:childTnLst>
                                </p:cTn>
                              </p:par>
                              <p:par>
                                <p:cTn id="267" presetID="6" presetClass="emph" presetSubtype="0" fill="hold" nodeType="withEffect">
                                  <p:stCondLst>
                                    <p:cond delay="1750"/>
                                  </p:stCondLst>
                                  <p:childTnLst>
                                    <p:animScale>
                                      <p:cBhvr>
                                        <p:cTn id="268" dur="2000" fill="hold"/>
                                        <p:tgtEl>
                                          <p:spTgt spid="2326"/>
                                        </p:tgtEl>
                                      </p:cBhvr>
                                      <p:by x="250000" y="250000"/>
                                    </p:animScale>
                                  </p:childTnLst>
                                </p:cTn>
                              </p:par>
                              <p:par>
                                <p:cTn id="269" presetID="42" presetClass="path" presetSubtype="0" decel="100000" fill="hold" nodeType="withEffect">
                                  <p:stCondLst>
                                    <p:cond delay="1750"/>
                                  </p:stCondLst>
                                  <p:childTnLst>
                                    <p:animMotion origin="layout" path="M -8.33333E-7 0 L -0.00325 -0.11898 " pathEditMode="relative" rAng="0" ptsTypes="AA">
                                      <p:cBhvr>
                                        <p:cTn id="270" dur="2000" fill="hold"/>
                                        <p:tgtEl>
                                          <p:spTgt spid="2326"/>
                                        </p:tgtEl>
                                        <p:attrNameLst>
                                          <p:attrName>ppt_x</p:attrName>
                                          <p:attrName>ppt_y</p:attrName>
                                        </p:attrNameLst>
                                      </p:cBhvr>
                                      <p:rCtr x="-169" y="-5949"/>
                                    </p:animMotion>
                                  </p:childTnLst>
                                </p:cTn>
                              </p:par>
                              <p:par>
                                <p:cTn id="271" presetID="55" presetClass="entr" presetSubtype="0" fill="hold" nodeType="withEffect">
                                  <p:stCondLst>
                                    <p:cond delay="1850"/>
                                  </p:stCondLst>
                                  <p:childTnLst>
                                    <p:set>
                                      <p:cBhvr>
                                        <p:cTn id="272" dur="1" fill="hold">
                                          <p:stCondLst>
                                            <p:cond delay="0"/>
                                          </p:stCondLst>
                                        </p:cTn>
                                        <p:tgtEl>
                                          <p:spTgt spid="2327"/>
                                        </p:tgtEl>
                                        <p:attrNameLst>
                                          <p:attrName>style.visibility</p:attrName>
                                        </p:attrNameLst>
                                      </p:cBhvr>
                                      <p:to>
                                        <p:strVal val="visible"/>
                                      </p:to>
                                    </p:set>
                                    <p:anim calcmode="lin" valueType="num">
                                      <p:cBhvr>
                                        <p:cTn id="273" dur="250" fill="hold"/>
                                        <p:tgtEl>
                                          <p:spTgt spid="2327"/>
                                        </p:tgtEl>
                                        <p:attrNameLst>
                                          <p:attrName>ppt_w</p:attrName>
                                        </p:attrNameLst>
                                      </p:cBhvr>
                                      <p:tavLst>
                                        <p:tav tm="0">
                                          <p:val>
                                            <p:strVal val="#ppt_w*0.70"/>
                                          </p:val>
                                        </p:tav>
                                        <p:tav tm="100000">
                                          <p:val>
                                            <p:strVal val="#ppt_w"/>
                                          </p:val>
                                        </p:tav>
                                      </p:tavLst>
                                    </p:anim>
                                    <p:anim calcmode="lin" valueType="num">
                                      <p:cBhvr>
                                        <p:cTn id="274" dur="250" fill="hold"/>
                                        <p:tgtEl>
                                          <p:spTgt spid="2327"/>
                                        </p:tgtEl>
                                        <p:attrNameLst>
                                          <p:attrName>ppt_h</p:attrName>
                                        </p:attrNameLst>
                                      </p:cBhvr>
                                      <p:tavLst>
                                        <p:tav tm="0">
                                          <p:val>
                                            <p:strVal val="#ppt_h"/>
                                          </p:val>
                                        </p:tav>
                                        <p:tav tm="100000">
                                          <p:val>
                                            <p:strVal val="#ppt_h"/>
                                          </p:val>
                                        </p:tav>
                                      </p:tavLst>
                                    </p:anim>
                                    <p:animEffect transition="in" filter="fade">
                                      <p:cBhvr>
                                        <p:cTn id="275" dur="250"/>
                                        <p:tgtEl>
                                          <p:spTgt spid="2327"/>
                                        </p:tgtEl>
                                      </p:cBhvr>
                                    </p:animEffect>
                                  </p:childTnLst>
                                </p:cTn>
                              </p:par>
                              <p:par>
                                <p:cTn id="276" presetID="23" presetClass="exit" presetSubtype="272" fill="hold" nodeType="withEffect">
                                  <p:stCondLst>
                                    <p:cond delay="1850"/>
                                  </p:stCondLst>
                                  <p:childTnLst>
                                    <p:anim calcmode="lin" valueType="num">
                                      <p:cBhvr>
                                        <p:cTn id="277" dur="2000"/>
                                        <p:tgtEl>
                                          <p:spTgt spid="2327"/>
                                        </p:tgtEl>
                                        <p:attrNameLst>
                                          <p:attrName>ppt_w</p:attrName>
                                        </p:attrNameLst>
                                      </p:cBhvr>
                                      <p:tavLst>
                                        <p:tav tm="0">
                                          <p:val>
                                            <p:strVal val="ppt_w"/>
                                          </p:val>
                                        </p:tav>
                                        <p:tav tm="100000">
                                          <p:val>
                                            <p:strVal val="4/3*ppt_w"/>
                                          </p:val>
                                        </p:tav>
                                      </p:tavLst>
                                    </p:anim>
                                    <p:anim calcmode="lin" valueType="num">
                                      <p:cBhvr>
                                        <p:cTn id="278" dur="2000"/>
                                        <p:tgtEl>
                                          <p:spTgt spid="2327"/>
                                        </p:tgtEl>
                                        <p:attrNameLst>
                                          <p:attrName>ppt_h</p:attrName>
                                        </p:attrNameLst>
                                      </p:cBhvr>
                                      <p:tavLst>
                                        <p:tav tm="0">
                                          <p:val>
                                            <p:strVal val="ppt_h"/>
                                          </p:val>
                                        </p:tav>
                                        <p:tav tm="100000">
                                          <p:val>
                                            <p:strVal val="4/3*ppt_h"/>
                                          </p:val>
                                        </p:tav>
                                      </p:tavLst>
                                    </p:anim>
                                    <p:set>
                                      <p:cBhvr>
                                        <p:cTn id="279" dur="1" fill="hold">
                                          <p:stCondLst>
                                            <p:cond delay="1999"/>
                                          </p:stCondLst>
                                        </p:cTn>
                                        <p:tgtEl>
                                          <p:spTgt spid="2327"/>
                                        </p:tgtEl>
                                        <p:attrNameLst>
                                          <p:attrName>style.visibility</p:attrName>
                                        </p:attrNameLst>
                                      </p:cBhvr>
                                      <p:to>
                                        <p:strVal val="hidden"/>
                                      </p:to>
                                    </p:set>
                                  </p:childTnLst>
                                </p:cTn>
                              </p:par>
                              <p:par>
                                <p:cTn id="280" presetID="10" presetClass="exit" presetSubtype="0" fill="hold" nodeType="withEffect">
                                  <p:stCondLst>
                                    <p:cond delay="1850"/>
                                  </p:stCondLst>
                                  <p:childTnLst>
                                    <p:animEffect transition="out" filter="fade">
                                      <p:cBhvr>
                                        <p:cTn id="281" dur="2000"/>
                                        <p:tgtEl>
                                          <p:spTgt spid="2327"/>
                                        </p:tgtEl>
                                      </p:cBhvr>
                                    </p:animEffect>
                                    <p:set>
                                      <p:cBhvr>
                                        <p:cTn id="282" dur="1" fill="hold">
                                          <p:stCondLst>
                                            <p:cond delay="1999"/>
                                          </p:stCondLst>
                                        </p:cTn>
                                        <p:tgtEl>
                                          <p:spTgt spid="2327"/>
                                        </p:tgtEl>
                                        <p:attrNameLst>
                                          <p:attrName>style.visibility</p:attrName>
                                        </p:attrNameLst>
                                      </p:cBhvr>
                                      <p:to>
                                        <p:strVal val="hidden"/>
                                      </p:to>
                                    </p:set>
                                  </p:childTnLst>
                                </p:cTn>
                              </p:par>
                              <p:par>
                                <p:cTn id="283" presetID="6" presetClass="emph" presetSubtype="0" fill="hold" nodeType="withEffect">
                                  <p:stCondLst>
                                    <p:cond delay="1850"/>
                                  </p:stCondLst>
                                  <p:childTnLst>
                                    <p:animScale>
                                      <p:cBhvr>
                                        <p:cTn id="284" dur="2000" fill="hold"/>
                                        <p:tgtEl>
                                          <p:spTgt spid="2327"/>
                                        </p:tgtEl>
                                      </p:cBhvr>
                                      <p:by x="250000" y="250000"/>
                                    </p:animScale>
                                  </p:childTnLst>
                                </p:cTn>
                              </p:par>
                              <p:par>
                                <p:cTn id="285" presetID="42" presetClass="path" presetSubtype="0" decel="100000" fill="hold" nodeType="withEffect">
                                  <p:stCondLst>
                                    <p:cond delay="1850"/>
                                  </p:stCondLst>
                                  <p:childTnLst>
                                    <p:animMotion origin="layout" path="M -3.75E-6 0 L -0.00325 -0.11898 " pathEditMode="relative" rAng="0" ptsTypes="AA">
                                      <p:cBhvr>
                                        <p:cTn id="286" dur="2000" fill="hold"/>
                                        <p:tgtEl>
                                          <p:spTgt spid="2327"/>
                                        </p:tgtEl>
                                        <p:attrNameLst>
                                          <p:attrName>ppt_x</p:attrName>
                                          <p:attrName>ppt_y</p:attrName>
                                        </p:attrNameLst>
                                      </p:cBhvr>
                                      <p:rCtr x="-169" y="-5949"/>
                                    </p:animMotion>
                                  </p:childTnLst>
                                </p:cTn>
                              </p:par>
                              <p:par>
                                <p:cTn id="287" presetID="55" presetClass="entr" presetSubtype="0" fill="hold" nodeType="withEffect">
                                  <p:stCondLst>
                                    <p:cond delay="1950"/>
                                  </p:stCondLst>
                                  <p:childTnLst>
                                    <p:set>
                                      <p:cBhvr>
                                        <p:cTn id="288" dur="1" fill="hold">
                                          <p:stCondLst>
                                            <p:cond delay="0"/>
                                          </p:stCondLst>
                                        </p:cTn>
                                        <p:tgtEl>
                                          <p:spTgt spid="2328"/>
                                        </p:tgtEl>
                                        <p:attrNameLst>
                                          <p:attrName>style.visibility</p:attrName>
                                        </p:attrNameLst>
                                      </p:cBhvr>
                                      <p:to>
                                        <p:strVal val="visible"/>
                                      </p:to>
                                    </p:set>
                                    <p:anim calcmode="lin" valueType="num">
                                      <p:cBhvr>
                                        <p:cTn id="289" dur="250" fill="hold"/>
                                        <p:tgtEl>
                                          <p:spTgt spid="2328"/>
                                        </p:tgtEl>
                                        <p:attrNameLst>
                                          <p:attrName>ppt_w</p:attrName>
                                        </p:attrNameLst>
                                      </p:cBhvr>
                                      <p:tavLst>
                                        <p:tav tm="0">
                                          <p:val>
                                            <p:strVal val="#ppt_w*0.70"/>
                                          </p:val>
                                        </p:tav>
                                        <p:tav tm="100000">
                                          <p:val>
                                            <p:strVal val="#ppt_w"/>
                                          </p:val>
                                        </p:tav>
                                      </p:tavLst>
                                    </p:anim>
                                    <p:anim calcmode="lin" valueType="num">
                                      <p:cBhvr>
                                        <p:cTn id="290" dur="250" fill="hold"/>
                                        <p:tgtEl>
                                          <p:spTgt spid="2328"/>
                                        </p:tgtEl>
                                        <p:attrNameLst>
                                          <p:attrName>ppt_h</p:attrName>
                                        </p:attrNameLst>
                                      </p:cBhvr>
                                      <p:tavLst>
                                        <p:tav tm="0">
                                          <p:val>
                                            <p:strVal val="#ppt_h"/>
                                          </p:val>
                                        </p:tav>
                                        <p:tav tm="100000">
                                          <p:val>
                                            <p:strVal val="#ppt_h"/>
                                          </p:val>
                                        </p:tav>
                                      </p:tavLst>
                                    </p:anim>
                                    <p:animEffect transition="in" filter="fade">
                                      <p:cBhvr>
                                        <p:cTn id="291" dur="250"/>
                                        <p:tgtEl>
                                          <p:spTgt spid="2328"/>
                                        </p:tgtEl>
                                      </p:cBhvr>
                                    </p:animEffect>
                                  </p:childTnLst>
                                </p:cTn>
                              </p:par>
                              <p:par>
                                <p:cTn id="292" presetID="23" presetClass="exit" presetSubtype="272" fill="hold" nodeType="withEffect">
                                  <p:stCondLst>
                                    <p:cond delay="1950"/>
                                  </p:stCondLst>
                                  <p:childTnLst>
                                    <p:anim calcmode="lin" valueType="num">
                                      <p:cBhvr>
                                        <p:cTn id="293" dur="2000"/>
                                        <p:tgtEl>
                                          <p:spTgt spid="2328"/>
                                        </p:tgtEl>
                                        <p:attrNameLst>
                                          <p:attrName>ppt_w</p:attrName>
                                        </p:attrNameLst>
                                      </p:cBhvr>
                                      <p:tavLst>
                                        <p:tav tm="0">
                                          <p:val>
                                            <p:strVal val="ppt_w"/>
                                          </p:val>
                                        </p:tav>
                                        <p:tav tm="100000">
                                          <p:val>
                                            <p:strVal val="4/3*ppt_w"/>
                                          </p:val>
                                        </p:tav>
                                      </p:tavLst>
                                    </p:anim>
                                    <p:anim calcmode="lin" valueType="num">
                                      <p:cBhvr>
                                        <p:cTn id="294" dur="2000"/>
                                        <p:tgtEl>
                                          <p:spTgt spid="2328"/>
                                        </p:tgtEl>
                                        <p:attrNameLst>
                                          <p:attrName>ppt_h</p:attrName>
                                        </p:attrNameLst>
                                      </p:cBhvr>
                                      <p:tavLst>
                                        <p:tav tm="0">
                                          <p:val>
                                            <p:strVal val="ppt_h"/>
                                          </p:val>
                                        </p:tav>
                                        <p:tav tm="100000">
                                          <p:val>
                                            <p:strVal val="4/3*ppt_h"/>
                                          </p:val>
                                        </p:tav>
                                      </p:tavLst>
                                    </p:anim>
                                    <p:set>
                                      <p:cBhvr>
                                        <p:cTn id="295" dur="1" fill="hold">
                                          <p:stCondLst>
                                            <p:cond delay="1999"/>
                                          </p:stCondLst>
                                        </p:cTn>
                                        <p:tgtEl>
                                          <p:spTgt spid="2328"/>
                                        </p:tgtEl>
                                        <p:attrNameLst>
                                          <p:attrName>style.visibility</p:attrName>
                                        </p:attrNameLst>
                                      </p:cBhvr>
                                      <p:to>
                                        <p:strVal val="hidden"/>
                                      </p:to>
                                    </p:set>
                                  </p:childTnLst>
                                </p:cTn>
                              </p:par>
                              <p:par>
                                <p:cTn id="296" presetID="10" presetClass="exit" presetSubtype="0" fill="hold" nodeType="withEffect">
                                  <p:stCondLst>
                                    <p:cond delay="1950"/>
                                  </p:stCondLst>
                                  <p:childTnLst>
                                    <p:animEffect transition="out" filter="fade">
                                      <p:cBhvr>
                                        <p:cTn id="297" dur="2000"/>
                                        <p:tgtEl>
                                          <p:spTgt spid="2328"/>
                                        </p:tgtEl>
                                      </p:cBhvr>
                                    </p:animEffect>
                                    <p:set>
                                      <p:cBhvr>
                                        <p:cTn id="298" dur="1" fill="hold">
                                          <p:stCondLst>
                                            <p:cond delay="1999"/>
                                          </p:stCondLst>
                                        </p:cTn>
                                        <p:tgtEl>
                                          <p:spTgt spid="2328"/>
                                        </p:tgtEl>
                                        <p:attrNameLst>
                                          <p:attrName>style.visibility</p:attrName>
                                        </p:attrNameLst>
                                      </p:cBhvr>
                                      <p:to>
                                        <p:strVal val="hidden"/>
                                      </p:to>
                                    </p:set>
                                  </p:childTnLst>
                                </p:cTn>
                              </p:par>
                              <p:par>
                                <p:cTn id="299" presetID="6" presetClass="emph" presetSubtype="0" fill="hold" nodeType="withEffect">
                                  <p:stCondLst>
                                    <p:cond delay="1950"/>
                                  </p:stCondLst>
                                  <p:childTnLst>
                                    <p:animScale>
                                      <p:cBhvr>
                                        <p:cTn id="300" dur="2000" fill="hold"/>
                                        <p:tgtEl>
                                          <p:spTgt spid="2328"/>
                                        </p:tgtEl>
                                      </p:cBhvr>
                                      <p:by x="250000" y="250000"/>
                                    </p:animScale>
                                  </p:childTnLst>
                                </p:cTn>
                              </p:par>
                              <p:par>
                                <p:cTn id="301" presetID="42" presetClass="path" presetSubtype="0" decel="100000" fill="hold" nodeType="withEffect">
                                  <p:stCondLst>
                                    <p:cond delay="1950"/>
                                  </p:stCondLst>
                                  <p:childTnLst>
                                    <p:animMotion origin="layout" path="M 4.375E-6 0 L -0.00326 -0.11898 " pathEditMode="relative" rAng="0" ptsTypes="AA">
                                      <p:cBhvr>
                                        <p:cTn id="302" dur="2000" fill="hold"/>
                                        <p:tgtEl>
                                          <p:spTgt spid="2328"/>
                                        </p:tgtEl>
                                        <p:attrNameLst>
                                          <p:attrName>ppt_x</p:attrName>
                                          <p:attrName>ppt_y</p:attrName>
                                        </p:attrNameLst>
                                      </p:cBhvr>
                                      <p:rCtr x="-169" y="-5949"/>
                                    </p:animMotion>
                                  </p:childTnLst>
                                </p:cTn>
                              </p:par>
                              <p:par>
                                <p:cTn id="303" presetID="55" presetClass="entr" presetSubtype="0" fill="hold" nodeType="withEffect">
                                  <p:stCondLst>
                                    <p:cond delay="2050"/>
                                  </p:stCondLst>
                                  <p:childTnLst>
                                    <p:set>
                                      <p:cBhvr>
                                        <p:cTn id="304" dur="1" fill="hold">
                                          <p:stCondLst>
                                            <p:cond delay="0"/>
                                          </p:stCondLst>
                                        </p:cTn>
                                        <p:tgtEl>
                                          <p:spTgt spid="2329"/>
                                        </p:tgtEl>
                                        <p:attrNameLst>
                                          <p:attrName>style.visibility</p:attrName>
                                        </p:attrNameLst>
                                      </p:cBhvr>
                                      <p:to>
                                        <p:strVal val="visible"/>
                                      </p:to>
                                    </p:set>
                                    <p:anim calcmode="lin" valueType="num">
                                      <p:cBhvr>
                                        <p:cTn id="305" dur="250" fill="hold"/>
                                        <p:tgtEl>
                                          <p:spTgt spid="2329"/>
                                        </p:tgtEl>
                                        <p:attrNameLst>
                                          <p:attrName>ppt_w</p:attrName>
                                        </p:attrNameLst>
                                      </p:cBhvr>
                                      <p:tavLst>
                                        <p:tav tm="0">
                                          <p:val>
                                            <p:strVal val="#ppt_w*0.70"/>
                                          </p:val>
                                        </p:tav>
                                        <p:tav tm="100000">
                                          <p:val>
                                            <p:strVal val="#ppt_w"/>
                                          </p:val>
                                        </p:tav>
                                      </p:tavLst>
                                    </p:anim>
                                    <p:anim calcmode="lin" valueType="num">
                                      <p:cBhvr>
                                        <p:cTn id="306" dur="250" fill="hold"/>
                                        <p:tgtEl>
                                          <p:spTgt spid="2329"/>
                                        </p:tgtEl>
                                        <p:attrNameLst>
                                          <p:attrName>ppt_h</p:attrName>
                                        </p:attrNameLst>
                                      </p:cBhvr>
                                      <p:tavLst>
                                        <p:tav tm="0">
                                          <p:val>
                                            <p:strVal val="#ppt_h"/>
                                          </p:val>
                                        </p:tav>
                                        <p:tav tm="100000">
                                          <p:val>
                                            <p:strVal val="#ppt_h"/>
                                          </p:val>
                                        </p:tav>
                                      </p:tavLst>
                                    </p:anim>
                                    <p:animEffect transition="in" filter="fade">
                                      <p:cBhvr>
                                        <p:cTn id="307" dur="250"/>
                                        <p:tgtEl>
                                          <p:spTgt spid="2329"/>
                                        </p:tgtEl>
                                      </p:cBhvr>
                                    </p:animEffect>
                                  </p:childTnLst>
                                </p:cTn>
                              </p:par>
                              <p:par>
                                <p:cTn id="308" presetID="23" presetClass="exit" presetSubtype="272" fill="hold" nodeType="withEffect">
                                  <p:stCondLst>
                                    <p:cond delay="2050"/>
                                  </p:stCondLst>
                                  <p:childTnLst>
                                    <p:anim calcmode="lin" valueType="num">
                                      <p:cBhvr>
                                        <p:cTn id="309" dur="2000"/>
                                        <p:tgtEl>
                                          <p:spTgt spid="2329"/>
                                        </p:tgtEl>
                                        <p:attrNameLst>
                                          <p:attrName>ppt_w</p:attrName>
                                        </p:attrNameLst>
                                      </p:cBhvr>
                                      <p:tavLst>
                                        <p:tav tm="0">
                                          <p:val>
                                            <p:strVal val="ppt_w"/>
                                          </p:val>
                                        </p:tav>
                                        <p:tav tm="100000">
                                          <p:val>
                                            <p:strVal val="4/3*ppt_w"/>
                                          </p:val>
                                        </p:tav>
                                      </p:tavLst>
                                    </p:anim>
                                    <p:anim calcmode="lin" valueType="num">
                                      <p:cBhvr>
                                        <p:cTn id="310" dur="2000"/>
                                        <p:tgtEl>
                                          <p:spTgt spid="2329"/>
                                        </p:tgtEl>
                                        <p:attrNameLst>
                                          <p:attrName>ppt_h</p:attrName>
                                        </p:attrNameLst>
                                      </p:cBhvr>
                                      <p:tavLst>
                                        <p:tav tm="0">
                                          <p:val>
                                            <p:strVal val="ppt_h"/>
                                          </p:val>
                                        </p:tav>
                                        <p:tav tm="100000">
                                          <p:val>
                                            <p:strVal val="4/3*ppt_h"/>
                                          </p:val>
                                        </p:tav>
                                      </p:tavLst>
                                    </p:anim>
                                    <p:set>
                                      <p:cBhvr>
                                        <p:cTn id="311" dur="1" fill="hold">
                                          <p:stCondLst>
                                            <p:cond delay="1999"/>
                                          </p:stCondLst>
                                        </p:cTn>
                                        <p:tgtEl>
                                          <p:spTgt spid="2329"/>
                                        </p:tgtEl>
                                        <p:attrNameLst>
                                          <p:attrName>style.visibility</p:attrName>
                                        </p:attrNameLst>
                                      </p:cBhvr>
                                      <p:to>
                                        <p:strVal val="hidden"/>
                                      </p:to>
                                    </p:set>
                                  </p:childTnLst>
                                </p:cTn>
                              </p:par>
                              <p:par>
                                <p:cTn id="312" presetID="10" presetClass="exit" presetSubtype="0" fill="hold" nodeType="withEffect">
                                  <p:stCondLst>
                                    <p:cond delay="2050"/>
                                  </p:stCondLst>
                                  <p:childTnLst>
                                    <p:animEffect transition="out" filter="fade">
                                      <p:cBhvr>
                                        <p:cTn id="313" dur="2000"/>
                                        <p:tgtEl>
                                          <p:spTgt spid="2329"/>
                                        </p:tgtEl>
                                      </p:cBhvr>
                                    </p:animEffect>
                                    <p:set>
                                      <p:cBhvr>
                                        <p:cTn id="314" dur="1" fill="hold">
                                          <p:stCondLst>
                                            <p:cond delay="1999"/>
                                          </p:stCondLst>
                                        </p:cTn>
                                        <p:tgtEl>
                                          <p:spTgt spid="2329"/>
                                        </p:tgtEl>
                                        <p:attrNameLst>
                                          <p:attrName>style.visibility</p:attrName>
                                        </p:attrNameLst>
                                      </p:cBhvr>
                                      <p:to>
                                        <p:strVal val="hidden"/>
                                      </p:to>
                                    </p:set>
                                  </p:childTnLst>
                                </p:cTn>
                              </p:par>
                              <p:par>
                                <p:cTn id="315" presetID="6" presetClass="emph" presetSubtype="0" fill="hold" nodeType="withEffect">
                                  <p:stCondLst>
                                    <p:cond delay="2050"/>
                                  </p:stCondLst>
                                  <p:childTnLst>
                                    <p:animScale>
                                      <p:cBhvr>
                                        <p:cTn id="316" dur="2000" fill="hold"/>
                                        <p:tgtEl>
                                          <p:spTgt spid="2329"/>
                                        </p:tgtEl>
                                      </p:cBhvr>
                                      <p:by x="250000" y="250000"/>
                                    </p:animScale>
                                  </p:childTnLst>
                                </p:cTn>
                              </p:par>
                              <p:par>
                                <p:cTn id="317" presetID="42" presetClass="path" presetSubtype="0" decel="100000" fill="hold" nodeType="withEffect">
                                  <p:stCondLst>
                                    <p:cond delay="2050"/>
                                  </p:stCondLst>
                                  <p:childTnLst>
                                    <p:animMotion origin="layout" path="M -3.33333E-6 0 L -0.00325 -0.11898 " pathEditMode="relative" rAng="0" ptsTypes="AA">
                                      <p:cBhvr>
                                        <p:cTn id="318" dur="2000" fill="hold"/>
                                        <p:tgtEl>
                                          <p:spTgt spid="2329"/>
                                        </p:tgtEl>
                                        <p:attrNameLst>
                                          <p:attrName>ppt_x</p:attrName>
                                          <p:attrName>ppt_y</p:attrName>
                                        </p:attrNameLst>
                                      </p:cBhvr>
                                      <p:rCtr x="-169" y="-5949"/>
                                    </p:animMotion>
                                  </p:childTnLst>
                                </p:cTn>
                              </p:par>
                              <p:par>
                                <p:cTn id="319" presetID="55" presetClass="entr" presetSubtype="0" fill="hold" nodeType="withEffect">
                                  <p:stCondLst>
                                    <p:cond delay="2150"/>
                                  </p:stCondLst>
                                  <p:childTnLst>
                                    <p:set>
                                      <p:cBhvr>
                                        <p:cTn id="320" dur="1" fill="hold">
                                          <p:stCondLst>
                                            <p:cond delay="0"/>
                                          </p:stCondLst>
                                        </p:cTn>
                                        <p:tgtEl>
                                          <p:spTgt spid="2330"/>
                                        </p:tgtEl>
                                        <p:attrNameLst>
                                          <p:attrName>style.visibility</p:attrName>
                                        </p:attrNameLst>
                                      </p:cBhvr>
                                      <p:to>
                                        <p:strVal val="visible"/>
                                      </p:to>
                                    </p:set>
                                    <p:anim calcmode="lin" valueType="num">
                                      <p:cBhvr>
                                        <p:cTn id="321" dur="250" fill="hold"/>
                                        <p:tgtEl>
                                          <p:spTgt spid="2330"/>
                                        </p:tgtEl>
                                        <p:attrNameLst>
                                          <p:attrName>ppt_w</p:attrName>
                                        </p:attrNameLst>
                                      </p:cBhvr>
                                      <p:tavLst>
                                        <p:tav tm="0">
                                          <p:val>
                                            <p:strVal val="#ppt_w*0.70"/>
                                          </p:val>
                                        </p:tav>
                                        <p:tav tm="100000">
                                          <p:val>
                                            <p:strVal val="#ppt_w"/>
                                          </p:val>
                                        </p:tav>
                                      </p:tavLst>
                                    </p:anim>
                                    <p:anim calcmode="lin" valueType="num">
                                      <p:cBhvr>
                                        <p:cTn id="322" dur="250" fill="hold"/>
                                        <p:tgtEl>
                                          <p:spTgt spid="2330"/>
                                        </p:tgtEl>
                                        <p:attrNameLst>
                                          <p:attrName>ppt_h</p:attrName>
                                        </p:attrNameLst>
                                      </p:cBhvr>
                                      <p:tavLst>
                                        <p:tav tm="0">
                                          <p:val>
                                            <p:strVal val="#ppt_h"/>
                                          </p:val>
                                        </p:tav>
                                        <p:tav tm="100000">
                                          <p:val>
                                            <p:strVal val="#ppt_h"/>
                                          </p:val>
                                        </p:tav>
                                      </p:tavLst>
                                    </p:anim>
                                    <p:animEffect transition="in" filter="fade">
                                      <p:cBhvr>
                                        <p:cTn id="323" dur="250"/>
                                        <p:tgtEl>
                                          <p:spTgt spid="2330"/>
                                        </p:tgtEl>
                                      </p:cBhvr>
                                    </p:animEffect>
                                  </p:childTnLst>
                                </p:cTn>
                              </p:par>
                              <p:par>
                                <p:cTn id="324" presetID="23" presetClass="exit" presetSubtype="272" fill="hold" nodeType="withEffect">
                                  <p:stCondLst>
                                    <p:cond delay="2150"/>
                                  </p:stCondLst>
                                  <p:childTnLst>
                                    <p:anim calcmode="lin" valueType="num">
                                      <p:cBhvr>
                                        <p:cTn id="325" dur="2000"/>
                                        <p:tgtEl>
                                          <p:spTgt spid="2330"/>
                                        </p:tgtEl>
                                        <p:attrNameLst>
                                          <p:attrName>ppt_w</p:attrName>
                                        </p:attrNameLst>
                                      </p:cBhvr>
                                      <p:tavLst>
                                        <p:tav tm="0">
                                          <p:val>
                                            <p:strVal val="ppt_w"/>
                                          </p:val>
                                        </p:tav>
                                        <p:tav tm="100000">
                                          <p:val>
                                            <p:strVal val="4/3*ppt_w"/>
                                          </p:val>
                                        </p:tav>
                                      </p:tavLst>
                                    </p:anim>
                                    <p:anim calcmode="lin" valueType="num">
                                      <p:cBhvr>
                                        <p:cTn id="326" dur="2000"/>
                                        <p:tgtEl>
                                          <p:spTgt spid="2330"/>
                                        </p:tgtEl>
                                        <p:attrNameLst>
                                          <p:attrName>ppt_h</p:attrName>
                                        </p:attrNameLst>
                                      </p:cBhvr>
                                      <p:tavLst>
                                        <p:tav tm="0">
                                          <p:val>
                                            <p:strVal val="ppt_h"/>
                                          </p:val>
                                        </p:tav>
                                        <p:tav tm="100000">
                                          <p:val>
                                            <p:strVal val="4/3*ppt_h"/>
                                          </p:val>
                                        </p:tav>
                                      </p:tavLst>
                                    </p:anim>
                                    <p:set>
                                      <p:cBhvr>
                                        <p:cTn id="327" dur="1" fill="hold">
                                          <p:stCondLst>
                                            <p:cond delay="1999"/>
                                          </p:stCondLst>
                                        </p:cTn>
                                        <p:tgtEl>
                                          <p:spTgt spid="2330"/>
                                        </p:tgtEl>
                                        <p:attrNameLst>
                                          <p:attrName>style.visibility</p:attrName>
                                        </p:attrNameLst>
                                      </p:cBhvr>
                                      <p:to>
                                        <p:strVal val="hidden"/>
                                      </p:to>
                                    </p:set>
                                  </p:childTnLst>
                                </p:cTn>
                              </p:par>
                              <p:par>
                                <p:cTn id="328" presetID="10" presetClass="exit" presetSubtype="0" fill="hold" nodeType="withEffect">
                                  <p:stCondLst>
                                    <p:cond delay="2150"/>
                                  </p:stCondLst>
                                  <p:childTnLst>
                                    <p:animEffect transition="out" filter="fade">
                                      <p:cBhvr>
                                        <p:cTn id="329" dur="2000"/>
                                        <p:tgtEl>
                                          <p:spTgt spid="2330"/>
                                        </p:tgtEl>
                                      </p:cBhvr>
                                    </p:animEffect>
                                    <p:set>
                                      <p:cBhvr>
                                        <p:cTn id="330" dur="1" fill="hold">
                                          <p:stCondLst>
                                            <p:cond delay="1999"/>
                                          </p:stCondLst>
                                        </p:cTn>
                                        <p:tgtEl>
                                          <p:spTgt spid="2330"/>
                                        </p:tgtEl>
                                        <p:attrNameLst>
                                          <p:attrName>style.visibility</p:attrName>
                                        </p:attrNameLst>
                                      </p:cBhvr>
                                      <p:to>
                                        <p:strVal val="hidden"/>
                                      </p:to>
                                    </p:set>
                                  </p:childTnLst>
                                </p:cTn>
                              </p:par>
                              <p:par>
                                <p:cTn id="331" presetID="6" presetClass="emph" presetSubtype="0" fill="hold" nodeType="withEffect">
                                  <p:stCondLst>
                                    <p:cond delay="2150"/>
                                  </p:stCondLst>
                                  <p:childTnLst>
                                    <p:animScale>
                                      <p:cBhvr>
                                        <p:cTn id="332" dur="2000" fill="hold"/>
                                        <p:tgtEl>
                                          <p:spTgt spid="2330"/>
                                        </p:tgtEl>
                                      </p:cBhvr>
                                      <p:by x="250000" y="250000"/>
                                    </p:animScale>
                                  </p:childTnLst>
                                </p:cTn>
                              </p:par>
                              <p:par>
                                <p:cTn id="333" presetID="42" presetClass="path" presetSubtype="0" decel="100000" fill="hold" nodeType="withEffect">
                                  <p:stCondLst>
                                    <p:cond delay="2150"/>
                                  </p:stCondLst>
                                  <p:childTnLst>
                                    <p:animMotion origin="layout" path="M -2.08333E-6 0 L -0.00325 -0.11898 " pathEditMode="relative" rAng="0" ptsTypes="AA">
                                      <p:cBhvr>
                                        <p:cTn id="334" dur="2000" fill="hold"/>
                                        <p:tgtEl>
                                          <p:spTgt spid="2330"/>
                                        </p:tgtEl>
                                        <p:attrNameLst>
                                          <p:attrName>ppt_x</p:attrName>
                                          <p:attrName>ppt_y</p:attrName>
                                        </p:attrNameLst>
                                      </p:cBhvr>
                                      <p:rCtr x="-169" y="-5949"/>
                                    </p:animMotion>
                                  </p:childTnLst>
                                </p:cTn>
                              </p:par>
                              <p:par>
                                <p:cTn id="335" presetID="55" presetClass="entr" presetSubtype="0" fill="hold" nodeType="withEffect">
                                  <p:stCondLst>
                                    <p:cond delay="2250"/>
                                  </p:stCondLst>
                                  <p:childTnLst>
                                    <p:set>
                                      <p:cBhvr>
                                        <p:cTn id="336" dur="1" fill="hold">
                                          <p:stCondLst>
                                            <p:cond delay="0"/>
                                          </p:stCondLst>
                                        </p:cTn>
                                        <p:tgtEl>
                                          <p:spTgt spid="2331"/>
                                        </p:tgtEl>
                                        <p:attrNameLst>
                                          <p:attrName>style.visibility</p:attrName>
                                        </p:attrNameLst>
                                      </p:cBhvr>
                                      <p:to>
                                        <p:strVal val="visible"/>
                                      </p:to>
                                    </p:set>
                                    <p:anim calcmode="lin" valueType="num">
                                      <p:cBhvr>
                                        <p:cTn id="337" dur="250" fill="hold"/>
                                        <p:tgtEl>
                                          <p:spTgt spid="2331"/>
                                        </p:tgtEl>
                                        <p:attrNameLst>
                                          <p:attrName>ppt_w</p:attrName>
                                        </p:attrNameLst>
                                      </p:cBhvr>
                                      <p:tavLst>
                                        <p:tav tm="0">
                                          <p:val>
                                            <p:strVal val="#ppt_w*0.70"/>
                                          </p:val>
                                        </p:tav>
                                        <p:tav tm="100000">
                                          <p:val>
                                            <p:strVal val="#ppt_w"/>
                                          </p:val>
                                        </p:tav>
                                      </p:tavLst>
                                    </p:anim>
                                    <p:anim calcmode="lin" valueType="num">
                                      <p:cBhvr>
                                        <p:cTn id="338" dur="250" fill="hold"/>
                                        <p:tgtEl>
                                          <p:spTgt spid="2331"/>
                                        </p:tgtEl>
                                        <p:attrNameLst>
                                          <p:attrName>ppt_h</p:attrName>
                                        </p:attrNameLst>
                                      </p:cBhvr>
                                      <p:tavLst>
                                        <p:tav tm="0">
                                          <p:val>
                                            <p:strVal val="#ppt_h"/>
                                          </p:val>
                                        </p:tav>
                                        <p:tav tm="100000">
                                          <p:val>
                                            <p:strVal val="#ppt_h"/>
                                          </p:val>
                                        </p:tav>
                                      </p:tavLst>
                                    </p:anim>
                                    <p:animEffect transition="in" filter="fade">
                                      <p:cBhvr>
                                        <p:cTn id="339" dur="250"/>
                                        <p:tgtEl>
                                          <p:spTgt spid="2331"/>
                                        </p:tgtEl>
                                      </p:cBhvr>
                                    </p:animEffect>
                                  </p:childTnLst>
                                </p:cTn>
                              </p:par>
                              <p:par>
                                <p:cTn id="340" presetID="23" presetClass="exit" presetSubtype="272" fill="hold" nodeType="withEffect">
                                  <p:stCondLst>
                                    <p:cond delay="2250"/>
                                  </p:stCondLst>
                                  <p:childTnLst>
                                    <p:anim calcmode="lin" valueType="num">
                                      <p:cBhvr>
                                        <p:cTn id="341" dur="2000"/>
                                        <p:tgtEl>
                                          <p:spTgt spid="2331"/>
                                        </p:tgtEl>
                                        <p:attrNameLst>
                                          <p:attrName>ppt_w</p:attrName>
                                        </p:attrNameLst>
                                      </p:cBhvr>
                                      <p:tavLst>
                                        <p:tav tm="0">
                                          <p:val>
                                            <p:strVal val="ppt_w"/>
                                          </p:val>
                                        </p:tav>
                                        <p:tav tm="100000">
                                          <p:val>
                                            <p:strVal val="4/3*ppt_w"/>
                                          </p:val>
                                        </p:tav>
                                      </p:tavLst>
                                    </p:anim>
                                    <p:anim calcmode="lin" valueType="num">
                                      <p:cBhvr>
                                        <p:cTn id="342" dur="2000"/>
                                        <p:tgtEl>
                                          <p:spTgt spid="2331"/>
                                        </p:tgtEl>
                                        <p:attrNameLst>
                                          <p:attrName>ppt_h</p:attrName>
                                        </p:attrNameLst>
                                      </p:cBhvr>
                                      <p:tavLst>
                                        <p:tav tm="0">
                                          <p:val>
                                            <p:strVal val="ppt_h"/>
                                          </p:val>
                                        </p:tav>
                                        <p:tav tm="100000">
                                          <p:val>
                                            <p:strVal val="4/3*ppt_h"/>
                                          </p:val>
                                        </p:tav>
                                      </p:tavLst>
                                    </p:anim>
                                    <p:set>
                                      <p:cBhvr>
                                        <p:cTn id="343" dur="1" fill="hold">
                                          <p:stCondLst>
                                            <p:cond delay="1999"/>
                                          </p:stCondLst>
                                        </p:cTn>
                                        <p:tgtEl>
                                          <p:spTgt spid="2331"/>
                                        </p:tgtEl>
                                        <p:attrNameLst>
                                          <p:attrName>style.visibility</p:attrName>
                                        </p:attrNameLst>
                                      </p:cBhvr>
                                      <p:to>
                                        <p:strVal val="hidden"/>
                                      </p:to>
                                    </p:set>
                                  </p:childTnLst>
                                </p:cTn>
                              </p:par>
                              <p:par>
                                <p:cTn id="344" presetID="10" presetClass="exit" presetSubtype="0" fill="hold" nodeType="withEffect">
                                  <p:stCondLst>
                                    <p:cond delay="2250"/>
                                  </p:stCondLst>
                                  <p:childTnLst>
                                    <p:animEffect transition="out" filter="fade">
                                      <p:cBhvr>
                                        <p:cTn id="345" dur="2000"/>
                                        <p:tgtEl>
                                          <p:spTgt spid="2331"/>
                                        </p:tgtEl>
                                      </p:cBhvr>
                                    </p:animEffect>
                                    <p:set>
                                      <p:cBhvr>
                                        <p:cTn id="346" dur="1" fill="hold">
                                          <p:stCondLst>
                                            <p:cond delay="1999"/>
                                          </p:stCondLst>
                                        </p:cTn>
                                        <p:tgtEl>
                                          <p:spTgt spid="2331"/>
                                        </p:tgtEl>
                                        <p:attrNameLst>
                                          <p:attrName>style.visibility</p:attrName>
                                        </p:attrNameLst>
                                      </p:cBhvr>
                                      <p:to>
                                        <p:strVal val="hidden"/>
                                      </p:to>
                                    </p:set>
                                  </p:childTnLst>
                                </p:cTn>
                              </p:par>
                              <p:par>
                                <p:cTn id="347" presetID="6" presetClass="emph" presetSubtype="0" fill="hold" nodeType="withEffect">
                                  <p:stCondLst>
                                    <p:cond delay="2250"/>
                                  </p:stCondLst>
                                  <p:childTnLst>
                                    <p:animScale>
                                      <p:cBhvr>
                                        <p:cTn id="348" dur="2000" fill="hold"/>
                                        <p:tgtEl>
                                          <p:spTgt spid="2331"/>
                                        </p:tgtEl>
                                      </p:cBhvr>
                                      <p:by x="250000" y="250000"/>
                                    </p:animScale>
                                  </p:childTnLst>
                                </p:cTn>
                              </p:par>
                              <p:par>
                                <p:cTn id="349" presetID="42" presetClass="path" presetSubtype="0" decel="100000" fill="hold" nodeType="withEffect">
                                  <p:stCondLst>
                                    <p:cond delay="2250"/>
                                  </p:stCondLst>
                                  <p:childTnLst>
                                    <p:animMotion origin="layout" path="M -3.125E-6 0 L -0.00325 -0.11898 " pathEditMode="relative" rAng="0" ptsTypes="AA">
                                      <p:cBhvr>
                                        <p:cTn id="350" dur="2000" fill="hold"/>
                                        <p:tgtEl>
                                          <p:spTgt spid="2331"/>
                                        </p:tgtEl>
                                        <p:attrNameLst>
                                          <p:attrName>ppt_x</p:attrName>
                                          <p:attrName>ppt_y</p:attrName>
                                        </p:attrNameLst>
                                      </p:cBhvr>
                                      <p:rCtr x="-169" y="-5949"/>
                                    </p:animMotion>
                                  </p:childTnLst>
                                </p:cTn>
                              </p:par>
                              <p:par>
                                <p:cTn id="351" presetID="55" presetClass="entr" presetSubtype="0" fill="hold" nodeType="withEffect">
                                  <p:stCondLst>
                                    <p:cond delay="2350"/>
                                  </p:stCondLst>
                                  <p:childTnLst>
                                    <p:set>
                                      <p:cBhvr>
                                        <p:cTn id="352" dur="1" fill="hold">
                                          <p:stCondLst>
                                            <p:cond delay="0"/>
                                          </p:stCondLst>
                                        </p:cTn>
                                        <p:tgtEl>
                                          <p:spTgt spid="2332"/>
                                        </p:tgtEl>
                                        <p:attrNameLst>
                                          <p:attrName>style.visibility</p:attrName>
                                        </p:attrNameLst>
                                      </p:cBhvr>
                                      <p:to>
                                        <p:strVal val="visible"/>
                                      </p:to>
                                    </p:set>
                                    <p:anim calcmode="lin" valueType="num">
                                      <p:cBhvr>
                                        <p:cTn id="353" dur="250" fill="hold"/>
                                        <p:tgtEl>
                                          <p:spTgt spid="2332"/>
                                        </p:tgtEl>
                                        <p:attrNameLst>
                                          <p:attrName>ppt_w</p:attrName>
                                        </p:attrNameLst>
                                      </p:cBhvr>
                                      <p:tavLst>
                                        <p:tav tm="0">
                                          <p:val>
                                            <p:strVal val="#ppt_w*0.70"/>
                                          </p:val>
                                        </p:tav>
                                        <p:tav tm="100000">
                                          <p:val>
                                            <p:strVal val="#ppt_w"/>
                                          </p:val>
                                        </p:tav>
                                      </p:tavLst>
                                    </p:anim>
                                    <p:anim calcmode="lin" valueType="num">
                                      <p:cBhvr>
                                        <p:cTn id="354" dur="250" fill="hold"/>
                                        <p:tgtEl>
                                          <p:spTgt spid="2332"/>
                                        </p:tgtEl>
                                        <p:attrNameLst>
                                          <p:attrName>ppt_h</p:attrName>
                                        </p:attrNameLst>
                                      </p:cBhvr>
                                      <p:tavLst>
                                        <p:tav tm="0">
                                          <p:val>
                                            <p:strVal val="#ppt_h"/>
                                          </p:val>
                                        </p:tav>
                                        <p:tav tm="100000">
                                          <p:val>
                                            <p:strVal val="#ppt_h"/>
                                          </p:val>
                                        </p:tav>
                                      </p:tavLst>
                                    </p:anim>
                                    <p:animEffect transition="in" filter="fade">
                                      <p:cBhvr>
                                        <p:cTn id="355" dur="250"/>
                                        <p:tgtEl>
                                          <p:spTgt spid="2332"/>
                                        </p:tgtEl>
                                      </p:cBhvr>
                                    </p:animEffect>
                                  </p:childTnLst>
                                </p:cTn>
                              </p:par>
                              <p:par>
                                <p:cTn id="356" presetID="23" presetClass="exit" presetSubtype="272" fill="hold" nodeType="withEffect">
                                  <p:stCondLst>
                                    <p:cond delay="2350"/>
                                  </p:stCondLst>
                                  <p:childTnLst>
                                    <p:anim calcmode="lin" valueType="num">
                                      <p:cBhvr>
                                        <p:cTn id="357" dur="2000"/>
                                        <p:tgtEl>
                                          <p:spTgt spid="2332"/>
                                        </p:tgtEl>
                                        <p:attrNameLst>
                                          <p:attrName>ppt_w</p:attrName>
                                        </p:attrNameLst>
                                      </p:cBhvr>
                                      <p:tavLst>
                                        <p:tav tm="0">
                                          <p:val>
                                            <p:strVal val="ppt_w"/>
                                          </p:val>
                                        </p:tav>
                                        <p:tav tm="100000">
                                          <p:val>
                                            <p:strVal val="4/3*ppt_w"/>
                                          </p:val>
                                        </p:tav>
                                      </p:tavLst>
                                    </p:anim>
                                    <p:anim calcmode="lin" valueType="num">
                                      <p:cBhvr>
                                        <p:cTn id="358" dur="2000"/>
                                        <p:tgtEl>
                                          <p:spTgt spid="2332"/>
                                        </p:tgtEl>
                                        <p:attrNameLst>
                                          <p:attrName>ppt_h</p:attrName>
                                        </p:attrNameLst>
                                      </p:cBhvr>
                                      <p:tavLst>
                                        <p:tav tm="0">
                                          <p:val>
                                            <p:strVal val="ppt_h"/>
                                          </p:val>
                                        </p:tav>
                                        <p:tav tm="100000">
                                          <p:val>
                                            <p:strVal val="4/3*ppt_h"/>
                                          </p:val>
                                        </p:tav>
                                      </p:tavLst>
                                    </p:anim>
                                    <p:set>
                                      <p:cBhvr>
                                        <p:cTn id="359" dur="1" fill="hold">
                                          <p:stCondLst>
                                            <p:cond delay="1999"/>
                                          </p:stCondLst>
                                        </p:cTn>
                                        <p:tgtEl>
                                          <p:spTgt spid="2332"/>
                                        </p:tgtEl>
                                        <p:attrNameLst>
                                          <p:attrName>style.visibility</p:attrName>
                                        </p:attrNameLst>
                                      </p:cBhvr>
                                      <p:to>
                                        <p:strVal val="hidden"/>
                                      </p:to>
                                    </p:set>
                                  </p:childTnLst>
                                </p:cTn>
                              </p:par>
                              <p:par>
                                <p:cTn id="360" presetID="10" presetClass="exit" presetSubtype="0" fill="hold" nodeType="withEffect">
                                  <p:stCondLst>
                                    <p:cond delay="2350"/>
                                  </p:stCondLst>
                                  <p:childTnLst>
                                    <p:animEffect transition="out" filter="fade">
                                      <p:cBhvr>
                                        <p:cTn id="361" dur="2000"/>
                                        <p:tgtEl>
                                          <p:spTgt spid="2332"/>
                                        </p:tgtEl>
                                      </p:cBhvr>
                                    </p:animEffect>
                                    <p:set>
                                      <p:cBhvr>
                                        <p:cTn id="362" dur="1" fill="hold">
                                          <p:stCondLst>
                                            <p:cond delay="1999"/>
                                          </p:stCondLst>
                                        </p:cTn>
                                        <p:tgtEl>
                                          <p:spTgt spid="2332"/>
                                        </p:tgtEl>
                                        <p:attrNameLst>
                                          <p:attrName>style.visibility</p:attrName>
                                        </p:attrNameLst>
                                      </p:cBhvr>
                                      <p:to>
                                        <p:strVal val="hidden"/>
                                      </p:to>
                                    </p:set>
                                  </p:childTnLst>
                                </p:cTn>
                              </p:par>
                              <p:par>
                                <p:cTn id="363" presetID="6" presetClass="emph" presetSubtype="0" fill="hold" nodeType="withEffect">
                                  <p:stCondLst>
                                    <p:cond delay="2350"/>
                                  </p:stCondLst>
                                  <p:childTnLst>
                                    <p:animScale>
                                      <p:cBhvr>
                                        <p:cTn id="364" dur="2000" fill="hold"/>
                                        <p:tgtEl>
                                          <p:spTgt spid="2332"/>
                                        </p:tgtEl>
                                      </p:cBhvr>
                                      <p:by x="250000" y="250000"/>
                                    </p:animScale>
                                  </p:childTnLst>
                                </p:cTn>
                              </p:par>
                              <p:par>
                                <p:cTn id="365" presetID="42" presetClass="path" presetSubtype="0" decel="100000" fill="hold" nodeType="withEffect">
                                  <p:stCondLst>
                                    <p:cond delay="2350"/>
                                  </p:stCondLst>
                                  <p:childTnLst>
                                    <p:animMotion origin="layout" path="M -4.16667E-6 0 L -0.00325 -0.11898 " pathEditMode="relative" rAng="0" ptsTypes="AA">
                                      <p:cBhvr>
                                        <p:cTn id="366" dur="2000" fill="hold"/>
                                        <p:tgtEl>
                                          <p:spTgt spid="2332"/>
                                        </p:tgtEl>
                                        <p:attrNameLst>
                                          <p:attrName>ppt_x</p:attrName>
                                          <p:attrName>ppt_y</p:attrName>
                                        </p:attrNameLst>
                                      </p:cBhvr>
                                      <p:rCtr x="-169" y="-5949"/>
                                    </p:animMotion>
                                  </p:childTnLst>
                                </p:cTn>
                              </p:par>
                              <p:par>
                                <p:cTn id="367" presetID="55" presetClass="entr" presetSubtype="0" fill="hold" nodeType="withEffect">
                                  <p:stCondLst>
                                    <p:cond delay="350"/>
                                  </p:stCondLst>
                                  <p:childTnLst>
                                    <p:set>
                                      <p:cBhvr>
                                        <p:cTn id="368" dur="1" fill="hold">
                                          <p:stCondLst>
                                            <p:cond delay="0"/>
                                          </p:stCondLst>
                                        </p:cTn>
                                        <p:tgtEl>
                                          <p:spTgt spid="2335"/>
                                        </p:tgtEl>
                                        <p:attrNameLst>
                                          <p:attrName>style.visibility</p:attrName>
                                        </p:attrNameLst>
                                      </p:cBhvr>
                                      <p:to>
                                        <p:strVal val="visible"/>
                                      </p:to>
                                    </p:set>
                                    <p:anim calcmode="lin" valueType="num">
                                      <p:cBhvr>
                                        <p:cTn id="369" dur="250" fill="hold"/>
                                        <p:tgtEl>
                                          <p:spTgt spid="2335"/>
                                        </p:tgtEl>
                                        <p:attrNameLst>
                                          <p:attrName>ppt_w</p:attrName>
                                        </p:attrNameLst>
                                      </p:cBhvr>
                                      <p:tavLst>
                                        <p:tav tm="0">
                                          <p:val>
                                            <p:strVal val="#ppt_w*0.70"/>
                                          </p:val>
                                        </p:tav>
                                        <p:tav tm="100000">
                                          <p:val>
                                            <p:strVal val="#ppt_w"/>
                                          </p:val>
                                        </p:tav>
                                      </p:tavLst>
                                    </p:anim>
                                    <p:anim calcmode="lin" valueType="num">
                                      <p:cBhvr>
                                        <p:cTn id="370" dur="250" fill="hold"/>
                                        <p:tgtEl>
                                          <p:spTgt spid="2335"/>
                                        </p:tgtEl>
                                        <p:attrNameLst>
                                          <p:attrName>ppt_h</p:attrName>
                                        </p:attrNameLst>
                                      </p:cBhvr>
                                      <p:tavLst>
                                        <p:tav tm="0">
                                          <p:val>
                                            <p:strVal val="#ppt_h"/>
                                          </p:val>
                                        </p:tav>
                                        <p:tav tm="100000">
                                          <p:val>
                                            <p:strVal val="#ppt_h"/>
                                          </p:val>
                                        </p:tav>
                                      </p:tavLst>
                                    </p:anim>
                                    <p:animEffect transition="in" filter="fade">
                                      <p:cBhvr>
                                        <p:cTn id="371" dur="250"/>
                                        <p:tgtEl>
                                          <p:spTgt spid="2335"/>
                                        </p:tgtEl>
                                      </p:cBhvr>
                                    </p:animEffect>
                                  </p:childTnLst>
                                </p:cTn>
                              </p:par>
                              <p:par>
                                <p:cTn id="372" presetID="23" presetClass="exit" presetSubtype="272" fill="hold" nodeType="withEffect">
                                  <p:stCondLst>
                                    <p:cond delay="350"/>
                                  </p:stCondLst>
                                  <p:childTnLst>
                                    <p:anim calcmode="lin" valueType="num">
                                      <p:cBhvr>
                                        <p:cTn id="373" dur="2000"/>
                                        <p:tgtEl>
                                          <p:spTgt spid="2335"/>
                                        </p:tgtEl>
                                        <p:attrNameLst>
                                          <p:attrName>ppt_w</p:attrName>
                                        </p:attrNameLst>
                                      </p:cBhvr>
                                      <p:tavLst>
                                        <p:tav tm="0">
                                          <p:val>
                                            <p:strVal val="ppt_w"/>
                                          </p:val>
                                        </p:tav>
                                        <p:tav tm="100000">
                                          <p:val>
                                            <p:strVal val="4/3*ppt_w"/>
                                          </p:val>
                                        </p:tav>
                                      </p:tavLst>
                                    </p:anim>
                                    <p:anim calcmode="lin" valueType="num">
                                      <p:cBhvr>
                                        <p:cTn id="374" dur="2000"/>
                                        <p:tgtEl>
                                          <p:spTgt spid="2335"/>
                                        </p:tgtEl>
                                        <p:attrNameLst>
                                          <p:attrName>ppt_h</p:attrName>
                                        </p:attrNameLst>
                                      </p:cBhvr>
                                      <p:tavLst>
                                        <p:tav tm="0">
                                          <p:val>
                                            <p:strVal val="ppt_h"/>
                                          </p:val>
                                        </p:tav>
                                        <p:tav tm="100000">
                                          <p:val>
                                            <p:strVal val="4/3*ppt_h"/>
                                          </p:val>
                                        </p:tav>
                                      </p:tavLst>
                                    </p:anim>
                                    <p:set>
                                      <p:cBhvr>
                                        <p:cTn id="375" dur="1" fill="hold">
                                          <p:stCondLst>
                                            <p:cond delay="1999"/>
                                          </p:stCondLst>
                                        </p:cTn>
                                        <p:tgtEl>
                                          <p:spTgt spid="2335"/>
                                        </p:tgtEl>
                                        <p:attrNameLst>
                                          <p:attrName>style.visibility</p:attrName>
                                        </p:attrNameLst>
                                      </p:cBhvr>
                                      <p:to>
                                        <p:strVal val="hidden"/>
                                      </p:to>
                                    </p:set>
                                  </p:childTnLst>
                                </p:cTn>
                              </p:par>
                              <p:par>
                                <p:cTn id="376" presetID="10" presetClass="exit" presetSubtype="0" fill="hold" nodeType="withEffect">
                                  <p:stCondLst>
                                    <p:cond delay="350"/>
                                  </p:stCondLst>
                                  <p:childTnLst>
                                    <p:animEffect transition="out" filter="fade">
                                      <p:cBhvr>
                                        <p:cTn id="377" dur="2000"/>
                                        <p:tgtEl>
                                          <p:spTgt spid="2335"/>
                                        </p:tgtEl>
                                      </p:cBhvr>
                                    </p:animEffect>
                                    <p:set>
                                      <p:cBhvr>
                                        <p:cTn id="378" dur="1" fill="hold">
                                          <p:stCondLst>
                                            <p:cond delay="1999"/>
                                          </p:stCondLst>
                                        </p:cTn>
                                        <p:tgtEl>
                                          <p:spTgt spid="2335"/>
                                        </p:tgtEl>
                                        <p:attrNameLst>
                                          <p:attrName>style.visibility</p:attrName>
                                        </p:attrNameLst>
                                      </p:cBhvr>
                                      <p:to>
                                        <p:strVal val="hidden"/>
                                      </p:to>
                                    </p:set>
                                  </p:childTnLst>
                                </p:cTn>
                              </p:par>
                              <p:par>
                                <p:cTn id="379" presetID="6" presetClass="emph" presetSubtype="0" fill="hold" nodeType="withEffect">
                                  <p:stCondLst>
                                    <p:cond delay="350"/>
                                  </p:stCondLst>
                                  <p:childTnLst>
                                    <p:animScale>
                                      <p:cBhvr>
                                        <p:cTn id="380" dur="2000" fill="hold"/>
                                        <p:tgtEl>
                                          <p:spTgt spid="2335"/>
                                        </p:tgtEl>
                                      </p:cBhvr>
                                      <p:by x="250000" y="250000"/>
                                    </p:animScale>
                                  </p:childTnLst>
                                </p:cTn>
                              </p:par>
                              <p:par>
                                <p:cTn id="381" presetID="42" presetClass="path" presetSubtype="0" decel="100000" fill="hold" nodeType="withEffect">
                                  <p:stCondLst>
                                    <p:cond delay="350"/>
                                  </p:stCondLst>
                                  <p:childTnLst>
                                    <p:animMotion origin="layout" path="M -3.33333E-6 4.81481E-6 L -0.00325 -0.11899 " pathEditMode="relative" rAng="0" ptsTypes="AA">
                                      <p:cBhvr>
                                        <p:cTn id="382" dur="2000" fill="hold"/>
                                        <p:tgtEl>
                                          <p:spTgt spid="2335"/>
                                        </p:tgtEl>
                                        <p:attrNameLst>
                                          <p:attrName>ppt_x</p:attrName>
                                          <p:attrName>ppt_y</p:attrName>
                                        </p:attrNameLst>
                                      </p:cBhvr>
                                      <p:rCtr x="-169" y="-5949"/>
                                    </p:animMotion>
                                  </p:childTnLst>
                                </p:cTn>
                              </p:par>
                              <p:par>
                                <p:cTn id="383" presetID="55" presetClass="entr" presetSubtype="0" fill="hold" nodeType="withEffect">
                                  <p:stCondLst>
                                    <p:cond delay="415"/>
                                  </p:stCondLst>
                                  <p:childTnLst>
                                    <p:set>
                                      <p:cBhvr>
                                        <p:cTn id="384" dur="1" fill="hold">
                                          <p:stCondLst>
                                            <p:cond delay="0"/>
                                          </p:stCondLst>
                                        </p:cTn>
                                        <p:tgtEl>
                                          <p:spTgt spid="2336"/>
                                        </p:tgtEl>
                                        <p:attrNameLst>
                                          <p:attrName>style.visibility</p:attrName>
                                        </p:attrNameLst>
                                      </p:cBhvr>
                                      <p:to>
                                        <p:strVal val="visible"/>
                                      </p:to>
                                    </p:set>
                                    <p:anim calcmode="lin" valueType="num">
                                      <p:cBhvr>
                                        <p:cTn id="385" dur="250" fill="hold"/>
                                        <p:tgtEl>
                                          <p:spTgt spid="2336"/>
                                        </p:tgtEl>
                                        <p:attrNameLst>
                                          <p:attrName>ppt_w</p:attrName>
                                        </p:attrNameLst>
                                      </p:cBhvr>
                                      <p:tavLst>
                                        <p:tav tm="0">
                                          <p:val>
                                            <p:strVal val="#ppt_w*0.70"/>
                                          </p:val>
                                        </p:tav>
                                        <p:tav tm="100000">
                                          <p:val>
                                            <p:strVal val="#ppt_w"/>
                                          </p:val>
                                        </p:tav>
                                      </p:tavLst>
                                    </p:anim>
                                    <p:anim calcmode="lin" valueType="num">
                                      <p:cBhvr>
                                        <p:cTn id="386" dur="250" fill="hold"/>
                                        <p:tgtEl>
                                          <p:spTgt spid="2336"/>
                                        </p:tgtEl>
                                        <p:attrNameLst>
                                          <p:attrName>ppt_h</p:attrName>
                                        </p:attrNameLst>
                                      </p:cBhvr>
                                      <p:tavLst>
                                        <p:tav tm="0">
                                          <p:val>
                                            <p:strVal val="#ppt_h"/>
                                          </p:val>
                                        </p:tav>
                                        <p:tav tm="100000">
                                          <p:val>
                                            <p:strVal val="#ppt_h"/>
                                          </p:val>
                                        </p:tav>
                                      </p:tavLst>
                                    </p:anim>
                                    <p:animEffect transition="in" filter="fade">
                                      <p:cBhvr>
                                        <p:cTn id="387" dur="250"/>
                                        <p:tgtEl>
                                          <p:spTgt spid="2336"/>
                                        </p:tgtEl>
                                      </p:cBhvr>
                                    </p:animEffect>
                                  </p:childTnLst>
                                </p:cTn>
                              </p:par>
                              <p:par>
                                <p:cTn id="388" presetID="23" presetClass="exit" presetSubtype="272" fill="hold" nodeType="withEffect">
                                  <p:stCondLst>
                                    <p:cond delay="415"/>
                                  </p:stCondLst>
                                  <p:childTnLst>
                                    <p:anim calcmode="lin" valueType="num">
                                      <p:cBhvr>
                                        <p:cTn id="389" dur="2000"/>
                                        <p:tgtEl>
                                          <p:spTgt spid="2336"/>
                                        </p:tgtEl>
                                        <p:attrNameLst>
                                          <p:attrName>ppt_w</p:attrName>
                                        </p:attrNameLst>
                                      </p:cBhvr>
                                      <p:tavLst>
                                        <p:tav tm="0">
                                          <p:val>
                                            <p:strVal val="ppt_w"/>
                                          </p:val>
                                        </p:tav>
                                        <p:tav tm="100000">
                                          <p:val>
                                            <p:strVal val="4/3*ppt_w"/>
                                          </p:val>
                                        </p:tav>
                                      </p:tavLst>
                                    </p:anim>
                                    <p:anim calcmode="lin" valueType="num">
                                      <p:cBhvr>
                                        <p:cTn id="390" dur="2000"/>
                                        <p:tgtEl>
                                          <p:spTgt spid="2336"/>
                                        </p:tgtEl>
                                        <p:attrNameLst>
                                          <p:attrName>ppt_h</p:attrName>
                                        </p:attrNameLst>
                                      </p:cBhvr>
                                      <p:tavLst>
                                        <p:tav tm="0">
                                          <p:val>
                                            <p:strVal val="ppt_h"/>
                                          </p:val>
                                        </p:tav>
                                        <p:tav tm="100000">
                                          <p:val>
                                            <p:strVal val="4/3*ppt_h"/>
                                          </p:val>
                                        </p:tav>
                                      </p:tavLst>
                                    </p:anim>
                                    <p:set>
                                      <p:cBhvr>
                                        <p:cTn id="391" dur="1" fill="hold">
                                          <p:stCondLst>
                                            <p:cond delay="1999"/>
                                          </p:stCondLst>
                                        </p:cTn>
                                        <p:tgtEl>
                                          <p:spTgt spid="2336"/>
                                        </p:tgtEl>
                                        <p:attrNameLst>
                                          <p:attrName>style.visibility</p:attrName>
                                        </p:attrNameLst>
                                      </p:cBhvr>
                                      <p:to>
                                        <p:strVal val="hidden"/>
                                      </p:to>
                                    </p:set>
                                  </p:childTnLst>
                                </p:cTn>
                              </p:par>
                              <p:par>
                                <p:cTn id="392" presetID="10" presetClass="exit" presetSubtype="0" fill="hold" nodeType="withEffect">
                                  <p:stCondLst>
                                    <p:cond delay="415"/>
                                  </p:stCondLst>
                                  <p:childTnLst>
                                    <p:animEffect transition="out" filter="fade">
                                      <p:cBhvr>
                                        <p:cTn id="393" dur="2000"/>
                                        <p:tgtEl>
                                          <p:spTgt spid="2336"/>
                                        </p:tgtEl>
                                      </p:cBhvr>
                                    </p:animEffect>
                                    <p:set>
                                      <p:cBhvr>
                                        <p:cTn id="394" dur="1" fill="hold">
                                          <p:stCondLst>
                                            <p:cond delay="1999"/>
                                          </p:stCondLst>
                                        </p:cTn>
                                        <p:tgtEl>
                                          <p:spTgt spid="2336"/>
                                        </p:tgtEl>
                                        <p:attrNameLst>
                                          <p:attrName>style.visibility</p:attrName>
                                        </p:attrNameLst>
                                      </p:cBhvr>
                                      <p:to>
                                        <p:strVal val="hidden"/>
                                      </p:to>
                                    </p:set>
                                  </p:childTnLst>
                                </p:cTn>
                              </p:par>
                              <p:par>
                                <p:cTn id="395" presetID="6" presetClass="emph" presetSubtype="0" fill="hold" nodeType="withEffect">
                                  <p:stCondLst>
                                    <p:cond delay="415"/>
                                  </p:stCondLst>
                                  <p:childTnLst>
                                    <p:animScale>
                                      <p:cBhvr>
                                        <p:cTn id="396" dur="2000" fill="hold"/>
                                        <p:tgtEl>
                                          <p:spTgt spid="2336"/>
                                        </p:tgtEl>
                                      </p:cBhvr>
                                      <p:by x="250000" y="250000"/>
                                    </p:animScale>
                                  </p:childTnLst>
                                </p:cTn>
                              </p:par>
                              <p:par>
                                <p:cTn id="397" presetID="42" presetClass="path" presetSubtype="0" decel="100000" fill="hold" nodeType="withEffect">
                                  <p:stCondLst>
                                    <p:cond delay="415"/>
                                  </p:stCondLst>
                                  <p:childTnLst>
                                    <p:animMotion origin="layout" path="M -2.5E-6 4.81481E-6 L -0.00325 -0.11899 " pathEditMode="relative" rAng="0" ptsTypes="AA">
                                      <p:cBhvr>
                                        <p:cTn id="398" dur="2000" fill="hold"/>
                                        <p:tgtEl>
                                          <p:spTgt spid="2336"/>
                                        </p:tgtEl>
                                        <p:attrNameLst>
                                          <p:attrName>ppt_x</p:attrName>
                                          <p:attrName>ppt_y</p:attrName>
                                        </p:attrNameLst>
                                      </p:cBhvr>
                                      <p:rCtr x="-169" y="-5949"/>
                                    </p:animMotion>
                                  </p:childTnLst>
                                </p:cTn>
                              </p:par>
                              <p:par>
                                <p:cTn id="399" presetID="55" presetClass="entr" presetSubtype="0" fill="hold" nodeType="withEffect">
                                  <p:stCondLst>
                                    <p:cond delay="480"/>
                                  </p:stCondLst>
                                  <p:childTnLst>
                                    <p:set>
                                      <p:cBhvr>
                                        <p:cTn id="400" dur="1" fill="hold">
                                          <p:stCondLst>
                                            <p:cond delay="0"/>
                                          </p:stCondLst>
                                        </p:cTn>
                                        <p:tgtEl>
                                          <p:spTgt spid="2337"/>
                                        </p:tgtEl>
                                        <p:attrNameLst>
                                          <p:attrName>style.visibility</p:attrName>
                                        </p:attrNameLst>
                                      </p:cBhvr>
                                      <p:to>
                                        <p:strVal val="visible"/>
                                      </p:to>
                                    </p:set>
                                    <p:anim calcmode="lin" valueType="num">
                                      <p:cBhvr>
                                        <p:cTn id="401" dur="250" fill="hold"/>
                                        <p:tgtEl>
                                          <p:spTgt spid="2337"/>
                                        </p:tgtEl>
                                        <p:attrNameLst>
                                          <p:attrName>ppt_w</p:attrName>
                                        </p:attrNameLst>
                                      </p:cBhvr>
                                      <p:tavLst>
                                        <p:tav tm="0">
                                          <p:val>
                                            <p:strVal val="#ppt_w*0.70"/>
                                          </p:val>
                                        </p:tav>
                                        <p:tav tm="100000">
                                          <p:val>
                                            <p:strVal val="#ppt_w"/>
                                          </p:val>
                                        </p:tav>
                                      </p:tavLst>
                                    </p:anim>
                                    <p:anim calcmode="lin" valueType="num">
                                      <p:cBhvr>
                                        <p:cTn id="402" dur="250" fill="hold"/>
                                        <p:tgtEl>
                                          <p:spTgt spid="2337"/>
                                        </p:tgtEl>
                                        <p:attrNameLst>
                                          <p:attrName>ppt_h</p:attrName>
                                        </p:attrNameLst>
                                      </p:cBhvr>
                                      <p:tavLst>
                                        <p:tav tm="0">
                                          <p:val>
                                            <p:strVal val="#ppt_h"/>
                                          </p:val>
                                        </p:tav>
                                        <p:tav tm="100000">
                                          <p:val>
                                            <p:strVal val="#ppt_h"/>
                                          </p:val>
                                        </p:tav>
                                      </p:tavLst>
                                    </p:anim>
                                    <p:animEffect transition="in" filter="fade">
                                      <p:cBhvr>
                                        <p:cTn id="403" dur="250"/>
                                        <p:tgtEl>
                                          <p:spTgt spid="2337"/>
                                        </p:tgtEl>
                                      </p:cBhvr>
                                    </p:animEffect>
                                  </p:childTnLst>
                                </p:cTn>
                              </p:par>
                              <p:par>
                                <p:cTn id="404" presetID="23" presetClass="exit" presetSubtype="272" fill="hold" nodeType="withEffect">
                                  <p:stCondLst>
                                    <p:cond delay="480"/>
                                  </p:stCondLst>
                                  <p:childTnLst>
                                    <p:anim calcmode="lin" valueType="num">
                                      <p:cBhvr>
                                        <p:cTn id="405" dur="2000"/>
                                        <p:tgtEl>
                                          <p:spTgt spid="2337"/>
                                        </p:tgtEl>
                                        <p:attrNameLst>
                                          <p:attrName>ppt_w</p:attrName>
                                        </p:attrNameLst>
                                      </p:cBhvr>
                                      <p:tavLst>
                                        <p:tav tm="0">
                                          <p:val>
                                            <p:strVal val="ppt_w"/>
                                          </p:val>
                                        </p:tav>
                                        <p:tav tm="100000">
                                          <p:val>
                                            <p:strVal val="4/3*ppt_w"/>
                                          </p:val>
                                        </p:tav>
                                      </p:tavLst>
                                    </p:anim>
                                    <p:anim calcmode="lin" valueType="num">
                                      <p:cBhvr>
                                        <p:cTn id="406" dur="2000"/>
                                        <p:tgtEl>
                                          <p:spTgt spid="2337"/>
                                        </p:tgtEl>
                                        <p:attrNameLst>
                                          <p:attrName>ppt_h</p:attrName>
                                        </p:attrNameLst>
                                      </p:cBhvr>
                                      <p:tavLst>
                                        <p:tav tm="0">
                                          <p:val>
                                            <p:strVal val="ppt_h"/>
                                          </p:val>
                                        </p:tav>
                                        <p:tav tm="100000">
                                          <p:val>
                                            <p:strVal val="4/3*ppt_h"/>
                                          </p:val>
                                        </p:tav>
                                      </p:tavLst>
                                    </p:anim>
                                    <p:set>
                                      <p:cBhvr>
                                        <p:cTn id="407" dur="1" fill="hold">
                                          <p:stCondLst>
                                            <p:cond delay="1999"/>
                                          </p:stCondLst>
                                        </p:cTn>
                                        <p:tgtEl>
                                          <p:spTgt spid="2337"/>
                                        </p:tgtEl>
                                        <p:attrNameLst>
                                          <p:attrName>style.visibility</p:attrName>
                                        </p:attrNameLst>
                                      </p:cBhvr>
                                      <p:to>
                                        <p:strVal val="hidden"/>
                                      </p:to>
                                    </p:set>
                                  </p:childTnLst>
                                </p:cTn>
                              </p:par>
                              <p:par>
                                <p:cTn id="408" presetID="10" presetClass="exit" presetSubtype="0" fill="hold" nodeType="withEffect">
                                  <p:stCondLst>
                                    <p:cond delay="480"/>
                                  </p:stCondLst>
                                  <p:childTnLst>
                                    <p:animEffect transition="out" filter="fade">
                                      <p:cBhvr>
                                        <p:cTn id="409" dur="2000"/>
                                        <p:tgtEl>
                                          <p:spTgt spid="2337"/>
                                        </p:tgtEl>
                                      </p:cBhvr>
                                    </p:animEffect>
                                    <p:set>
                                      <p:cBhvr>
                                        <p:cTn id="410" dur="1" fill="hold">
                                          <p:stCondLst>
                                            <p:cond delay="1999"/>
                                          </p:stCondLst>
                                        </p:cTn>
                                        <p:tgtEl>
                                          <p:spTgt spid="2337"/>
                                        </p:tgtEl>
                                        <p:attrNameLst>
                                          <p:attrName>style.visibility</p:attrName>
                                        </p:attrNameLst>
                                      </p:cBhvr>
                                      <p:to>
                                        <p:strVal val="hidden"/>
                                      </p:to>
                                    </p:set>
                                  </p:childTnLst>
                                </p:cTn>
                              </p:par>
                              <p:par>
                                <p:cTn id="411" presetID="6" presetClass="emph" presetSubtype="0" fill="hold" nodeType="withEffect">
                                  <p:stCondLst>
                                    <p:cond delay="480"/>
                                  </p:stCondLst>
                                  <p:childTnLst>
                                    <p:animScale>
                                      <p:cBhvr>
                                        <p:cTn id="412" dur="2000" fill="hold"/>
                                        <p:tgtEl>
                                          <p:spTgt spid="2337"/>
                                        </p:tgtEl>
                                      </p:cBhvr>
                                      <p:by x="250000" y="250000"/>
                                    </p:animScale>
                                  </p:childTnLst>
                                </p:cTn>
                              </p:par>
                              <p:par>
                                <p:cTn id="413" presetID="42" presetClass="path" presetSubtype="0" decel="100000" fill="hold" nodeType="withEffect">
                                  <p:stCondLst>
                                    <p:cond delay="480"/>
                                  </p:stCondLst>
                                  <p:childTnLst>
                                    <p:animMotion origin="layout" path="M -4.16667E-6 4.81481E-6 L -0.00325 -0.11899 " pathEditMode="relative" rAng="0" ptsTypes="AA">
                                      <p:cBhvr>
                                        <p:cTn id="414" dur="2000" fill="hold"/>
                                        <p:tgtEl>
                                          <p:spTgt spid="2337"/>
                                        </p:tgtEl>
                                        <p:attrNameLst>
                                          <p:attrName>ppt_x</p:attrName>
                                          <p:attrName>ppt_y</p:attrName>
                                        </p:attrNameLst>
                                      </p:cBhvr>
                                      <p:rCtr x="-169" y="-5949"/>
                                    </p:animMotion>
                                  </p:childTnLst>
                                </p:cTn>
                              </p:par>
                              <p:par>
                                <p:cTn id="415" presetID="55" presetClass="entr" presetSubtype="0" fill="hold" nodeType="withEffect">
                                  <p:stCondLst>
                                    <p:cond delay="545"/>
                                  </p:stCondLst>
                                  <p:childTnLst>
                                    <p:set>
                                      <p:cBhvr>
                                        <p:cTn id="416" dur="1" fill="hold">
                                          <p:stCondLst>
                                            <p:cond delay="0"/>
                                          </p:stCondLst>
                                        </p:cTn>
                                        <p:tgtEl>
                                          <p:spTgt spid="2338"/>
                                        </p:tgtEl>
                                        <p:attrNameLst>
                                          <p:attrName>style.visibility</p:attrName>
                                        </p:attrNameLst>
                                      </p:cBhvr>
                                      <p:to>
                                        <p:strVal val="visible"/>
                                      </p:to>
                                    </p:set>
                                    <p:anim calcmode="lin" valueType="num">
                                      <p:cBhvr>
                                        <p:cTn id="417" dur="250" fill="hold"/>
                                        <p:tgtEl>
                                          <p:spTgt spid="2338"/>
                                        </p:tgtEl>
                                        <p:attrNameLst>
                                          <p:attrName>ppt_w</p:attrName>
                                        </p:attrNameLst>
                                      </p:cBhvr>
                                      <p:tavLst>
                                        <p:tav tm="0">
                                          <p:val>
                                            <p:strVal val="#ppt_w*0.70"/>
                                          </p:val>
                                        </p:tav>
                                        <p:tav tm="100000">
                                          <p:val>
                                            <p:strVal val="#ppt_w"/>
                                          </p:val>
                                        </p:tav>
                                      </p:tavLst>
                                    </p:anim>
                                    <p:anim calcmode="lin" valueType="num">
                                      <p:cBhvr>
                                        <p:cTn id="418" dur="250" fill="hold"/>
                                        <p:tgtEl>
                                          <p:spTgt spid="2338"/>
                                        </p:tgtEl>
                                        <p:attrNameLst>
                                          <p:attrName>ppt_h</p:attrName>
                                        </p:attrNameLst>
                                      </p:cBhvr>
                                      <p:tavLst>
                                        <p:tav tm="0">
                                          <p:val>
                                            <p:strVal val="#ppt_h"/>
                                          </p:val>
                                        </p:tav>
                                        <p:tav tm="100000">
                                          <p:val>
                                            <p:strVal val="#ppt_h"/>
                                          </p:val>
                                        </p:tav>
                                      </p:tavLst>
                                    </p:anim>
                                    <p:animEffect transition="in" filter="fade">
                                      <p:cBhvr>
                                        <p:cTn id="419" dur="250"/>
                                        <p:tgtEl>
                                          <p:spTgt spid="2338"/>
                                        </p:tgtEl>
                                      </p:cBhvr>
                                    </p:animEffect>
                                  </p:childTnLst>
                                </p:cTn>
                              </p:par>
                              <p:par>
                                <p:cTn id="420" presetID="23" presetClass="exit" presetSubtype="272" fill="hold" nodeType="withEffect">
                                  <p:stCondLst>
                                    <p:cond delay="545"/>
                                  </p:stCondLst>
                                  <p:childTnLst>
                                    <p:anim calcmode="lin" valueType="num">
                                      <p:cBhvr>
                                        <p:cTn id="421" dur="2000"/>
                                        <p:tgtEl>
                                          <p:spTgt spid="2338"/>
                                        </p:tgtEl>
                                        <p:attrNameLst>
                                          <p:attrName>ppt_w</p:attrName>
                                        </p:attrNameLst>
                                      </p:cBhvr>
                                      <p:tavLst>
                                        <p:tav tm="0">
                                          <p:val>
                                            <p:strVal val="ppt_w"/>
                                          </p:val>
                                        </p:tav>
                                        <p:tav tm="100000">
                                          <p:val>
                                            <p:strVal val="4/3*ppt_w"/>
                                          </p:val>
                                        </p:tav>
                                      </p:tavLst>
                                    </p:anim>
                                    <p:anim calcmode="lin" valueType="num">
                                      <p:cBhvr>
                                        <p:cTn id="422" dur="2000"/>
                                        <p:tgtEl>
                                          <p:spTgt spid="2338"/>
                                        </p:tgtEl>
                                        <p:attrNameLst>
                                          <p:attrName>ppt_h</p:attrName>
                                        </p:attrNameLst>
                                      </p:cBhvr>
                                      <p:tavLst>
                                        <p:tav tm="0">
                                          <p:val>
                                            <p:strVal val="ppt_h"/>
                                          </p:val>
                                        </p:tav>
                                        <p:tav tm="100000">
                                          <p:val>
                                            <p:strVal val="4/3*ppt_h"/>
                                          </p:val>
                                        </p:tav>
                                      </p:tavLst>
                                    </p:anim>
                                    <p:set>
                                      <p:cBhvr>
                                        <p:cTn id="423" dur="1" fill="hold">
                                          <p:stCondLst>
                                            <p:cond delay="1999"/>
                                          </p:stCondLst>
                                        </p:cTn>
                                        <p:tgtEl>
                                          <p:spTgt spid="2338"/>
                                        </p:tgtEl>
                                        <p:attrNameLst>
                                          <p:attrName>style.visibility</p:attrName>
                                        </p:attrNameLst>
                                      </p:cBhvr>
                                      <p:to>
                                        <p:strVal val="hidden"/>
                                      </p:to>
                                    </p:set>
                                  </p:childTnLst>
                                </p:cTn>
                              </p:par>
                              <p:par>
                                <p:cTn id="424" presetID="10" presetClass="exit" presetSubtype="0" fill="hold" nodeType="withEffect">
                                  <p:stCondLst>
                                    <p:cond delay="545"/>
                                  </p:stCondLst>
                                  <p:childTnLst>
                                    <p:animEffect transition="out" filter="fade">
                                      <p:cBhvr>
                                        <p:cTn id="425" dur="2000"/>
                                        <p:tgtEl>
                                          <p:spTgt spid="2338"/>
                                        </p:tgtEl>
                                      </p:cBhvr>
                                    </p:animEffect>
                                    <p:set>
                                      <p:cBhvr>
                                        <p:cTn id="426" dur="1" fill="hold">
                                          <p:stCondLst>
                                            <p:cond delay="1999"/>
                                          </p:stCondLst>
                                        </p:cTn>
                                        <p:tgtEl>
                                          <p:spTgt spid="2338"/>
                                        </p:tgtEl>
                                        <p:attrNameLst>
                                          <p:attrName>style.visibility</p:attrName>
                                        </p:attrNameLst>
                                      </p:cBhvr>
                                      <p:to>
                                        <p:strVal val="hidden"/>
                                      </p:to>
                                    </p:set>
                                  </p:childTnLst>
                                </p:cTn>
                              </p:par>
                              <p:par>
                                <p:cTn id="427" presetID="6" presetClass="emph" presetSubtype="0" fill="hold" nodeType="withEffect">
                                  <p:stCondLst>
                                    <p:cond delay="545"/>
                                  </p:stCondLst>
                                  <p:childTnLst>
                                    <p:animScale>
                                      <p:cBhvr>
                                        <p:cTn id="428" dur="2000" fill="hold"/>
                                        <p:tgtEl>
                                          <p:spTgt spid="2338"/>
                                        </p:tgtEl>
                                      </p:cBhvr>
                                      <p:by x="250000" y="250000"/>
                                    </p:animScale>
                                  </p:childTnLst>
                                </p:cTn>
                              </p:par>
                              <p:par>
                                <p:cTn id="429" presetID="42" presetClass="path" presetSubtype="0" decel="100000" fill="hold" nodeType="withEffect">
                                  <p:stCondLst>
                                    <p:cond delay="545"/>
                                  </p:stCondLst>
                                  <p:childTnLst>
                                    <p:animMotion origin="layout" path="M 3.54167E-6 4.81481E-6 L -0.00326 -0.11899 " pathEditMode="relative" rAng="0" ptsTypes="AA">
                                      <p:cBhvr>
                                        <p:cTn id="430" dur="2000" fill="hold"/>
                                        <p:tgtEl>
                                          <p:spTgt spid="2338"/>
                                        </p:tgtEl>
                                        <p:attrNameLst>
                                          <p:attrName>ppt_x</p:attrName>
                                          <p:attrName>ppt_y</p:attrName>
                                        </p:attrNameLst>
                                      </p:cBhvr>
                                      <p:rCtr x="-169" y="-5949"/>
                                    </p:animMotion>
                                  </p:childTnLst>
                                </p:cTn>
                              </p:par>
                              <p:par>
                                <p:cTn id="431" presetID="55" presetClass="entr" presetSubtype="0" fill="hold" nodeType="withEffect">
                                  <p:stCondLst>
                                    <p:cond delay="610"/>
                                  </p:stCondLst>
                                  <p:childTnLst>
                                    <p:set>
                                      <p:cBhvr>
                                        <p:cTn id="432" dur="1" fill="hold">
                                          <p:stCondLst>
                                            <p:cond delay="0"/>
                                          </p:stCondLst>
                                        </p:cTn>
                                        <p:tgtEl>
                                          <p:spTgt spid="2339"/>
                                        </p:tgtEl>
                                        <p:attrNameLst>
                                          <p:attrName>style.visibility</p:attrName>
                                        </p:attrNameLst>
                                      </p:cBhvr>
                                      <p:to>
                                        <p:strVal val="visible"/>
                                      </p:to>
                                    </p:set>
                                    <p:anim calcmode="lin" valueType="num">
                                      <p:cBhvr>
                                        <p:cTn id="433" dur="250" fill="hold"/>
                                        <p:tgtEl>
                                          <p:spTgt spid="2339"/>
                                        </p:tgtEl>
                                        <p:attrNameLst>
                                          <p:attrName>ppt_w</p:attrName>
                                        </p:attrNameLst>
                                      </p:cBhvr>
                                      <p:tavLst>
                                        <p:tav tm="0">
                                          <p:val>
                                            <p:strVal val="#ppt_w*0.70"/>
                                          </p:val>
                                        </p:tav>
                                        <p:tav tm="100000">
                                          <p:val>
                                            <p:strVal val="#ppt_w"/>
                                          </p:val>
                                        </p:tav>
                                      </p:tavLst>
                                    </p:anim>
                                    <p:anim calcmode="lin" valueType="num">
                                      <p:cBhvr>
                                        <p:cTn id="434" dur="250" fill="hold"/>
                                        <p:tgtEl>
                                          <p:spTgt spid="2339"/>
                                        </p:tgtEl>
                                        <p:attrNameLst>
                                          <p:attrName>ppt_h</p:attrName>
                                        </p:attrNameLst>
                                      </p:cBhvr>
                                      <p:tavLst>
                                        <p:tav tm="0">
                                          <p:val>
                                            <p:strVal val="#ppt_h"/>
                                          </p:val>
                                        </p:tav>
                                        <p:tav tm="100000">
                                          <p:val>
                                            <p:strVal val="#ppt_h"/>
                                          </p:val>
                                        </p:tav>
                                      </p:tavLst>
                                    </p:anim>
                                    <p:animEffect transition="in" filter="fade">
                                      <p:cBhvr>
                                        <p:cTn id="435" dur="250"/>
                                        <p:tgtEl>
                                          <p:spTgt spid="2339"/>
                                        </p:tgtEl>
                                      </p:cBhvr>
                                    </p:animEffect>
                                  </p:childTnLst>
                                </p:cTn>
                              </p:par>
                              <p:par>
                                <p:cTn id="436" presetID="23" presetClass="exit" presetSubtype="272" fill="hold" nodeType="withEffect">
                                  <p:stCondLst>
                                    <p:cond delay="610"/>
                                  </p:stCondLst>
                                  <p:childTnLst>
                                    <p:anim calcmode="lin" valueType="num">
                                      <p:cBhvr>
                                        <p:cTn id="437" dur="2000"/>
                                        <p:tgtEl>
                                          <p:spTgt spid="2339"/>
                                        </p:tgtEl>
                                        <p:attrNameLst>
                                          <p:attrName>ppt_w</p:attrName>
                                        </p:attrNameLst>
                                      </p:cBhvr>
                                      <p:tavLst>
                                        <p:tav tm="0">
                                          <p:val>
                                            <p:strVal val="ppt_w"/>
                                          </p:val>
                                        </p:tav>
                                        <p:tav tm="100000">
                                          <p:val>
                                            <p:strVal val="4/3*ppt_w"/>
                                          </p:val>
                                        </p:tav>
                                      </p:tavLst>
                                    </p:anim>
                                    <p:anim calcmode="lin" valueType="num">
                                      <p:cBhvr>
                                        <p:cTn id="438" dur="2000"/>
                                        <p:tgtEl>
                                          <p:spTgt spid="2339"/>
                                        </p:tgtEl>
                                        <p:attrNameLst>
                                          <p:attrName>ppt_h</p:attrName>
                                        </p:attrNameLst>
                                      </p:cBhvr>
                                      <p:tavLst>
                                        <p:tav tm="0">
                                          <p:val>
                                            <p:strVal val="ppt_h"/>
                                          </p:val>
                                        </p:tav>
                                        <p:tav tm="100000">
                                          <p:val>
                                            <p:strVal val="4/3*ppt_h"/>
                                          </p:val>
                                        </p:tav>
                                      </p:tavLst>
                                    </p:anim>
                                    <p:set>
                                      <p:cBhvr>
                                        <p:cTn id="439" dur="1" fill="hold">
                                          <p:stCondLst>
                                            <p:cond delay="1999"/>
                                          </p:stCondLst>
                                        </p:cTn>
                                        <p:tgtEl>
                                          <p:spTgt spid="2339"/>
                                        </p:tgtEl>
                                        <p:attrNameLst>
                                          <p:attrName>style.visibility</p:attrName>
                                        </p:attrNameLst>
                                      </p:cBhvr>
                                      <p:to>
                                        <p:strVal val="hidden"/>
                                      </p:to>
                                    </p:set>
                                  </p:childTnLst>
                                </p:cTn>
                              </p:par>
                              <p:par>
                                <p:cTn id="440" presetID="10" presetClass="exit" presetSubtype="0" fill="hold" nodeType="withEffect">
                                  <p:stCondLst>
                                    <p:cond delay="610"/>
                                  </p:stCondLst>
                                  <p:childTnLst>
                                    <p:animEffect transition="out" filter="fade">
                                      <p:cBhvr>
                                        <p:cTn id="441" dur="2000"/>
                                        <p:tgtEl>
                                          <p:spTgt spid="2339"/>
                                        </p:tgtEl>
                                      </p:cBhvr>
                                    </p:animEffect>
                                    <p:set>
                                      <p:cBhvr>
                                        <p:cTn id="442" dur="1" fill="hold">
                                          <p:stCondLst>
                                            <p:cond delay="1999"/>
                                          </p:stCondLst>
                                        </p:cTn>
                                        <p:tgtEl>
                                          <p:spTgt spid="2339"/>
                                        </p:tgtEl>
                                        <p:attrNameLst>
                                          <p:attrName>style.visibility</p:attrName>
                                        </p:attrNameLst>
                                      </p:cBhvr>
                                      <p:to>
                                        <p:strVal val="hidden"/>
                                      </p:to>
                                    </p:set>
                                  </p:childTnLst>
                                </p:cTn>
                              </p:par>
                              <p:par>
                                <p:cTn id="443" presetID="6" presetClass="emph" presetSubtype="0" fill="hold" nodeType="withEffect">
                                  <p:stCondLst>
                                    <p:cond delay="610"/>
                                  </p:stCondLst>
                                  <p:childTnLst>
                                    <p:animScale>
                                      <p:cBhvr>
                                        <p:cTn id="444" dur="2000" fill="hold"/>
                                        <p:tgtEl>
                                          <p:spTgt spid="2339"/>
                                        </p:tgtEl>
                                      </p:cBhvr>
                                      <p:by x="250000" y="250000"/>
                                    </p:animScale>
                                  </p:childTnLst>
                                </p:cTn>
                              </p:par>
                              <p:par>
                                <p:cTn id="445" presetID="42" presetClass="path" presetSubtype="0" decel="100000" fill="hold" nodeType="withEffect">
                                  <p:stCondLst>
                                    <p:cond delay="610"/>
                                  </p:stCondLst>
                                  <p:childTnLst>
                                    <p:animMotion origin="layout" path="M 3.95833E-6 4.81481E-6 L -0.00326 -0.11899 " pathEditMode="relative" rAng="0" ptsTypes="AA">
                                      <p:cBhvr>
                                        <p:cTn id="446" dur="2000" fill="hold"/>
                                        <p:tgtEl>
                                          <p:spTgt spid="2339"/>
                                        </p:tgtEl>
                                        <p:attrNameLst>
                                          <p:attrName>ppt_x</p:attrName>
                                          <p:attrName>ppt_y</p:attrName>
                                        </p:attrNameLst>
                                      </p:cBhvr>
                                      <p:rCtr x="-169" y="-5949"/>
                                    </p:animMotion>
                                  </p:childTnLst>
                                </p:cTn>
                              </p:par>
                              <p:par>
                                <p:cTn id="447" presetID="55" presetClass="entr" presetSubtype="0" fill="hold" nodeType="withEffect">
                                  <p:stCondLst>
                                    <p:cond delay="675"/>
                                  </p:stCondLst>
                                  <p:childTnLst>
                                    <p:set>
                                      <p:cBhvr>
                                        <p:cTn id="448" dur="1" fill="hold">
                                          <p:stCondLst>
                                            <p:cond delay="0"/>
                                          </p:stCondLst>
                                        </p:cTn>
                                        <p:tgtEl>
                                          <p:spTgt spid="2340"/>
                                        </p:tgtEl>
                                        <p:attrNameLst>
                                          <p:attrName>style.visibility</p:attrName>
                                        </p:attrNameLst>
                                      </p:cBhvr>
                                      <p:to>
                                        <p:strVal val="visible"/>
                                      </p:to>
                                    </p:set>
                                    <p:anim calcmode="lin" valueType="num">
                                      <p:cBhvr>
                                        <p:cTn id="449" dur="250" fill="hold"/>
                                        <p:tgtEl>
                                          <p:spTgt spid="2340"/>
                                        </p:tgtEl>
                                        <p:attrNameLst>
                                          <p:attrName>ppt_w</p:attrName>
                                        </p:attrNameLst>
                                      </p:cBhvr>
                                      <p:tavLst>
                                        <p:tav tm="0">
                                          <p:val>
                                            <p:strVal val="#ppt_w*0.70"/>
                                          </p:val>
                                        </p:tav>
                                        <p:tav tm="100000">
                                          <p:val>
                                            <p:strVal val="#ppt_w"/>
                                          </p:val>
                                        </p:tav>
                                      </p:tavLst>
                                    </p:anim>
                                    <p:anim calcmode="lin" valueType="num">
                                      <p:cBhvr>
                                        <p:cTn id="450" dur="250" fill="hold"/>
                                        <p:tgtEl>
                                          <p:spTgt spid="2340"/>
                                        </p:tgtEl>
                                        <p:attrNameLst>
                                          <p:attrName>ppt_h</p:attrName>
                                        </p:attrNameLst>
                                      </p:cBhvr>
                                      <p:tavLst>
                                        <p:tav tm="0">
                                          <p:val>
                                            <p:strVal val="#ppt_h"/>
                                          </p:val>
                                        </p:tav>
                                        <p:tav tm="100000">
                                          <p:val>
                                            <p:strVal val="#ppt_h"/>
                                          </p:val>
                                        </p:tav>
                                      </p:tavLst>
                                    </p:anim>
                                    <p:animEffect transition="in" filter="fade">
                                      <p:cBhvr>
                                        <p:cTn id="451" dur="250"/>
                                        <p:tgtEl>
                                          <p:spTgt spid="2340"/>
                                        </p:tgtEl>
                                      </p:cBhvr>
                                    </p:animEffect>
                                  </p:childTnLst>
                                </p:cTn>
                              </p:par>
                              <p:par>
                                <p:cTn id="452" presetID="23" presetClass="exit" presetSubtype="272" fill="hold" nodeType="withEffect">
                                  <p:stCondLst>
                                    <p:cond delay="675"/>
                                  </p:stCondLst>
                                  <p:childTnLst>
                                    <p:anim calcmode="lin" valueType="num">
                                      <p:cBhvr>
                                        <p:cTn id="453" dur="2000"/>
                                        <p:tgtEl>
                                          <p:spTgt spid="2340"/>
                                        </p:tgtEl>
                                        <p:attrNameLst>
                                          <p:attrName>ppt_w</p:attrName>
                                        </p:attrNameLst>
                                      </p:cBhvr>
                                      <p:tavLst>
                                        <p:tav tm="0">
                                          <p:val>
                                            <p:strVal val="ppt_w"/>
                                          </p:val>
                                        </p:tav>
                                        <p:tav tm="100000">
                                          <p:val>
                                            <p:strVal val="4/3*ppt_w"/>
                                          </p:val>
                                        </p:tav>
                                      </p:tavLst>
                                    </p:anim>
                                    <p:anim calcmode="lin" valueType="num">
                                      <p:cBhvr>
                                        <p:cTn id="454" dur="2000"/>
                                        <p:tgtEl>
                                          <p:spTgt spid="2340"/>
                                        </p:tgtEl>
                                        <p:attrNameLst>
                                          <p:attrName>ppt_h</p:attrName>
                                        </p:attrNameLst>
                                      </p:cBhvr>
                                      <p:tavLst>
                                        <p:tav tm="0">
                                          <p:val>
                                            <p:strVal val="ppt_h"/>
                                          </p:val>
                                        </p:tav>
                                        <p:tav tm="100000">
                                          <p:val>
                                            <p:strVal val="4/3*ppt_h"/>
                                          </p:val>
                                        </p:tav>
                                      </p:tavLst>
                                    </p:anim>
                                    <p:set>
                                      <p:cBhvr>
                                        <p:cTn id="455" dur="1" fill="hold">
                                          <p:stCondLst>
                                            <p:cond delay="1999"/>
                                          </p:stCondLst>
                                        </p:cTn>
                                        <p:tgtEl>
                                          <p:spTgt spid="2340"/>
                                        </p:tgtEl>
                                        <p:attrNameLst>
                                          <p:attrName>style.visibility</p:attrName>
                                        </p:attrNameLst>
                                      </p:cBhvr>
                                      <p:to>
                                        <p:strVal val="hidden"/>
                                      </p:to>
                                    </p:set>
                                  </p:childTnLst>
                                </p:cTn>
                              </p:par>
                              <p:par>
                                <p:cTn id="456" presetID="10" presetClass="exit" presetSubtype="0" fill="hold" nodeType="withEffect">
                                  <p:stCondLst>
                                    <p:cond delay="675"/>
                                  </p:stCondLst>
                                  <p:childTnLst>
                                    <p:animEffect transition="out" filter="fade">
                                      <p:cBhvr>
                                        <p:cTn id="457" dur="2000"/>
                                        <p:tgtEl>
                                          <p:spTgt spid="2340"/>
                                        </p:tgtEl>
                                      </p:cBhvr>
                                    </p:animEffect>
                                    <p:set>
                                      <p:cBhvr>
                                        <p:cTn id="458" dur="1" fill="hold">
                                          <p:stCondLst>
                                            <p:cond delay="1999"/>
                                          </p:stCondLst>
                                        </p:cTn>
                                        <p:tgtEl>
                                          <p:spTgt spid="2340"/>
                                        </p:tgtEl>
                                        <p:attrNameLst>
                                          <p:attrName>style.visibility</p:attrName>
                                        </p:attrNameLst>
                                      </p:cBhvr>
                                      <p:to>
                                        <p:strVal val="hidden"/>
                                      </p:to>
                                    </p:set>
                                  </p:childTnLst>
                                </p:cTn>
                              </p:par>
                              <p:par>
                                <p:cTn id="459" presetID="6" presetClass="emph" presetSubtype="0" fill="hold" nodeType="withEffect">
                                  <p:stCondLst>
                                    <p:cond delay="675"/>
                                  </p:stCondLst>
                                  <p:childTnLst>
                                    <p:animScale>
                                      <p:cBhvr>
                                        <p:cTn id="460" dur="2000" fill="hold"/>
                                        <p:tgtEl>
                                          <p:spTgt spid="2340"/>
                                        </p:tgtEl>
                                      </p:cBhvr>
                                      <p:by x="250000" y="250000"/>
                                    </p:animScale>
                                  </p:childTnLst>
                                </p:cTn>
                              </p:par>
                              <p:par>
                                <p:cTn id="461" presetID="42" presetClass="path" presetSubtype="0" decel="100000" fill="hold" nodeType="withEffect">
                                  <p:stCondLst>
                                    <p:cond delay="675"/>
                                  </p:stCondLst>
                                  <p:childTnLst>
                                    <p:animMotion origin="layout" path="M -4.79167E-6 4.81481E-6 L -0.00325 -0.11899 " pathEditMode="relative" rAng="0" ptsTypes="AA">
                                      <p:cBhvr>
                                        <p:cTn id="462" dur="2000" fill="hold"/>
                                        <p:tgtEl>
                                          <p:spTgt spid="2340"/>
                                        </p:tgtEl>
                                        <p:attrNameLst>
                                          <p:attrName>ppt_x</p:attrName>
                                          <p:attrName>ppt_y</p:attrName>
                                        </p:attrNameLst>
                                      </p:cBhvr>
                                      <p:rCtr x="-169" y="-5949"/>
                                    </p:animMotion>
                                  </p:childTnLst>
                                </p:cTn>
                              </p:par>
                              <p:par>
                                <p:cTn id="463" presetID="55" presetClass="entr" presetSubtype="0" fill="hold" nodeType="withEffect">
                                  <p:stCondLst>
                                    <p:cond delay="740"/>
                                  </p:stCondLst>
                                  <p:childTnLst>
                                    <p:set>
                                      <p:cBhvr>
                                        <p:cTn id="464" dur="1" fill="hold">
                                          <p:stCondLst>
                                            <p:cond delay="0"/>
                                          </p:stCondLst>
                                        </p:cTn>
                                        <p:tgtEl>
                                          <p:spTgt spid="2341"/>
                                        </p:tgtEl>
                                        <p:attrNameLst>
                                          <p:attrName>style.visibility</p:attrName>
                                        </p:attrNameLst>
                                      </p:cBhvr>
                                      <p:to>
                                        <p:strVal val="visible"/>
                                      </p:to>
                                    </p:set>
                                    <p:anim calcmode="lin" valueType="num">
                                      <p:cBhvr>
                                        <p:cTn id="465" dur="250" fill="hold"/>
                                        <p:tgtEl>
                                          <p:spTgt spid="2341"/>
                                        </p:tgtEl>
                                        <p:attrNameLst>
                                          <p:attrName>ppt_w</p:attrName>
                                        </p:attrNameLst>
                                      </p:cBhvr>
                                      <p:tavLst>
                                        <p:tav tm="0">
                                          <p:val>
                                            <p:strVal val="#ppt_w*0.70"/>
                                          </p:val>
                                        </p:tav>
                                        <p:tav tm="100000">
                                          <p:val>
                                            <p:strVal val="#ppt_w"/>
                                          </p:val>
                                        </p:tav>
                                      </p:tavLst>
                                    </p:anim>
                                    <p:anim calcmode="lin" valueType="num">
                                      <p:cBhvr>
                                        <p:cTn id="466" dur="250" fill="hold"/>
                                        <p:tgtEl>
                                          <p:spTgt spid="2341"/>
                                        </p:tgtEl>
                                        <p:attrNameLst>
                                          <p:attrName>ppt_h</p:attrName>
                                        </p:attrNameLst>
                                      </p:cBhvr>
                                      <p:tavLst>
                                        <p:tav tm="0">
                                          <p:val>
                                            <p:strVal val="#ppt_h"/>
                                          </p:val>
                                        </p:tav>
                                        <p:tav tm="100000">
                                          <p:val>
                                            <p:strVal val="#ppt_h"/>
                                          </p:val>
                                        </p:tav>
                                      </p:tavLst>
                                    </p:anim>
                                    <p:animEffect transition="in" filter="fade">
                                      <p:cBhvr>
                                        <p:cTn id="467" dur="250"/>
                                        <p:tgtEl>
                                          <p:spTgt spid="2341"/>
                                        </p:tgtEl>
                                      </p:cBhvr>
                                    </p:animEffect>
                                  </p:childTnLst>
                                </p:cTn>
                              </p:par>
                              <p:par>
                                <p:cTn id="468" presetID="23" presetClass="exit" presetSubtype="272" fill="hold" nodeType="withEffect">
                                  <p:stCondLst>
                                    <p:cond delay="740"/>
                                  </p:stCondLst>
                                  <p:childTnLst>
                                    <p:anim calcmode="lin" valueType="num">
                                      <p:cBhvr>
                                        <p:cTn id="469" dur="2000"/>
                                        <p:tgtEl>
                                          <p:spTgt spid="2341"/>
                                        </p:tgtEl>
                                        <p:attrNameLst>
                                          <p:attrName>ppt_w</p:attrName>
                                        </p:attrNameLst>
                                      </p:cBhvr>
                                      <p:tavLst>
                                        <p:tav tm="0">
                                          <p:val>
                                            <p:strVal val="ppt_w"/>
                                          </p:val>
                                        </p:tav>
                                        <p:tav tm="100000">
                                          <p:val>
                                            <p:strVal val="4/3*ppt_w"/>
                                          </p:val>
                                        </p:tav>
                                      </p:tavLst>
                                    </p:anim>
                                    <p:anim calcmode="lin" valueType="num">
                                      <p:cBhvr>
                                        <p:cTn id="470" dur="2000"/>
                                        <p:tgtEl>
                                          <p:spTgt spid="2341"/>
                                        </p:tgtEl>
                                        <p:attrNameLst>
                                          <p:attrName>ppt_h</p:attrName>
                                        </p:attrNameLst>
                                      </p:cBhvr>
                                      <p:tavLst>
                                        <p:tav tm="0">
                                          <p:val>
                                            <p:strVal val="ppt_h"/>
                                          </p:val>
                                        </p:tav>
                                        <p:tav tm="100000">
                                          <p:val>
                                            <p:strVal val="4/3*ppt_h"/>
                                          </p:val>
                                        </p:tav>
                                      </p:tavLst>
                                    </p:anim>
                                    <p:set>
                                      <p:cBhvr>
                                        <p:cTn id="471" dur="1" fill="hold">
                                          <p:stCondLst>
                                            <p:cond delay="1999"/>
                                          </p:stCondLst>
                                        </p:cTn>
                                        <p:tgtEl>
                                          <p:spTgt spid="2341"/>
                                        </p:tgtEl>
                                        <p:attrNameLst>
                                          <p:attrName>style.visibility</p:attrName>
                                        </p:attrNameLst>
                                      </p:cBhvr>
                                      <p:to>
                                        <p:strVal val="hidden"/>
                                      </p:to>
                                    </p:set>
                                  </p:childTnLst>
                                </p:cTn>
                              </p:par>
                              <p:par>
                                <p:cTn id="472" presetID="10" presetClass="exit" presetSubtype="0" fill="hold" nodeType="withEffect">
                                  <p:stCondLst>
                                    <p:cond delay="740"/>
                                  </p:stCondLst>
                                  <p:childTnLst>
                                    <p:animEffect transition="out" filter="fade">
                                      <p:cBhvr>
                                        <p:cTn id="473" dur="2000"/>
                                        <p:tgtEl>
                                          <p:spTgt spid="2341"/>
                                        </p:tgtEl>
                                      </p:cBhvr>
                                    </p:animEffect>
                                    <p:set>
                                      <p:cBhvr>
                                        <p:cTn id="474" dur="1" fill="hold">
                                          <p:stCondLst>
                                            <p:cond delay="1999"/>
                                          </p:stCondLst>
                                        </p:cTn>
                                        <p:tgtEl>
                                          <p:spTgt spid="2341"/>
                                        </p:tgtEl>
                                        <p:attrNameLst>
                                          <p:attrName>style.visibility</p:attrName>
                                        </p:attrNameLst>
                                      </p:cBhvr>
                                      <p:to>
                                        <p:strVal val="hidden"/>
                                      </p:to>
                                    </p:set>
                                  </p:childTnLst>
                                </p:cTn>
                              </p:par>
                              <p:par>
                                <p:cTn id="475" presetID="6" presetClass="emph" presetSubtype="0" fill="hold" nodeType="withEffect">
                                  <p:stCondLst>
                                    <p:cond delay="740"/>
                                  </p:stCondLst>
                                  <p:childTnLst>
                                    <p:animScale>
                                      <p:cBhvr>
                                        <p:cTn id="476" dur="2000" fill="hold"/>
                                        <p:tgtEl>
                                          <p:spTgt spid="2341"/>
                                        </p:tgtEl>
                                      </p:cBhvr>
                                      <p:by x="250000" y="250000"/>
                                    </p:animScale>
                                  </p:childTnLst>
                                </p:cTn>
                              </p:par>
                              <p:par>
                                <p:cTn id="477" presetID="42" presetClass="path" presetSubtype="0" decel="100000" fill="hold" nodeType="withEffect">
                                  <p:stCondLst>
                                    <p:cond delay="740"/>
                                  </p:stCondLst>
                                  <p:childTnLst>
                                    <p:animMotion origin="layout" path="M -4.58333E-6 4.81481E-6 L -0.00325 -0.11899 " pathEditMode="relative" rAng="0" ptsTypes="AA">
                                      <p:cBhvr>
                                        <p:cTn id="478" dur="2000" fill="hold"/>
                                        <p:tgtEl>
                                          <p:spTgt spid="2341"/>
                                        </p:tgtEl>
                                        <p:attrNameLst>
                                          <p:attrName>ppt_x</p:attrName>
                                          <p:attrName>ppt_y</p:attrName>
                                        </p:attrNameLst>
                                      </p:cBhvr>
                                      <p:rCtr x="-169" y="-5949"/>
                                    </p:animMotion>
                                  </p:childTnLst>
                                </p:cTn>
                              </p:par>
                              <p:par>
                                <p:cTn id="479" presetID="55" presetClass="entr" presetSubtype="0" fill="hold" nodeType="withEffect">
                                  <p:stCondLst>
                                    <p:cond delay="805"/>
                                  </p:stCondLst>
                                  <p:childTnLst>
                                    <p:set>
                                      <p:cBhvr>
                                        <p:cTn id="480" dur="1" fill="hold">
                                          <p:stCondLst>
                                            <p:cond delay="0"/>
                                          </p:stCondLst>
                                        </p:cTn>
                                        <p:tgtEl>
                                          <p:spTgt spid="2342"/>
                                        </p:tgtEl>
                                        <p:attrNameLst>
                                          <p:attrName>style.visibility</p:attrName>
                                        </p:attrNameLst>
                                      </p:cBhvr>
                                      <p:to>
                                        <p:strVal val="visible"/>
                                      </p:to>
                                    </p:set>
                                    <p:anim calcmode="lin" valueType="num">
                                      <p:cBhvr>
                                        <p:cTn id="481" dur="250" fill="hold"/>
                                        <p:tgtEl>
                                          <p:spTgt spid="2342"/>
                                        </p:tgtEl>
                                        <p:attrNameLst>
                                          <p:attrName>ppt_w</p:attrName>
                                        </p:attrNameLst>
                                      </p:cBhvr>
                                      <p:tavLst>
                                        <p:tav tm="0">
                                          <p:val>
                                            <p:strVal val="#ppt_w*0.70"/>
                                          </p:val>
                                        </p:tav>
                                        <p:tav tm="100000">
                                          <p:val>
                                            <p:strVal val="#ppt_w"/>
                                          </p:val>
                                        </p:tav>
                                      </p:tavLst>
                                    </p:anim>
                                    <p:anim calcmode="lin" valueType="num">
                                      <p:cBhvr>
                                        <p:cTn id="482" dur="250" fill="hold"/>
                                        <p:tgtEl>
                                          <p:spTgt spid="2342"/>
                                        </p:tgtEl>
                                        <p:attrNameLst>
                                          <p:attrName>ppt_h</p:attrName>
                                        </p:attrNameLst>
                                      </p:cBhvr>
                                      <p:tavLst>
                                        <p:tav tm="0">
                                          <p:val>
                                            <p:strVal val="#ppt_h"/>
                                          </p:val>
                                        </p:tav>
                                        <p:tav tm="100000">
                                          <p:val>
                                            <p:strVal val="#ppt_h"/>
                                          </p:val>
                                        </p:tav>
                                      </p:tavLst>
                                    </p:anim>
                                    <p:animEffect transition="in" filter="fade">
                                      <p:cBhvr>
                                        <p:cTn id="483" dur="250"/>
                                        <p:tgtEl>
                                          <p:spTgt spid="2342"/>
                                        </p:tgtEl>
                                      </p:cBhvr>
                                    </p:animEffect>
                                  </p:childTnLst>
                                </p:cTn>
                              </p:par>
                              <p:par>
                                <p:cTn id="484" presetID="23" presetClass="exit" presetSubtype="272" fill="hold" nodeType="withEffect">
                                  <p:stCondLst>
                                    <p:cond delay="805"/>
                                  </p:stCondLst>
                                  <p:childTnLst>
                                    <p:anim calcmode="lin" valueType="num">
                                      <p:cBhvr>
                                        <p:cTn id="485" dur="2000"/>
                                        <p:tgtEl>
                                          <p:spTgt spid="2342"/>
                                        </p:tgtEl>
                                        <p:attrNameLst>
                                          <p:attrName>ppt_w</p:attrName>
                                        </p:attrNameLst>
                                      </p:cBhvr>
                                      <p:tavLst>
                                        <p:tav tm="0">
                                          <p:val>
                                            <p:strVal val="ppt_w"/>
                                          </p:val>
                                        </p:tav>
                                        <p:tav tm="100000">
                                          <p:val>
                                            <p:strVal val="4/3*ppt_w"/>
                                          </p:val>
                                        </p:tav>
                                      </p:tavLst>
                                    </p:anim>
                                    <p:anim calcmode="lin" valueType="num">
                                      <p:cBhvr>
                                        <p:cTn id="486" dur="2000"/>
                                        <p:tgtEl>
                                          <p:spTgt spid="2342"/>
                                        </p:tgtEl>
                                        <p:attrNameLst>
                                          <p:attrName>ppt_h</p:attrName>
                                        </p:attrNameLst>
                                      </p:cBhvr>
                                      <p:tavLst>
                                        <p:tav tm="0">
                                          <p:val>
                                            <p:strVal val="ppt_h"/>
                                          </p:val>
                                        </p:tav>
                                        <p:tav tm="100000">
                                          <p:val>
                                            <p:strVal val="4/3*ppt_h"/>
                                          </p:val>
                                        </p:tav>
                                      </p:tavLst>
                                    </p:anim>
                                    <p:set>
                                      <p:cBhvr>
                                        <p:cTn id="487" dur="1" fill="hold">
                                          <p:stCondLst>
                                            <p:cond delay="1999"/>
                                          </p:stCondLst>
                                        </p:cTn>
                                        <p:tgtEl>
                                          <p:spTgt spid="2342"/>
                                        </p:tgtEl>
                                        <p:attrNameLst>
                                          <p:attrName>style.visibility</p:attrName>
                                        </p:attrNameLst>
                                      </p:cBhvr>
                                      <p:to>
                                        <p:strVal val="hidden"/>
                                      </p:to>
                                    </p:set>
                                  </p:childTnLst>
                                </p:cTn>
                              </p:par>
                              <p:par>
                                <p:cTn id="488" presetID="10" presetClass="exit" presetSubtype="0" fill="hold" nodeType="withEffect">
                                  <p:stCondLst>
                                    <p:cond delay="805"/>
                                  </p:stCondLst>
                                  <p:childTnLst>
                                    <p:animEffect transition="out" filter="fade">
                                      <p:cBhvr>
                                        <p:cTn id="489" dur="2000"/>
                                        <p:tgtEl>
                                          <p:spTgt spid="2342"/>
                                        </p:tgtEl>
                                      </p:cBhvr>
                                    </p:animEffect>
                                    <p:set>
                                      <p:cBhvr>
                                        <p:cTn id="490" dur="1" fill="hold">
                                          <p:stCondLst>
                                            <p:cond delay="1999"/>
                                          </p:stCondLst>
                                        </p:cTn>
                                        <p:tgtEl>
                                          <p:spTgt spid="2342"/>
                                        </p:tgtEl>
                                        <p:attrNameLst>
                                          <p:attrName>style.visibility</p:attrName>
                                        </p:attrNameLst>
                                      </p:cBhvr>
                                      <p:to>
                                        <p:strVal val="hidden"/>
                                      </p:to>
                                    </p:set>
                                  </p:childTnLst>
                                </p:cTn>
                              </p:par>
                              <p:par>
                                <p:cTn id="491" presetID="6" presetClass="emph" presetSubtype="0" fill="hold" nodeType="withEffect">
                                  <p:stCondLst>
                                    <p:cond delay="805"/>
                                  </p:stCondLst>
                                  <p:childTnLst>
                                    <p:animScale>
                                      <p:cBhvr>
                                        <p:cTn id="492" dur="2000" fill="hold"/>
                                        <p:tgtEl>
                                          <p:spTgt spid="2342"/>
                                        </p:tgtEl>
                                      </p:cBhvr>
                                      <p:by x="250000" y="250000"/>
                                    </p:animScale>
                                  </p:childTnLst>
                                </p:cTn>
                              </p:par>
                              <p:par>
                                <p:cTn id="493" presetID="42" presetClass="path" presetSubtype="0" decel="100000" fill="hold" nodeType="withEffect">
                                  <p:stCondLst>
                                    <p:cond delay="805"/>
                                  </p:stCondLst>
                                  <p:childTnLst>
                                    <p:animMotion origin="layout" path="M 4.79167E-6 4.81481E-6 L -0.00326 -0.11899 " pathEditMode="relative" rAng="0" ptsTypes="AA">
                                      <p:cBhvr>
                                        <p:cTn id="494" dur="2000" fill="hold"/>
                                        <p:tgtEl>
                                          <p:spTgt spid="2342"/>
                                        </p:tgtEl>
                                        <p:attrNameLst>
                                          <p:attrName>ppt_x</p:attrName>
                                          <p:attrName>ppt_y</p:attrName>
                                        </p:attrNameLst>
                                      </p:cBhvr>
                                      <p:rCtr x="-169" y="-5949"/>
                                    </p:animMotion>
                                  </p:childTnLst>
                                </p:cTn>
                              </p:par>
                              <p:par>
                                <p:cTn id="495" presetID="55" presetClass="entr" presetSubtype="0" fill="hold" nodeType="withEffect">
                                  <p:stCondLst>
                                    <p:cond delay="870"/>
                                  </p:stCondLst>
                                  <p:childTnLst>
                                    <p:set>
                                      <p:cBhvr>
                                        <p:cTn id="496" dur="1" fill="hold">
                                          <p:stCondLst>
                                            <p:cond delay="0"/>
                                          </p:stCondLst>
                                        </p:cTn>
                                        <p:tgtEl>
                                          <p:spTgt spid="2343"/>
                                        </p:tgtEl>
                                        <p:attrNameLst>
                                          <p:attrName>style.visibility</p:attrName>
                                        </p:attrNameLst>
                                      </p:cBhvr>
                                      <p:to>
                                        <p:strVal val="visible"/>
                                      </p:to>
                                    </p:set>
                                    <p:anim calcmode="lin" valueType="num">
                                      <p:cBhvr>
                                        <p:cTn id="497" dur="250" fill="hold"/>
                                        <p:tgtEl>
                                          <p:spTgt spid="2343"/>
                                        </p:tgtEl>
                                        <p:attrNameLst>
                                          <p:attrName>ppt_w</p:attrName>
                                        </p:attrNameLst>
                                      </p:cBhvr>
                                      <p:tavLst>
                                        <p:tav tm="0">
                                          <p:val>
                                            <p:strVal val="#ppt_w*0.70"/>
                                          </p:val>
                                        </p:tav>
                                        <p:tav tm="100000">
                                          <p:val>
                                            <p:strVal val="#ppt_w"/>
                                          </p:val>
                                        </p:tav>
                                      </p:tavLst>
                                    </p:anim>
                                    <p:anim calcmode="lin" valueType="num">
                                      <p:cBhvr>
                                        <p:cTn id="498" dur="250" fill="hold"/>
                                        <p:tgtEl>
                                          <p:spTgt spid="2343"/>
                                        </p:tgtEl>
                                        <p:attrNameLst>
                                          <p:attrName>ppt_h</p:attrName>
                                        </p:attrNameLst>
                                      </p:cBhvr>
                                      <p:tavLst>
                                        <p:tav tm="0">
                                          <p:val>
                                            <p:strVal val="#ppt_h"/>
                                          </p:val>
                                        </p:tav>
                                        <p:tav tm="100000">
                                          <p:val>
                                            <p:strVal val="#ppt_h"/>
                                          </p:val>
                                        </p:tav>
                                      </p:tavLst>
                                    </p:anim>
                                    <p:animEffect transition="in" filter="fade">
                                      <p:cBhvr>
                                        <p:cTn id="499" dur="250"/>
                                        <p:tgtEl>
                                          <p:spTgt spid="2343"/>
                                        </p:tgtEl>
                                      </p:cBhvr>
                                    </p:animEffect>
                                  </p:childTnLst>
                                </p:cTn>
                              </p:par>
                              <p:par>
                                <p:cTn id="500" presetID="23" presetClass="exit" presetSubtype="272" fill="hold" nodeType="withEffect">
                                  <p:stCondLst>
                                    <p:cond delay="870"/>
                                  </p:stCondLst>
                                  <p:childTnLst>
                                    <p:anim calcmode="lin" valueType="num">
                                      <p:cBhvr>
                                        <p:cTn id="501" dur="2000"/>
                                        <p:tgtEl>
                                          <p:spTgt spid="2343"/>
                                        </p:tgtEl>
                                        <p:attrNameLst>
                                          <p:attrName>ppt_w</p:attrName>
                                        </p:attrNameLst>
                                      </p:cBhvr>
                                      <p:tavLst>
                                        <p:tav tm="0">
                                          <p:val>
                                            <p:strVal val="ppt_w"/>
                                          </p:val>
                                        </p:tav>
                                        <p:tav tm="100000">
                                          <p:val>
                                            <p:strVal val="4/3*ppt_w"/>
                                          </p:val>
                                        </p:tav>
                                      </p:tavLst>
                                    </p:anim>
                                    <p:anim calcmode="lin" valueType="num">
                                      <p:cBhvr>
                                        <p:cTn id="502" dur="2000"/>
                                        <p:tgtEl>
                                          <p:spTgt spid="2343"/>
                                        </p:tgtEl>
                                        <p:attrNameLst>
                                          <p:attrName>ppt_h</p:attrName>
                                        </p:attrNameLst>
                                      </p:cBhvr>
                                      <p:tavLst>
                                        <p:tav tm="0">
                                          <p:val>
                                            <p:strVal val="ppt_h"/>
                                          </p:val>
                                        </p:tav>
                                        <p:tav tm="100000">
                                          <p:val>
                                            <p:strVal val="4/3*ppt_h"/>
                                          </p:val>
                                        </p:tav>
                                      </p:tavLst>
                                    </p:anim>
                                    <p:set>
                                      <p:cBhvr>
                                        <p:cTn id="503" dur="1" fill="hold">
                                          <p:stCondLst>
                                            <p:cond delay="1999"/>
                                          </p:stCondLst>
                                        </p:cTn>
                                        <p:tgtEl>
                                          <p:spTgt spid="2343"/>
                                        </p:tgtEl>
                                        <p:attrNameLst>
                                          <p:attrName>style.visibility</p:attrName>
                                        </p:attrNameLst>
                                      </p:cBhvr>
                                      <p:to>
                                        <p:strVal val="hidden"/>
                                      </p:to>
                                    </p:set>
                                  </p:childTnLst>
                                </p:cTn>
                              </p:par>
                              <p:par>
                                <p:cTn id="504" presetID="10" presetClass="exit" presetSubtype="0" fill="hold" nodeType="withEffect">
                                  <p:stCondLst>
                                    <p:cond delay="870"/>
                                  </p:stCondLst>
                                  <p:childTnLst>
                                    <p:animEffect transition="out" filter="fade">
                                      <p:cBhvr>
                                        <p:cTn id="505" dur="2000"/>
                                        <p:tgtEl>
                                          <p:spTgt spid="2343"/>
                                        </p:tgtEl>
                                      </p:cBhvr>
                                    </p:animEffect>
                                    <p:set>
                                      <p:cBhvr>
                                        <p:cTn id="506" dur="1" fill="hold">
                                          <p:stCondLst>
                                            <p:cond delay="1999"/>
                                          </p:stCondLst>
                                        </p:cTn>
                                        <p:tgtEl>
                                          <p:spTgt spid="2343"/>
                                        </p:tgtEl>
                                        <p:attrNameLst>
                                          <p:attrName>style.visibility</p:attrName>
                                        </p:attrNameLst>
                                      </p:cBhvr>
                                      <p:to>
                                        <p:strVal val="hidden"/>
                                      </p:to>
                                    </p:set>
                                  </p:childTnLst>
                                </p:cTn>
                              </p:par>
                              <p:par>
                                <p:cTn id="507" presetID="6" presetClass="emph" presetSubtype="0" fill="hold" nodeType="withEffect">
                                  <p:stCondLst>
                                    <p:cond delay="870"/>
                                  </p:stCondLst>
                                  <p:childTnLst>
                                    <p:animScale>
                                      <p:cBhvr>
                                        <p:cTn id="508" dur="2000" fill="hold"/>
                                        <p:tgtEl>
                                          <p:spTgt spid="2343"/>
                                        </p:tgtEl>
                                      </p:cBhvr>
                                      <p:by x="250000" y="250000"/>
                                    </p:animScale>
                                  </p:childTnLst>
                                </p:cTn>
                              </p:par>
                              <p:par>
                                <p:cTn id="509" presetID="42" presetClass="path" presetSubtype="0" decel="100000" fill="hold" nodeType="withEffect">
                                  <p:stCondLst>
                                    <p:cond delay="870"/>
                                  </p:stCondLst>
                                  <p:childTnLst>
                                    <p:animMotion origin="layout" path="M -2.5E-6 4.81481E-6 L -0.00325 -0.11899 " pathEditMode="relative" rAng="0" ptsTypes="AA">
                                      <p:cBhvr>
                                        <p:cTn id="510" dur="2000" fill="hold"/>
                                        <p:tgtEl>
                                          <p:spTgt spid="2343"/>
                                        </p:tgtEl>
                                        <p:attrNameLst>
                                          <p:attrName>ppt_x</p:attrName>
                                          <p:attrName>ppt_y</p:attrName>
                                        </p:attrNameLst>
                                      </p:cBhvr>
                                      <p:rCtr x="-169" y="-5949"/>
                                    </p:animMotion>
                                  </p:childTnLst>
                                </p:cTn>
                              </p:par>
                              <p:par>
                                <p:cTn id="511" presetID="55" presetClass="entr" presetSubtype="0" fill="hold" nodeType="withEffect">
                                  <p:stCondLst>
                                    <p:cond delay="935"/>
                                  </p:stCondLst>
                                  <p:childTnLst>
                                    <p:set>
                                      <p:cBhvr>
                                        <p:cTn id="512" dur="1" fill="hold">
                                          <p:stCondLst>
                                            <p:cond delay="0"/>
                                          </p:stCondLst>
                                        </p:cTn>
                                        <p:tgtEl>
                                          <p:spTgt spid="2344"/>
                                        </p:tgtEl>
                                        <p:attrNameLst>
                                          <p:attrName>style.visibility</p:attrName>
                                        </p:attrNameLst>
                                      </p:cBhvr>
                                      <p:to>
                                        <p:strVal val="visible"/>
                                      </p:to>
                                    </p:set>
                                    <p:anim calcmode="lin" valueType="num">
                                      <p:cBhvr>
                                        <p:cTn id="513" dur="250" fill="hold"/>
                                        <p:tgtEl>
                                          <p:spTgt spid="2344"/>
                                        </p:tgtEl>
                                        <p:attrNameLst>
                                          <p:attrName>ppt_w</p:attrName>
                                        </p:attrNameLst>
                                      </p:cBhvr>
                                      <p:tavLst>
                                        <p:tav tm="0">
                                          <p:val>
                                            <p:strVal val="#ppt_w*0.70"/>
                                          </p:val>
                                        </p:tav>
                                        <p:tav tm="100000">
                                          <p:val>
                                            <p:strVal val="#ppt_w"/>
                                          </p:val>
                                        </p:tav>
                                      </p:tavLst>
                                    </p:anim>
                                    <p:anim calcmode="lin" valueType="num">
                                      <p:cBhvr>
                                        <p:cTn id="514" dur="250" fill="hold"/>
                                        <p:tgtEl>
                                          <p:spTgt spid="2344"/>
                                        </p:tgtEl>
                                        <p:attrNameLst>
                                          <p:attrName>ppt_h</p:attrName>
                                        </p:attrNameLst>
                                      </p:cBhvr>
                                      <p:tavLst>
                                        <p:tav tm="0">
                                          <p:val>
                                            <p:strVal val="#ppt_h"/>
                                          </p:val>
                                        </p:tav>
                                        <p:tav tm="100000">
                                          <p:val>
                                            <p:strVal val="#ppt_h"/>
                                          </p:val>
                                        </p:tav>
                                      </p:tavLst>
                                    </p:anim>
                                    <p:animEffect transition="in" filter="fade">
                                      <p:cBhvr>
                                        <p:cTn id="515" dur="250"/>
                                        <p:tgtEl>
                                          <p:spTgt spid="2344"/>
                                        </p:tgtEl>
                                      </p:cBhvr>
                                    </p:animEffect>
                                  </p:childTnLst>
                                </p:cTn>
                              </p:par>
                              <p:par>
                                <p:cTn id="516" presetID="23" presetClass="exit" presetSubtype="272" fill="hold" nodeType="withEffect">
                                  <p:stCondLst>
                                    <p:cond delay="935"/>
                                  </p:stCondLst>
                                  <p:childTnLst>
                                    <p:anim calcmode="lin" valueType="num">
                                      <p:cBhvr>
                                        <p:cTn id="517" dur="2000"/>
                                        <p:tgtEl>
                                          <p:spTgt spid="2344"/>
                                        </p:tgtEl>
                                        <p:attrNameLst>
                                          <p:attrName>ppt_w</p:attrName>
                                        </p:attrNameLst>
                                      </p:cBhvr>
                                      <p:tavLst>
                                        <p:tav tm="0">
                                          <p:val>
                                            <p:strVal val="ppt_w"/>
                                          </p:val>
                                        </p:tav>
                                        <p:tav tm="100000">
                                          <p:val>
                                            <p:strVal val="4/3*ppt_w"/>
                                          </p:val>
                                        </p:tav>
                                      </p:tavLst>
                                    </p:anim>
                                    <p:anim calcmode="lin" valueType="num">
                                      <p:cBhvr>
                                        <p:cTn id="518" dur="2000"/>
                                        <p:tgtEl>
                                          <p:spTgt spid="2344"/>
                                        </p:tgtEl>
                                        <p:attrNameLst>
                                          <p:attrName>ppt_h</p:attrName>
                                        </p:attrNameLst>
                                      </p:cBhvr>
                                      <p:tavLst>
                                        <p:tav tm="0">
                                          <p:val>
                                            <p:strVal val="ppt_h"/>
                                          </p:val>
                                        </p:tav>
                                        <p:tav tm="100000">
                                          <p:val>
                                            <p:strVal val="4/3*ppt_h"/>
                                          </p:val>
                                        </p:tav>
                                      </p:tavLst>
                                    </p:anim>
                                    <p:set>
                                      <p:cBhvr>
                                        <p:cTn id="519" dur="1" fill="hold">
                                          <p:stCondLst>
                                            <p:cond delay="1999"/>
                                          </p:stCondLst>
                                        </p:cTn>
                                        <p:tgtEl>
                                          <p:spTgt spid="2344"/>
                                        </p:tgtEl>
                                        <p:attrNameLst>
                                          <p:attrName>style.visibility</p:attrName>
                                        </p:attrNameLst>
                                      </p:cBhvr>
                                      <p:to>
                                        <p:strVal val="hidden"/>
                                      </p:to>
                                    </p:set>
                                  </p:childTnLst>
                                </p:cTn>
                              </p:par>
                              <p:par>
                                <p:cTn id="520" presetID="10" presetClass="exit" presetSubtype="0" fill="hold" nodeType="withEffect">
                                  <p:stCondLst>
                                    <p:cond delay="935"/>
                                  </p:stCondLst>
                                  <p:childTnLst>
                                    <p:animEffect transition="out" filter="fade">
                                      <p:cBhvr>
                                        <p:cTn id="521" dur="2000"/>
                                        <p:tgtEl>
                                          <p:spTgt spid="2344"/>
                                        </p:tgtEl>
                                      </p:cBhvr>
                                    </p:animEffect>
                                    <p:set>
                                      <p:cBhvr>
                                        <p:cTn id="522" dur="1" fill="hold">
                                          <p:stCondLst>
                                            <p:cond delay="1999"/>
                                          </p:stCondLst>
                                        </p:cTn>
                                        <p:tgtEl>
                                          <p:spTgt spid="2344"/>
                                        </p:tgtEl>
                                        <p:attrNameLst>
                                          <p:attrName>style.visibility</p:attrName>
                                        </p:attrNameLst>
                                      </p:cBhvr>
                                      <p:to>
                                        <p:strVal val="hidden"/>
                                      </p:to>
                                    </p:set>
                                  </p:childTnLst>
                                </p:cTn>
                              </p:par>
                              <p:par>
                                <p:cTn id="523" presetID="6" presetClass="emph" presetSubtype="0" fill="hold" nodeType="withEffect">
                                  <p:stCondLst>
                                    <p:cond delay="935"/>
                                  </p:stCondLst>
                                  <p:childTnLst>
                                    <p:animScale>
                                      <p:cBhvr>
                                        <p:cTn id="524" dur="2000" fill="hold"/>
                                        <p:tgtEl>
                                          <p:spTgt spid="2344"/>
                                        </p:tgtEl>
                                      </p:cBhvr>
                                      <p:by x="250000" y="250000"/>
                                    </p:animScale>
                                  </p:childTnLst>
                                </p:cTn>
                              </p:par>
                              <p:par>
                                <p:cTn id="525" presetID="42" presetClass="path" presetSubtype="0" decel="100000" fill="hold" nodeType="withEffect">
                                  <p:stCondLst>
                                    <p:cond delay="935"/>
                                  </p:stCondLst>
                                  <p:childTnLst>
                                    <p:animMotion origin="layout" path="M 2.91667E-6 4.81481E-6 L -0.00326 -0.11899 " pathEditMode="relative" rAng="0" ptsTypes="AA">
                                      <p:cBhvr>
                                        <p:cTn id="526" dur="2000" fill="hold"/>
                                        <p:tgtEl>
                                          <p:spTgt spid="2344"/>
                                        </p:tgtEl>
                                        <p:attrNameLst>
                                          <p:attrName>ppt_x</p:attrName>
                                          <p:attrName>ppt_y</p:attrName>
                                        </p:attrNameLst>
                                      </p:cBhvr>
                                      <p:rCtr x="-169" y="-5949"/>
                                    </p:animMotion>
                                  </p:childTnLst>
                                </p:cTn>
                              </p:par>
                              <p:par>
                                <p:cTn id="527" presetID="55" presetClass="entr" presetSubtype="0" fill="hold" nodeType="withEffect">
                                  <p:stCondLst>
                                    <p:cond delay="1000"/>
                                  </p:stCondLst>
                                  <p:childTnLst>
                                    <p:set>
                                      <p:cBhvr>
                                        <p:cTn id="528" dur="1" fill="hold">
                                          <p:stCondLst>
                                            <p:cond delay="0"/>
                                          </p:stCondLst>
                                        </p:cTn>
                                        <p:tgtEl>
                                          <p:spTgt spid="2345"/>
                                        </p:tgtEl>
                                        <p:attrNameLst>
                                          <p:attrName>style.visibility</p:attrName>
                                        </p:attrNameLst>
                                      </p:cBhvr>
                                      <p:to>
                                        <p:strVal val="visible"/>
                                      </p:to>
                                    </p:set>
                                    <p:anim calcmode="lin" valueType="num">
                                      <p:cBhvr>
                                        <p:cTn id="529" dur="250" fill="hold"/>
                                        <p:tgtEl>
                                          <p:spTgt spid="2345"/>
                                        </p:tgtEl>
                                        <p:attrNameLst>
                                          <p:attrName>ppt_w</p:attrName>
                                        </p:attrNameLst>
                                      </p:cBhvr>
                                      <p:tavLst>
                                        <p:tav tm="0">
                                          <p:val>
                                            <p:strVal val="#ppt_w*0.70"/>
                                          </p:val>
                                        </p:tav>
                                        <p:tav tm="100000">
                                          <p:val>
                                            <p:strVal val="#ppt_w"/>
                                          </p:val>
                                        </p:tav>
                                      </p:tavLst>
                                    </p:anim>
                                    <p:anim calcmode="lin" valueType="num">
                                      <p:cBhvr>
                                        <p:cTn id="530" dur="250" fill="hold"/>
                                        <p:tgtEl>
                                          <p:spTgt spid="2345"/>
                                        </p:tgtEl>
                                        <p:attrNameLst>
                                          <p:attrName>ppt_h</p:attrName>
                                        </p:attrNameLst>
                                      </p:cBhvr>
                                      <p:tavLst>
                                        <p:tav tm="0">
                                          <p:val>
                                            <p:strVal val="#ppt_h"/>
                                          </p:val>
                                        </p:tav>
                                        <p:tav tm="100000">
                                          <p:val>
                                            <p:strVal val="#ppt_h"/>
                                          </p:val>
                                        </p:tav>
                                      </p:tavLst>
                                    </p:anim>
                                    <p:animEffect transition="in" filter="fade">
                                      <p:cBhvr>
                                        <p:cTn id="531" dur="250"/>
                                        <p:tgtEl>
                                          <p:spTgt spid="2345"/>
                                        </p:tgtEl>
                                      </p:cBhvr>
                                    </p:animEffect>
                                  </p:childTnLst>
                                </p:cTn>
                              </p:par>
                              <p:par>
                                <p:cTn id="532" presetID="23" presetClass="exit" presetSubtype="272" fill="hold" nodeType="withEffect">
                                  <p:stCondLst>
                                    <p:cond delay="1000"/>
                                  </p:stCondLst>
                                  <p:childTnLst>
                                    <p:anim calcmode="lin" valueType="num">
                                      <p:cBhvr>
                                        <p:cTn id="533" dur="2000"/>
                                        <p:tgtEl>
                                          <p:spTgt spid="2345"/>
                                        </p:tgtEl>
                                        <p:attrNameLst>
                                          <p:attrName>ppt_w</p:attrName>
                                        </p:attrNameLst>
                                      </p:cBhvr>
                                      <p:tavLst>
                                        <p:tav tm="0">
                                          <p:val>
                                            <p:strVal val="ppt_w"/>
                                          </p:val>
                                        </p:tav>
                                        <p:tav tm="100000">
                                          <p:val>
                                            <p:strVal val="4/3*ppt_w"/>
                                          </p:val>
                                        </p:tav>
                                      </p:tavLst>
                                    </p:anim>
                                    <p:anim calcmode="lin" valueType="num">
                                      <p:cBhvr>
                                        <p:cTn id="534" dur="2000"/>
                                        <p:tgtEl>
                                          <p:spTgt spid="2345"/>
                                        </p:tgtEl>
                                        <p:attrNameLst>
                                          <p:attrName>ppt_h</p:attrName>
                                        </p:attrNameLst>
                                      </p:cBhvr>
                                      <p:tavLst>
                                        <p:tav tm="0">
                                          <p:val>
                                            <p:strVal val="ppt_h"/>
                                          </p:val>
                                        </p:tav>
                                        <p:tav tm="100000">
                                          <p:val>
                                            <p:strVal val="4/3*ppt_h"/>
                                          </p:val>
                                        </p:tav>
                                      </p:tavLst>
                                    </p:anim>
                                    <p:set>
                                      <p:cBhvr>
                                        <p:cTn id="535" dur="1" fill="hold">
                                          <p:stCondLst>
                                            <p:cond delay="1999"/>
                                          </p:stCondLst>
                                        </p:cTn>
                                        <p:tgtEl>
                                          <p:spTgt spid="2345"/>
                                        </p:tgtEl>
                                        <p:attrNameLst>
                                          <p:attrName>style.visibility</p:attrName>
                                        </p:attrNameLst>
                                      </p:cBhvr>
                                      <p:to>
                                        <p:strVal val="hidden"/>
                                      </p:to>
                                    </p:set>
                                  </p:childTnLst>
                                </p:cTn>
                              </p:par>
                              <p:par>
                                <p:cTn id="536" presetID="10" presetClass="exit" presetSubtype="0" fill="hold" nodeType="withEffect">
                                  <p:stCondLst>
                                    <p:cond delay="1000"/>
                                  </p:stCondLst>
                                  <p:childTnLst>
                                    <p:animEffect transition="out" filter="fade">
                                      <p:cBhvr>
                                        <p:cTn id="537" dur="2000"/>
                                        <p:tgtEl>
                                          <p:spTgt spid="2345"/>
                                        </p:tgtEl>
                                      </p:cBhvr>
                                    </p:animEffect>
                                    <p:set>
                                      <p:cBhvr>
                                        <p:cTn id="538" dur="1" fill="hold">
                                          <p:stCondLst>
                                            <p:cond delay="1999"/>
                                          </p:stCondLst>
                                        </p:cTn>
                                        <p:tgtEl>
                                          <p:spTgt spid="2345"/>
                                        </p:tgtEl>
                                        <p:attrNameLst>
                                          <p:attrName>style.visibility</p:attrName>
                                        </p:attrNameLst>
                                      </p:cBhvr>
                                      <p:to>
                                        <p:strVal val="hidden"/>
                                      </p:to>
                                    </p:set>
                                  </p:childTnLst>
                                </p:cTn>
                              </p:par>
                              <p:par>
                                <p:cTn id="539" presetID="6" presetClass="emph" presetSubtype="0" fill="hold" nodeType="withEffect">
                                  <p:stCondLst>
                                    <p:cond delay="1000"/>
                                  </p:stCondLst>
                                  <p:childTnLst>
                                    <p:animScale>
                                      <p:cBhvr>
                                        <p:cTn id="540" dur="2000" fill="hold"/>
                                        <p:tgtEl>
                                          <p:spTgt spid="2345"/>
                                        </p:tgtEl>
                                      </p:cBhvr>
                                      <p:by x="250000" y="250000"/>
                                    </p:animScale>
                                  </p:childTnLst>
                                </p:cTn>
                              </p:par>
                              <p:par>
                                <p:cTn id="541" presetID="42" presetClass="path" presetSubtype="0" decel="100000" fill="hold" nodeType="withEffect">
                                  <p:stCondLst>
                                    <p:cond delay="1000"/>
                                  </p:stCondLst>
                                  <p:childTnLst>
                                    <p:animMotion origin="layout" path="M 1.66667E-6 4.81481E-6 L -0.00326 -0.11899 " pathEditMode="relative" rAng="0" ptsTypes="AA">
                                      <p:cBhvr>
                                        <p:cTn id="542" dur="2000" fill="hold"/>
                                        <p:tgtEl>
                                          <p:spTgt spid="2345"/>
                                        </p:tgtEl>
                                        <p:attrNameLst>
                                          <p:attrName>ppt_x</p:attrName>
                                          <p:attrName>ppt_y</p:attrName>
                                        </p:attrNameLst>
                                      </p:cBhvr>
                                      <p:rCtr x="-169" y="-5949"/>
                                    </p:animMotion>
                                  </p:childTnLst>
                                </p:cTn>
                              </p:par>
                              <p:par>
                                <p:cTn id="543" presetID="55" presetClass="entr" presetSubtype="0" fill="hold" nodeType="withEffect">
                                  <p:stCondLst>
                                    <p:cond delay="1065"/>
                                  </p:stCondLst>
                                  <p:childTnLst>
                                    <p:set>
                                      <p:cBhvr>
                                        <p:cTn id="544" dur="1" fill="hold">
                                          <p:stCondLst>
                                            <p:cond delay="0"/>
                                          </p:stCondLst>
                                        </p:cTn>
                                        <p:tgtEl>
                                          <p:spTgt spid="2346"/>
                                        </p:tgtEl>
                                        <p:attrNameLst>
                                          <p:attrName>style.visibility</p:attrName>
                                        </p:attrNameLst>
                                      </p:cBhvr>
                                      <p:to>
                                        <p:strVal val="visible"/>
                                      </p:to>
                                    </p:set>
                                    <p:anim calcmode="lin" valueType="num">
                                      <p:cBhvr>
                                        <p:cTn id="545" dur="250" fill="hold"/>
                                        <p:tgtEl>
                                          <p:spTgt spid="2346"/>
                                        </p:tgtEl>
                                        <p:attrNameLst>
                                          <p:attrName>ppt_w</p:attrName>
                                        </p:attrNameLst>
                                      </p:cBhvr>
                                      <p:tavLst>
                                        <p:tav tm="0">
                                          <p:val>
                                            <p:strVal val="#ppt_w*0.70"/>
                                          </p:val>
                                        </p:tav>
                                        <p:tav tm="100000">
                                          <p:val>
                                            <p:strVal val="#ppt_w"/>
                                          </p:val>
                                        </p:tav>
                                      </p:tavLst>
                                    </p:anim>
                                    <p:anim calcmode="lin" valueType="num">
                                      <p:cBhvr>
                                        <p:cTn id="546" dur="250" fill="hold"/>
                                        <p:tgtEl>
                                          <p:spTgt spid="2346"/>
                                        </p:tgtEl>
                                        <p:attrNameLst>
                                          <p:attrName>ppt_h</p:attrName>
                                        </p:attrNameLst>
                                      </p:cBhvr>
                                      <p:tavLst>
                                        <p:tav tm="0">
                                          <p:val>
                                            <p:strVal val="#ppt_h"/>
                                          </p:val>
                                        </p:tav>
                                        <p:tav tm="100000">
                                          <p:val>
                                            <p:strVal val="#ppt_h"/>
                                          </p:val>
                                        </p:tav>
                                      </p:tavLst>
                                    </p:anim>
                                    <p:animEffect transition="in" filter="fade">
                                      <p:cBhvr>
                                        <p:cTn id="547" dur="250"/>
                                        <p:tgtEl>
                                          <p:spTgt spid="2346"/>
                                        </p:tgtEl>
                                      </p:cBhvr>
                                    </p:animEffect>
                                  </p:childTnLst>
                                </p:cTn>
                              </p:par>
                              <p:par>
                                <p:cTn id="548" presetID="23" presetClass="exit" presetSubtype="272" fill="hold" nodeType="withEffect">
                                  <p:stCondLst>
                                    <p:cond delay="1065"/>
                                  </p:stCondLst>
                                  <p:childTnLst>
                                    <p:anim calcmode="lin" valueType="num">
                                      <p:cBhvr>
                                        <p:cTn id="549" dur="2000"/>
                                        <p:tgtEl>
                                          <p:spTgt spid="2346"/>
                                        </p:tgtEl>
                                        <p:attrNameLst>
                                          <p:attrName>ppt_w</p:attrName>
                                        </p:attrNameLst>
                                      </p:cBhvr>
                                      <p:tavLst>
                                        <p:tav tm="0">
                                          <p:val>
                                            <p:strVal val="ppt_w"/>
                                          </p:val>
                                        </p:tav>
                                        <p:tav tm="100000">
                                          <p:val>
                                            <p:strVal val="4/3*ppt_w"/>
                                          </p:val>
                                        </p:tav>
                                      </p:tavLst>
                                    </p:anim>
                                    <p:anim calcmode="lin" valueType="num">
                                      <p:cBhvr>
                                        <p:cTn id="550" dur="2000"/>
                                        <p:tgtEl>
                                          <p:spTgt spid="2346"/>
                                        </p:tgtEl>
                                        <p:attrNameLst>
                                          <p:attrName>ppt_h</p:attrName>
                                        </p:attrNameLst>
                                      </p:cBhvr>
                                      <p:tavLst>
                                        <p:tav tm="0">
                                          <p:val>
                                            <p:strVal val="ppt_h"/>
                                          </p:val>
                                        </p:tav>
                                        <p:tav tm="100000">
                                          <p:val>
                                            <p:strVal val="4/3*ppt_h"/>
                                          </p:val>
                                        </p:tav>
                                      </p:tavLst>
                                    </p:anim>
                                    <p:set>
                                      <p:cBhvr>
                                        <p:cTn id="551" dur="1" fill="hold">
                                          <p:stCondLst>
                                            <p:cond delay="1999"/>
                                          </p:stCondLst>
                                        </p:cTn>
                                        <p:tgtEl>
                                          <p:spTgt spid="2346"/>
                                        </p:tgtEl>
                                        <p:attrNameLst>
                                          <p:attrName>style.visibility</p:attrName>
                                        </p:attrNameLst>
                                      </p:cBhvr>
                                      <p:to>
                                        <p:strVal val="hidden"/>
                                      </p:to>
                                    </p:set>
                                  </p:childTnLst>
                                </p:cTn>
                              </p:par>
                              <p:par>
                                <p:cTn id="552" presetID="10" presetClass="exit" presetSubtype="0" fill="hold" nodeType="withEffect">
                                  <p:stCondLst>
                                    <p:cond delay="1065"/>
                                  </p:stCondLst>
                                  <p:childTnLst>
                                    <p:animEffect transition="out" filter="fade">
                                      <p:cBhvr>
                                        <p:cTn id="553" dur="2000"/>
                                        <p:tgtEl>
                                          <p:spTgt spid="2346"/>
                                        </p:tgtEl>
                                      </p:cBhvr>
                                    </p:animEffect>
                                    <p:set>
                                      <p:cBhvr>
                                        <p:cTn id="554" dur="1" fill="hold">
                                          <p:stCondLst>
                                            <p:cond delay="1999"/>
                                          </p:stCondLst>
                                        </p:cTn>
                                        <p:tgtEl>
                                          <p:spTgt spid="2346"/>
                                        </p:tgtEl>
                                        <p:attrNameLst>
                                          <p:attrName>style.visibility</p:attrName>
                                        </p:attrNameLst>
                                      </p:cBhvr>
                                      <p:to>
                                        <p:strVal val="hidden"/>
                                      </p:to>
                                    </p:set>
                                  </p:childTnLst>
                                </p:cTn>
                              </p:par>
                              <p:par>
                                <p:cTn id="555" presetID="6" presetClass="emph" presetSubtype="0" fill="hold" nodeType="withEffect">
                                  <p:stCondLst>
                                    <p:cond delay="1065"/>
                                  </p:stCondLst>
                                  <p:childTnLst>
                                    <p:animScale>
                                      <p:cBhvr>
                                        <p:cTn id="556" dur="2000" fill="hold"/>
                                        <p:tgtEl>
                                          <p:spTgt spid="2346"/>
                                        </p:tgtEl>
                                      </p:cBhvr>
                                      <p:by x="250000" y="250000"/>
                                    </p:animScale>
                                  </p:childTnLst>
                                </p:cTn>
                              </p:par>
                              <p:par>
                                <p:cTn id="557" presetID="42" presetClass="path" presetSubtype="0" decel="100000" fill="hold" nodeType="withEffect">
                                  <p:stCondLst>
                                    <p:cond delay="1065"/>
                                  </p:stCondLst>
                                  <p:childTnLst>
                                    <p:animMotion origin="layout" path="M -4.375E-6 4.81481E-6 L -0.00325 -0.11899 " pathEditMode="relative" rAng="0" ptsTypes="AA">
                                      <p:cBhvr>
                                        <p:cTn id="558" dur="2000" fill="hold"/>
                                        <p:tgtEl>
                                          <p:spTgt spid="2346"/>
                                        </p:tgtEl>
                                        <p:attrNameLst>
                                          <p:attrName>ppt_x</p:attrName>
                                          <p:attrName>ppt_y</p:attrName>
                                        </p:attrNameLst>
                                      </p:cBhvr>
                                      <p:rCtr x="-169" y="-5949"/>
                                    </p:animMotion>
                                  </p:childTnLst>
                                </p:cTn>
                              </p:par>
                              <p:par>
                                <p:cTn id="559" presetID="55" presetClass="entr" presetSubtype="0" fill="hold" nodeType="withEffect">
                                  <p:stCondLst>
                                    <p:cond delay="1130"/>
                                  </p:stCondLst>
                                  <p:childTnLst>
                                    <p:set>
                                      <p:cBhvr>
                                        <p:cTn id="560" dur="1" fill="hold">
                                          <p:stCondLst>
                                            <p:cond delay="0"/>
                                          </p:stCondLst>
                                        </p:cTn>
                                        <p:tgtEl>
                                          <p:spTgt spid="2347"/>
                                        </p:tgtEl>
                                        <p:attrNameLst>
                                          <p:attrName>style.visibility</p:attrName>
                                        </p:attrNameLst>
                                      </p:cBhvr>
                                      <p:to>
                                        <p:strVal val="visible"/>
                                      </p:to>
                                    </p:set>
                                    <p:anim calcmode="lin" valueType="num">
                                      <p:cBhvr>
                                        <p:cTn id="561" dur="250" fill="hold"/>
                                        <p:tgtEl>
                                          <p:spTgt spid="2347"/>
                                        </p:tgtEl>
                                        <p:attrNameLst>
                                          <p:attrName>ppt_w</p:attrName>
                                        </p:attrNameLst>
                                      </p:cBhvr>
                                      <p:tavLst>
                                        <p:tav tm="0">
                                          <p:val>
                                            <p:strVal val="#ppt_w*0.70"/>
                                          </p:val>
                                        </p:tav>
                                        <p:tav tm="100000">
                                          <p:val>
                                            <p:strVal val="#ppt_w"/>
                                          </p:val>
                                        </p:tav>
                                      </p:tavLst>
                                    </p:anim>
                                    <p:anim calcmode="lin" valueType="num">
                                      <p:cBhvr>
                                        <p:cTn id="562" dur="250" fill="hold"/>
                                        <p:tgtEl>
                                          <p:spTgt spid="2347"/>
                                        </p:tgtEl>
                                        <p:attrNameLst>
                                          <p:attrName>ppt_h</p:attrName>
                                        </p:attrNameLst>
                                      </p:cBhvr>
                                      <p:tavLst>
                                        <p:tav tm="0">
                                          <p:val>
                                            <p:strVal val="#ppt_h"/>
                                          </p:val>
                                        </p:tav>
                                        <p:tav tm="100000">
                                          <p:val>
                                            <p:strVal val="#ppt_h"/>
                                          </p:val>
                                        </p:tav>
                                      </p:tavLst>
                                    </p:anim>
                                    <p:animEffect transition="in" filter="fade">
                                      <p:cBhvr>
                                        <p:cTn id="563" dur="250"/>
                                        <p:tgtEl>
                                          <p:spTgt spid="2347"/>
                                        </p:tgtEl>
                                      </p:cBhvr>
                                    </p:animEffect>
                                  </p:childTnLst>
                                </p:cTn>
                              </p:par>
                              <p:par>
                                <p:cTn id="564" presetID="23" presetClass="exit" presetSubtype="272" fill="hold" nodeType="withEffect">
                                  <p:stCondLst>
                                    <p:cond delay="1130"/>
                                  </p:stCondLst>
                                  <p:childTnLst>
                                    <p:anim calcmode="lin" valueType="num">
                                      <p:cBhvr>
                                        <p:cTn id="565" dur="2000"/>
                                        <p:tgtEl>
                                          <p:spTgt spid="2347"/>
                                        </p:tgtEl>
                                        <p:attrNameLst>
                                          <p:attrName>ppt_w</p:attrName>
                                        </p:attrNameLst>
                                      </p:cBhvr>
                                      <p:tavLst>
                                        <p:tav tm="0">
                                          <p:val>
                                            <p:strVal val="ppt_w"/>
                                          </p:val>
                                        </p:tav>
                                        <p:tav tm="100000">
                                          <p:val>
                                            <p:strVal val="4/3*ppt_w"/>
                                          </p:val>
                                        </p:tav>
                                      </p:tavLst>
                                    </p:anim>
                                    <p:anim calcmode="lin" valueType="num">
                                      <p:cBhvr>
                                        <p:cTn id="566" dur="2000"/>
                                        <p:tgtEl>
                                          <p:spTgt spid="2347"/>
                                        </p:tgtEl>
                                        <p:attrNameLst>
                                          <p:attrName>ppt_h</p:attrName>
                                        </p:attrNameLst>
                                      </p:cBhvr>
                                      <p:tavLst>
                                        <p:tav tm="0">
                                          <p:val>
                                            <p:strVal val="ppt_h"/>
                                          </p:val>
                                        </p:tav>
                                        <p:tav tm="100000">
                                          <p:val>
                                            <p:strVal val="4/3*ppt_h"/>
                                          </p:val>
                                        </p:tav>
                                      </p:tavLst>
                                    </p:anim>
                                    <p:set>
                                      <p:cBhvr>
                                        <p:cTn id="567" dur="1" fill="hold">
                                          <p:stCondLst>
                                            <p:cond delay="1999"/>
                                          </p:stCondLst>
                                        </p:cTn>
                                        <p:tgtEl>
                                          <p:spTgt spid="2347"/>
                                        </p:tgtEl>
                                        <p:attrNameLst>
                                          <p:attrName>style.visibility</p:attrName>
                                        </p:attrNameLst>
                                      </p:cBhvr>
                                      <p:to>
                                        <p:strVal val="hidden"/>
                                      </p:to>
                                    </p:set>
                                  </p:childTnLst>
                                </p:cTn>
                              </p:par>
                              <p:par>
                                <p:cTn id="568" presetID="10" presetClass="exit" presetSubtype="0" fill="hold" nodeType="withEffect">
                                  <p:stCondLst>
                                    <p:cond delay="1130"/>
                                  </p:stCondLst>
                                  <p:childTnLst>
                                    <p:animEffect transition="out" filter="fade">
                                      <p:cBhvr>
                                        <p:cTn id="569" dur="2000"/>
                                        <p:tgtEl>
                                          <p:spTgt spid="2347"/>
                                        </p:tgtEl>
                                      </p:cBhvr>
                                    </p:animEffect>
                                    <p:set>
                                      <p:cBhvr>
                                        <p:cTn id="570" dur="1" fill="hold">
                                          <p:stCondLst>
                                            <p:cond delay="1999"/>
                                          </p:stCondLst>
                                        </p:cTn>
                                        <p:tgtEl>
                                          <p:spTgt spid="2347"/>
                                        </p:tgtEl>
                                        <p:attrNameLst>
                                          <p:attrName>style.visibility</p:attrName>
                                        </p:attrNameLst>
                                      </p:cBhvr>
                                      <p:to>
                                        <p:strVal val="hidden"/>
                                      </p:to>
                                    </p:set>
                                  </p:childTnLst>
                                </p:cTn>
                              </p:par>
                              <p:par>
                                <p:cTn id="571" presetID="6" presetClass="emph" presetSubtype="0" fill="hold" nodeType="withEffect">
                                  <p:stCondLst>
                                    <p:cond delay="1130"/>
                                  </p:stCondLst>
                                  <p:childTnLst>
                                    <p:animScale>
                                      <p:cBhvr>
                                        <p:cTn id="572" dur="2000" fill="hold"/>
                                        <p:tgtEl>
                                          <p:spTgt spid="2347"/>
                                        </p:tgtEl>
                                      </p:cBhvr>
                                      <p:by x="250000" y="250000"/>
                                    </p:animScale>
                                  </p:childTnLst>
                                </p:cTn>
                              </p:par>
                              <p:par>
                                <p:cTn id="573" presetID="42" presetClass="path" presetSubtype="0" decel="100000" fill="hold" nodeType="withEffect">
                                  <p:stCondLst>
                                    <p:cond delay="1130"/>
                                  </p:stCondLst>
                                  <p:childTnLst>
                                    <p:animMotion origin="layout" path="M -2.08333E-7 4.81481E-6 L -0.00325 -0.11899 " pathEditMode="relative" rAng="0" ptsTypes="AA">
                                      <p:cBhvr>
                                        <p:cTn id="574" dur="2000" fill="hold"/>
                                        <p:tgtEl>
                                          <p:spTgt spid="2347"/>
                                        </p:tgtEl>
                                        <p:attrNameLst>
                                          <p:attrName>ppt_x</p:attrName>
                                          <p:attrName>ppt_y</p:attrName>
                                        </p:attrNameLst>
                                      </p:cBhvr>
                                      <p:rCtr x="-169" y="-5949"/>
                                    </p:animMotion>
                                  </p:childTnLst>
                                </p:cTn>
                              </p:par>
                              <p:par>
                                <p:cTn id="575" presetID="55" presetClass="entr" presetSubtype="0" fill="hold" nodeType="withEffect">
                                  <p:stCondLst>
                                    <p:cond delay="1195"/>
                                  </p:stCondLst>
                                  <p:childTnLst>
                                    <p:set>
                                      <p:cBhvr>
                                        <p:cTn id="576" dur="1" fill="hold">
                                          <p:stCondLst>
                                            <p:cond delay="0"/>
                                          </p:stCondLst>
                                        </p:cTn>
                                        <p:tgtEl>
                                          <p:spTgt spid="2348"/>
                                        </p:tgtEl>
                                        <p:attrNameLst>
                                          <p:attrName>style.visibility</p:attrName>
                                        </p:attrNameLst>
                                      </p:cBhvr>
                                      <p:to>
                                        <p:strVal val="visible"/>
                                      </p:to>
                                    </p:set>
                                    <p:anim calcmode="lin" valueType="num">
                                      <p:cBhvr>
                                        <p:cTn id="577" dur="250" fill="hold"/>
                                        <p:tgtEl>
                                          <p:spTgt spid="2348"/>
                                        </p:tgtEl>
                                        <p:attrNameLst>
                                          <p:attrName>ppt_w</p:attrName>
                                        </p:attrNameLst>
                                      </p:cBhvr>
                                      <p:tavLst>
                                        <p:tav tm="0">
                                          <p:val>
                                            <p:strVal val="#ppt_w*0.70"/>
                                          </p:val>
                                        </p:tav>
                                        <p:tav tm="100000">
                                          <p:val>
                                            <p:strVal val="#ppt_w"/>
                                          </p:val>
                                        </p:tav>
                                      </p:tavLst>
                                    </p:anim>
                                    <p:anim calcmode="lin" valueType="num">
                                      <p:cBhvr>
                                        <p:cTn id="578" dur="250" fill="hold"/>
                                        <p:tgtEl>
                                          <p:spTgt spid="2348"/>
                                        </p:tgtEl>
                                        <p:attrNameLst>
                                          <p:attrName>ppt_h</p:attrName>
                                        </p:attrNameLst>
                                      </p:cBhvr>
                                      <p:tavLst>
                                        <p:tav tm="0">
                                          <p:val>
                                            <p:strVal val="#ppt_h"/>
                                          </p:val>
                                        </p:tav>
                                        <p:tav tm="100000">
                                          <p:val>
                                            <p:strVal val="#ppt_h"/>
                                          </p:val>
                                        </p:tav>
                                      </p:tavLst>
                                    </p:anim>
                                    <p:animEffect transition="in" filter="fade">
                                      <p:cBhvr>
                                        <p:cTn id="579" dur="250"/>
                                        <p:tgtEl>
                                          <p:spTgt spid="2348"/>
                                        </p:tgtEl>
                                      </p:cBhvr>
                                    </p:animEffect>
                                  </p:childTnLst>
                                </p:cTn>
                              </p:par>
                              <p:par>
                                <p:cTn id="580" presetID="23" presetClass="exit" presetSubtype="272" fill="hold" nodeType="withEffect">
                                  <p:stCondLst>
                                    <p:cond delay="1195"/>
                                  </p:stCondLst>
                                  <p:childTnLst>
                                    <p:anim calcmode="lin" valueType="num">
                                      <p:cBhvr>
                                        <p:cTn id="581" dur="2000"/>
                                        <p:tgtEl>
                                          <p:spTgt spid="2348"/>
                                        </p:tgtEl>
                                        <p:attrNameLst>
                                          <p:attrName>ppt_w</p:attrName>
                                        </p:attrNameLst>
                                      </p:cBhvr>
                                      <p:tavLst>
                                        <p:tav tm="0">
                                          <p:val>
                                            <p:strVal val="ppt_w"/>
                                          </p:val>
                                        </p:tav>
                                        <p:tav tm="100000">
                                          <p:val>
                                            <p:strVal val="4/3*ppt_w"/>
                                          </p:val>
                                        </p:tav>
                                      </p:tavLst>
                                    </p:anim>
                                    <p:anim calcmode="lin" valueType="num">
                                      <p:cBhvr>
                                        <p:cTn id="582" dur="2000"/>
                                        <p:tgtEl>
                                          <p:spTgt spid="2348"/>
                                        </p:tgtEl>
                                        <p:attrNameLst>
                                          <p:attrName>ppt_h</p:attrName>
                                        </p:attrNameLst>
                                      </p:cBhvr>
                                      <p:tavLst>
                                        <p:tav tm="0">
                                          <p:val>
                                            <p:strVal val="ppt_h"/>
                                          </p:val>
                                        </p:tav>
                                        <p:tav tm="100000">
                                          <p:val>
                                            <p:strVal val="4/3*ppt_h"/>
                                          </p:val>
                                        </p:tav>
                                      </p:tavLst>
                                    </p:anim>
                                    <p:set>
                                      <p:cBhvr>
                                        <p:cTn id="583" dur="1" fill="hold">
                                          <p:stCondLst>
                                            <p:cond delay="1999"/>
                                          </p:stCondLst>
                                        </p:cTn>
                                        <p:tgtEl>
                                          <p:spTgt spid="2348"/>
                                        </p:tgtEl>
                                        <p:attrNameLst>
                                          <p:attrName>style.visibility</p:attrName>
                                        </p:attrNameLst>
                                      </p:cBhvr>
                                      <p:to>
                                        <p:strVal val="hidden"/>
                                      </p:to>
                                    </p:set>
                                  </p:childTnLst>
                                </p:cTn>
                              </p:par>
                              <p:par>
                                <p:cTn id="584" presetID="10" presetClass="exit" presetSubtype="0" fill="hold" nodeType="withEffect">
                                  <p:stCondLst>
                                    <p:cond delay="1195"/>
                                  </p:stCondLst>
                                  <p:childTnLst>
                                    <p:animEffect transition="out" filter="fade">
                                      <p:cBhvr>
                                        <p:cTn id="585" dur="2000"/>
                                        <p:tgtEl>
                                          <p:spTgt spid="2348"/>
                                        </p:tgtEl>
                                      </p:cBhvr>
                                    </p:animEffect>
                                    <p:set>
                                      <p:cBhvr>
                                        <p:cTn id="586" dur="1" fill="hold">
                                          <p:stCondLst>
                                            <p:cond delay="1999"/>
                                          </p:stCondLst>
                                        </p:cTn>
                                        <p:tgtEl>
                                          <p:spTgt spid="2348"/>
                                        </p:tgtEl>
                                        <p:attrNameLst>
                                          <p:attrName>style.visibility</p:attrName>
                                        </p:attrNameLst>
                                      </p:cBhvr>
                                      <p:to>
                                        <p:strVal val="hidden"/>
                                      </p:to>
                                    </p:set>
                                  </p:childTnLst>
                                </p:cTn>
                              </p:par>
                              <p:par>
                                <p:cTn id="587" presetID="6" presetClass="emph" presetSubtype="0" fill="hold" nodeType="withEffect">
                                  <p:stCondLst>
                                    <p:cond delay="1195"/>
                                  </p:stCondLst>
                                  <p:childTnLst>
                                    <p:animScale>
                                      <p:cBhvr>
                                        <p:cTn id="588" dur="2000" fill="hold"/>
                                        <p:tgtEl>
                                          <p:spTgt spid="2348"/>
                                        </p:tgtEl>
                                      </p:cBhvr>
                                      <p:by x="250000" y="250000"/>
                                    </p:animScale>
                                  </p:childTnLst>
                                </p:cTn>
                              </p:par>
                              <p:par>
                                <p:cTn id="589" presetID="42" presetClass="path" presetSubtype="0" decel="100000" fill="hold" nodeType="withEffect">
                                  <p:stCondLst>
                                    <p:cond delay="1195"/>
                                  </p:stCondLst>
                                  <p:childTnLst>
                                    <p:animMotion origin="layout" path="M -4.58333E-6 4.81481E-6 L -0.00325 -0.11899 " pathEditMode="relative" rAng="0" ptsTypes="AA">
                                      <p:cBhvr>
                                        <p:cTn id="590" dur="2000" fill="hold"/>
                                        <p:tgtEl>
                                          <p:spTgt spid="2348"/>
                                        </p:tgtEl>
                                        <p:attrNameLst>
                                          <p:attrName>ppt_x</p:attrName>
                                          <p:attrName>ppt_y</p:attrName>
                                        </p:attrNameLst>
                                      </p:cBhvr>
                                      <p:rCtr x="-169" y="-5949"/>
                                    </p:animMotion>
                                  </p:childTnLst>
                                </p:cTn>
                              </p:par>
                              <p:par>
                                <p:cTn id="591" presetID="55" presetClass="entr" presetSubtype="0" fill="hold" nodeType="withEffect">
                                  <p:stCondLst>
                                    <p:cond delay="1260"/>
                                  </p:stCondLst>
                                  <p:childTnLst>
                                    <p:set>
                                      <p:cBhvr>
                                        <p:cTn id="592" dur="1" fill="hold">
                                          <p:stCondLst>
                                            <p:cond delay="0"/>
                                          </p:stCondLst>
                                        </p:cTn>
                                        <p:tgtEl>
                                          <p:spTgt spid="2349"/>
                                        </p:tgtEl>
                                        <p:attrNameLst>
                                          <p:attrName>style.visibility</p:attrName>
                                        </p:attrNameLst>
                                      </p:cBhvr>
                                      <p:to>
                                        <p:strVal val="visible"/>
                                      </p:to>
                                    </p:set>
                                    <p:anim calcmode="lin" valueType="num">
                                      <p:cBhvr>
                                        <p:cTn id="593" dur="250" fill="hold"/>
                                        <p:tgtEl>
                                          <p:spTgt spid="2349"/>
                                        </p:tgtEl>
                                        <p:attrNameLst>
                                          <p:attrName>ppt_w</p:attrName>
                                        </p:attrNameLst>
                                      </p:cBhvr>
                                      <p:tavLst>
                                        <p:tav tm="0">
                                          <p:val>
                                            <p:strVal val="#ppt_w*0.70"/>
                                          </p:val>
                                        </p:tav>
                                        <p:tav tm="100000">
                                          <p:val>
                                            <p:strVal val="#ppt_w"/>
                                          </p:val>
                                        </p:tav>
                                      </p:tavLst>
                                    </p:anim>
                                    <p:anim calcmode="lin" valueType="num">
                                      <p:cBhvr>
                                        <p:cTn id="594" dur="250" fill="hold"/>
                                        <p:tgtEl>
                                          <p:spTgt spid="2349"/>
                                        </p:tgtEl>
                                        <p:attrNameLst>
                                          <p:attrName>ppt_h</p:attrName>
                                        </p:attrNameLst>
                                      </p:cBhvr>
                                      <p:tavLst>
                                        <p:tav tm="0">
                                          <p:val>
                                            <p:strVal val="#ppt_h"/>
                                          </p:val>
                                        </p:tav>
                                        <p:tav tm="100000">
                                          <p:val>
                                            <p:strVal val="#ppt_h"/>
                                          </p:val>
                                        </p:tav>
                                      </p:tavLst>
                                    </p:anim>
                                    <p:animEffect transition="in" filter="fade">
                                      <p:cBhvr>
                                        <p:cTn id="595" dur="250"/>
                                        <p:tgtEl>
                                          <p:spTgt spid="2349"/>
                                        </p:tgtEl>
                                      </p:cBhvr>
                                    </p:animEffect>
                                  </p:childTnLst>
                                </p:cTn>
                              </p:par>
                              <p:par>
                                <p:cTn id="596" presetID="23" presetClass="exit" presetSubtype="272" fill="hold" nodeType="withEffect">
                                  <p:stCondLst>
                                    <p:cond delay="1260"/>
                                  </p:stCondLst>
                                  <p:childTnLst>
                                    <p:anim calcmode="lin" valueType="num">
                                      <p:cBhvr>
                                        <p:cTn id="597" dur="2000"/>
                                        <p:tgtEl>
                                          <p:spTgt spid="2349"/>
                                        </p:tgtEl>
                                        <p:attrNameLst>
                                          <p:attrName>ppt_w</p:attrName>
                                        </p:attrNameLst>
                                      </p:cBhvr>
                                      <p:tavLst>
                                        <p:tav tm="0">
                                          <p:val>
                                            <p:strVal val="ppt_w"/>
                                          </p:val>
                                        </p:tav>
                                        <p:tav tm="100000">
                                          <p:val>
                                            <p:strVal val="4/3*ppt_w"/>
                                          </p:val>
                                        </p:tav>
                                      </p:tavLst>
                                    </p:anim>
                                    <p:anim calcmode="lin" valueType="num">
                                      <p:cBhvr>
                                        <p:cTn id="598" dur="2000"/>
                                        <p:tgtEl>
                                          <p:spTgt spid="2349"/>
                                        </p:tgtEl>
                                        <p:attrNameLst>
                                          <p:attrName>ppt_h</p:attrName>
                                        </p:attrNameLst>
                                      </p:cBhvr>
                                      <p:tavLst>
                                        <p:tav tm="0">
                                          <p:val>
                                            <p:strVal val="ppt_h"/>
                                          </p:val>
                                        </p:tav>
                                        <p:tav tm="100000">
                                          <p:val>
                                            <p:strVal val="4/3*ppt_h"/>
                                          </p:val>
                                        </p:tav>
                                      </p:tavLst>
                                    </p:anim>
                                    <p:set>
                                      <p:cBhvr>
                                        <p:cTn id="599" dur="1" fill="hold">
                                          <p:stCondLst>
                                            <p:cond delay="1999"/>
                                          </p:stCondLst>
                                        </p:cTn>
                                        <p:tgtEl>
                                          <p:spTgt spid="2349"/>
                                        </p:tgtEl>
                                        <p:attrNameLst>
                                          <p:attrName>style.visibility</p:attrName>
                                        </p:attrNameLst>
                                      </p:cBhvr>
                                      <p:to>
                                        <p:strVal val="hidden"/>
                                      </p:to>
                                    </p:set>
                                  </p:childTnLst>
                                </p:cTn>
                              </p:par>
                              <p:par>
                                <p:cTn id="600" presetID="10" presetClass="exit" presetSubtype="0" fill="hold" nodeType="withEffect">
                                  <p:stCondLst>
                                    <p:cond delay="1260"/>
                                  </p:stCondLst>
                                  <p:childTnLst>
                                    <p:animEffect transition="out" filter="fade">
                                      <p:cBhvr>
                                        <p:cTn id="601" dur="2000"/>
                                        <p:tgtEl>
                                          <p:spTgt spid="2349"/>
                                        </p:tgtEl>
                                      </p:cBhvr>
                                    </p:animEffect>
                                    <p:set>
                                      <p:cBhvr>
                                        <p:cTn id="602" dur="1" fill="hold">
                                          <p:stCondLst>
                                            <p:cond delay="1999"/>
                                          </p:stCondLst>
                                        </p:cTn>
                                        <p:tgtEl>
                                          <p:spTgt spid="2349"/>
                                        </p:tgtEl>
                                        <p:attrNameLst>
                                          <p:attrName>style.visibility</p:attrName>
                                        </p:attrNameLst>
                                      </p:cBhvr>
                                      <p:to>
                                        <p:strVal val="hidden"/>
                                      </p:to>
                                    </p:set>
                                  </p:childTnLst>
                                </p:cTn>
                              </p:par>
                              <p:par>
                                <p:cTn id="603" presetID="6" presetClass="emph" presetSubtype="0" fill="hold" nodeType="withEffect">
                                  <p:stCondLst>
                                    <p:cond delay="1260"/>
                                  </p:stCondLst>
                                  <p:childTnLst>
                                    <p:animScale>
                                      <p:cBhvr>
                                        <p:cTn id="604" dur="2000" fill="hold"/>
                                        <p:tgtEl>
                                          <p:spTgt spid="2349"/>
                                        </p:tgtEl>
                                      </p:cBhvr>
                                      <p:by x="250000" y="250000"/>
                                    </p:animScale>
                                  </p:childTnLst>
                                </p:cTn>
                              </p:par>
                              <p:par>
                                <p:cTn id="605" presetID="42" presetClass="path" presetSubtype="0" decel="100000" fill="hold" nodeType="withEffect">
                                  <p:stCondLst>
                                    <p:cond delay="1260"/>
                                  </p:stCondLst>
                                  <p:childTnLst>
                                    <p:animMotion origin="layout" path="M 6.25E-7 4.81481E-6 L -0.00326 -0.11899 " pathEditMode="relative" rAng="0" ptsTypes="AA">
                                      <p:cBhvr>
                                        <p:cTn id="606" dur="2000" fill="hold"/>
                                        <p:tgtEl>
                                          <p:spTgt spid="2349"/>
                                        </p:tgtEl>
                                        <p:attrNameLst>
                                          <p:attrName>ppt_x</p:attrName>
                                          <p:attrName>ppt_y</p:attrName>
                                        </p:attrNameLst>
                                      </p:cBhvr>
                                      <p:rCtr x="-169" y="-5949"/>
                                    </p:animMotion>
                                  </p:childTnLst>
                                </p:cTn>
                              </p:par>
                              <p:par>
                                <p:cTn id="607" presetID="55" presetClass="entr" presetSubtype="0" fill="hold" nodeType="withEffect">
                                  <p:stCondLst>
                                    <p:cond delay="1325"/>
                                  </p:stCondLst>
                                  <p:childTnLst>
                                    <p:set>
                                      <p:cBhvr>
                                        <p:cTn id="608" dur="1" fill="hold">
                                          <p:stCondLst>
                                            <p:cond delay="0"/>
                                          </p:stCondLst>
                                        </p:cTn>
                                        <p:tgtEl>
                                          <p:spTgt spid="2350"/>
                                        </p:tgtEl>
                                        <p:attrNameLst>
                                          <p:attrName>style.visibility</p:attrName>
                                        </p:attrNameLst>
                                      </p:cBhvr>
                                      <p:to>
                                        <p:strVal val="visible"/>
                                      </p:to>
                                    </p:set>
                                    <p:anim calcmode="lin" valueType="num">
                                      <p:cBhvr>
                                        <p:cTn id="609" dur="250" fill="hold"/>
                                        <p:tgtEl>
                                          <p:spTgt spid="2350"/>
                                        </p:tgtEl>
                                        <p:attrNameLst>
                                          <p:attrName>ppt_w</p:attrName>
                                        </p:attrNameLst>
                                      </p:cBhvr>
                                      <p:tavLst>
                                        <p:tav tm="0">
                                          <p:val>
                                            <p:strVal val="#ppt_w*0.70"/>
                                          </p:val>
                                        </p:tav>
                                        <p:tav tm="100000">
                                          <p:val>
                                            <p:strVal val="#ppt_w"/>
                                          </p:val>
                                        </p:tav>
                                      </p:tavLst>
                                    </p:anim>
                                    <p:anim calcmode="lin" valueType="num">
                                      <p:cBhvr>
                                        <p:cTn id="610" dur="250" fill="hold"/>
                                        <p:tgtEl>
                                          <p:spTgt spid="2350"/>
                                        </p:tgtEl>
                                        <p:attrNameLst>
                                          <p:attrName>ppt_h</p:attrName>
                                        </p:attrNameLst>
                                      </p:cBhvr>
                                      <p:tavLst>
                                        <p:tav tm="0">
                                          <p:val>
                                            <p:strVal val="#ppt_h"/>
                                          </p:val>
                                        </p:tav>
                                        <p:tav tm="100000">
                                          <p:val>
                                            <p:strVal val="#ppt_h"/>
                                          </p:val>
                                        </p:tav>
                                      </p:tavLst>
                                    </p:anim>
                                    <p:animEffect transition="in" filter="fade">
                                      <p:cBhvr>
                                        <p:cTn id="611" dur="250"/>
                                        <p:tgtEl>
                                          <p:spTgt spid="2350"/>
                                        </p:tgtEl>
                                      </p:cBhvr>
                                    </p:animEffect>
                                  </p:childTnLst>
                                </p:cTn>
                              </p:par>
                              <p:par>
                                <p:cTn id="612" presetID="23" presetClass="exit" presetSubtype="272" fill="hold" nodeType="withEffect">
                                  <p:stCondLst>
                                    <p:cond delay="1325"/>
                                  </p:stCondLst>
                                  <p:childTnLst>
                                    <p:anim calcmode="lin" valueType="num">
                                      <p:cBhvr>
                                        <p:cTn id="613" dur="2000"/>
                                        <p:tgtEl>
                                          <p:spTgt spid="2350"/>
                                        </p:tgtEl>
                                        <p:attrNameLst>
                                          <p:attrName>ppt_w</p:attrName>
                                        </p:attrNameLst>
                                      </p:cBhvr>
                                      <p:tavLst>
                                        <p:tav tm="0">
                                          <p:val>
                                            <p:strVal val="ppt_w"/>
                                          </p:val>
                                        </p:tav>
                                        <p:tav tm="100000">
                                          <p:val>
                                            <p:strVal val="4/3*ppt_w"/>
                                          </p:val>
                                        </p:tav>
                                      </p:tavLst>
                                    </p:anim>
                                    <p:anim calcmode="lin" valueType="num">
                                      <p:cBhvr>
                                        <p:cTn id="614" dur="2000"/>
                                        <p:tgtEl>
                                          <p:spTgt spid="2350"/>
                                        </p:tgtEl>
                                        <p:attrNameLst>
                                          <p:attrName>ppt_h</p:attrName>
                                        </p:attrNameLst>
                                      </p:cBhvr>
                                      <p:tavLst>
                                        <p:tav tm="0">
                                          <p:val>
                                            <p:strVal val="ppt_h"/>
                                          </p:val>
                                        </p:tav>
                                        <p:tav tm="100000">
                                          <p:val>
                                            <p:strVal val="4/3*ppt_h"/>
                                          </p:val>
                                        </p:tav>
                                      </p:tavLst>
                                    </p:anim>
                                    <p:set>
                                      <p:cBhvr>
                                        <p:cTn id="615" dur="1" fill="hold">
                                          <p:stCondLst>
                                            <p:cond delay="1999"/>
                                          </p:stCondLst>
                                        </p:cTn>
                                        <p:tgtEl>
                                          <p:spTgt spid="2350"/>
                                        </p:tgtEl>
                                        <p:attrNameLst>
                                          <p:attrName>style.visibility</p:attrName>
                                        </p:attrNameLst>
                                      </p:cBhvr>
                                      <p:to>
                                        <p:strVal val="hidden"/>
                                      </p:to>
                                    </p:set>
                                  </p:childTnLst>
                                </p:cTn>
                              </p:par>
                              <p:par>
                                <p:cTn id="616" presetID="10" presetClass="exit" presetSubtype="0" fill="hold" nodeType="withEffect">
                                  <p:stCondLst>
                                    <p:cond delay="1325"/>
                                  </p:stCondLst>
                                  <p:childTnLst>
                                    <p:animEffect transition="out" filter="fade">
                                      <p:cBhvr>
                                        <p:cTn id="617" dur="2000"/>
                                        <p:tgtEl>
                                          <p:spTgt spid="2350"/>
                                        </p:tgtEl>
                                      </p:cBhvr>
                                    </p:animEffect>
                                    <p:set>
                                      <p:cBhvr>
                                        <p:cTn id="618" dur="1" fill="hold">
                                          <p:stCondLst>
                                            <p:cond delay="1999"/>
                                          </p:stCondLst>
                                        </p:cTn>
                                        <p:tgtEl>
                                          <p:spTgt spid="2350"/>
                                        </p:tgtEl>
                                        <p:attrNameLst>
                                          <p:attrName>style.visibility</p:attrName>
                                        </p:attrNameLst>
                                      </p:cBhvr>
                                      <p:to>
                                        <p:strVal val="hidden"/>
                                      </p:to>
                                    </p:set>
                                  </p:childTnLst>
                                </p:cTn>
                              </p:par>
                              <p:par>
                                <p:cTn id="619" presetID="6" presetClass="emph" presetSubtype="0" fill="hold" nodeType="withEffect">
                                  <p:stCondLst>
                                    <p:cond delay="1325"/>
                                  </p:stCondLst>
                                  <p:childTnLst>
                                    <p:animScale>
                                      <p:cBhvr>
                                        <p:cTn id="620" dur="2000" fill="hold"/>
                                        <p:tgtEl>
                                          <p:spTgt spid="2350"/>
                                        </p:tgtEl>
                                      </p:cBhvr>
                                      <p:by x="250000" y="250000"/>
                                    </p:animScale>
                                  </p:childTnLst>
                                </p:cTn>
                              </p:par>
                              <p:par>
                                <p:cTn id="621" presetID="42" presetClass="path" presetSubtype="0" decel="100000" fill="hold" nodeType="withEffect">
                                  <p:stCondLst>
                                    <p:cond delay="1325"/>
                                  </p:stCondLst>
                                  <p:childTnLst>
                                    <p:animMotion origin="layout" path="M 3.75E-6 4.81481E-6 L -0.00326 -0.11899 " pathEditMode="relative" rAng="0" ptsTypes="AA">
                                      <p:cBhvr>
                                        <p:cTn id="622" dur="2000" fill="hold"/>
                                        <p:tgtEl>
                                          <p:spTgt spid="2350"/>
                                        </p:tgtEl>
                                        <p:attrNameLst>
                                          <p:attrName>ppt_x</p:attrName>
                                          <p:attrName>ppt_y</p:attrName>
                                        </p:attrNameLst>
                                      </p:cBhvr>
                                      <p:rCtr x="-169" y="-5949"/>
                                    </p:animMotion>
                                  </p:childTnLst>
                                </p:cTn>
                              </p:par>
                              <p:par>
                                <p:cTn id="623" presetID="55" presetClass="entr" presetSubtype="0" fill="hold" nodeType="withEffect">
                                  <p:stCondLst>
                                    <p:cond delay="1390"/>
                                  </p:stCondLst>
                                  <p:childTnLst>
                                    <p:set>
                                      <p:cBhvr>
                                        <p:cTn id="624" dur="1" fill="hold">
                                          <p:stCondLst>
                                            <p:cond delay="0"/>
                                          </p:stCondLst>
                                        </p:cTn>
                                        <p:tgtEl>
                                          <p:spTgt spid="2351"/>
                                        </p:tgtEl>
                                        <p:attrNameLst>
                                          <p:attrName>style.visibility</p:attrName>
                                        </p:attrNameLst>
                                      </p:cBhvr>
                                      <p:to>
                                        <p:strVal val="visible"/>
                                      </p:to>
                                    </p:set>
                                    <p:anim calcmode="lin" valueType="num">
                                      <p:cBhvr>
                                        <p:cTn id="625" dur="250" fill="hold"/>
                                        <p:tgtEl>
                                          <p:spTgt spid="2351"/>
                                        </p:tgtEl>
                                        <p:attrNameLst>
                                          <p:attrName>ppt_w</p:attrName>
                                        </p:attrNameLst>
                                      </p:cBhvr>
                                      <p:tavLst>
                                        <p:tav tm="0">
                                          <p:val>
                                            <p:strVal val="#ppt_w*0.70"/>
                                          </p:val>
                                        </p:tav>
                                        <p:tav tm="100000">
                                          <p:val>
                                            <p:strVal val="#ppt_w"/>
                                          </p:val>
                                        </p:tav>
                                      </p:tavLst>
                                    </p:anim>
                                    <p:anim calcmode="lin" valueType="num">
                                      <p:cBhvr>
                                        <p:cTn id="626" dur="250" fill="hold"/>
                                        <p:tgtEl>
                                          <p:spTgt spid="2351"/>
                                        </p:tgtEl>
                                        <p:attrNameLst>
                                          <p:attrName>ppt_h</p:attrName>
                                        </p:attrNameLst>
                                      </p:cBhvr>
                                      <p:tavLst>
                                        <p:tav tm="0">
                                          <p:val>
                                            <p:strVal val="#ppt_h"/>
                                          </p:val>
                                        </p:tav>
                                        <p:tav tm="100000">
                                          <p:val>
                                            <p:strVal val="#ppt_h"/>
                                          </p:val>
                                        </p:tav>
                                      </p:tavLst>
                                    </p:anim>
                                    <p:animEffect transition="in" filter="fade">
                                      <p:cBhvr>
                                        <p:cTn id="627" dur="250"/>
                                        <p:tgtEl>
                                          <p:spTgt spid="2351"/>
                                        </p:tgtEl>
                                      </p:cBhvr>
                                    </p:animEffect>
                                  </p:childTnLst>
                                </p:cTn>
                              </p:par>
                              <p:par>
                                <p:cTn id="628" presetID="23" presetClass="exit" presetSubtype="272" fill="hold" nodeType="withEffect">
                                  <p:stCondLst>
                                    <p:cond delay="1390"/>
                                  </p:stCondLst>
                                  <p:childTnLst>
                                    <p:anim calcmode="lin" valueType="num">
                                      <p:cBhvr>
                                        <p:cTn id="629" dur="2000"/>
                                        <p:tgtEl>
                                          <p:spTgt spid="2351"/>
                                        </p:tgtEl>
                                        <p:attrNameLst>
                                          <p:attrName>ppt_w</p:attrName>
                                        </p:attrNameLst>
                                      </p:cBhvr>
                                      <p:tavLst>
                                        <p:tav tm="0">
                                          <p:val>
                                            <p:strVal val="ppt_w"/>
                                          </p:val>
                                        </p:tav>
                                        <p:tav tm="100000">
                                          <p:val>
                                            <p:strVal val="4/3*ppt_w"/>
                                          </p:val>
                                        </p:tav>
                                      </p:tavLst>
                                    </p:anim>
                                    <p:anim calcmode="lin" valueType="num">
                                      <p:cBhvr>
                                        <p:cTn id="630" dur="2000"/>
                                        <p:tgtEl>
                                          <p:spTgt spid="2351"/>
                                        </p:tgtEl>
                                        <p:attrNameLst>
                                          <p:attrName>ppt_h</p:attrName>
                                        </p:attrNameLst>
                                      </p:cBhvr>
                                      <p:tavLst>
                                        <p:tav tm="0">
                                          <p:val>
                                            <p:strVal val="ppt_h"/>
                                          </p:val>
                                        </p:tav>
                                        <p:tav tm="100000">
                                          <p:val>
                                            <p:strVal val="4/3*ppt_h"/>
                                          </p:val>
                                        </p:tav>
                                      </p:tavLst>
                                    </p:anim>
                                    <p:set>
                                      <p:cBhvr>
                                        <p:cTn id="631" dur="1" fill="hold">
                                          <p:stCondLst>
                                            <p:cond delay="1999"/>
                                          </p:stCondLst>
                                        </p:cTn>
                                        <p:tgtEl>
                                          <p:spTgt spid="2351"/>
                                        </p:tgtEl>
                                        <p:attrNameLst>
                                          <p:attrName>style.visibility</p:attrName>
                                        </p:attrNameLst>
                                      </p:cBhvr>
                                      <p:to>
                                        <p:strVal val="hidden"/>
                                      </p:to>
                                    </p:set>
                                  </p:childTnLst>
                                </p:cTn>
                              </p:par>
                              <p:par>
                                <p:cTn id="632" presetID="10" presetClass="exit" presetSubtype="0" fill="hold" nodeType="withEffect">
                                  <p:stCondLst>
                                    <p:cond delay="1390"/>
                                  </p:stCondLst>
                                  <p:childTnLst>
                                    <p:animEffect transition="out" filter="fade">
                                      <p:cBhvr>
                                        <p:cTn id="633" dur="2000"/>
                                        <p:tgtEl>
                                          <p:spTgt spid="2351"/>
                                        </p:tgtEl>
                                      </p:cBhvr>
                                    </p:animEffect>
                                    <p:set>
                                      <p:cBhvr>
                                        <p:cTn id="634" dur="1" fill="hold">
                                          <p:stCondLst>
                                            <p:cond delay="1999"/>
                                          </p:stCondLst>
                                        </p:cTn>
                                        <p:tgtEl>
                                          <p:spTgt spid="2351"/>
                                        </p:tgtEl>
                                        <p:attrNameLst>
                                          <p:attrName>style.visibility</p:attrName>
                                        </p:attrNameLst>
                                      </p:cBhvr>
                                      <p:to>
                                        <p:strVal val="hidden"/>
                                      </p:to>
                                    </p:set>
                                  </p:childTnLst>
                                </p:cTn>
                              </p:par>
                              <p:par>
                                <p:cTn id="635" presetID="6" presetClass="emph" presetSubtype="0" fill="hold" nodeType="withEffect">
                                  <p:stCondLst>
                                    <p:cond delay="1390"/>
                                  </p:stCondLst>
                                  <p:childTnLst>
                                    <p:animScale>
                                      <p:cBhvr>
                                        <p:cTn id="636" dur="2000" fill="hold"/>
                                        <p:tgtEl>
                                          <p:spTgt spid="2351"/>
                                        </p:tgtEl>
                                      </p:cBhvr>
                                      <p:by x="250000" y="250000"/>
                                    </p:animScale>
                                  </p:childTnLst>
                                </p:cTn>
                              </p:par>
                              <p:par>
                                <p:cTn id="637" presetID="42" presetClass="path" presetSubtype="0" decel="100000" fill="hold" nodeType="withEffect">
                                  <p:stCondLst>
                                    <p:cond delay="1390"/>
                                  </p:stCondLst>
                                  <p:childTnLst>
                                    <p:animMotion origin="layout" path="M -1.66667E-6 4.81481E-6 L -0.00325 -0.11899 " pathEditMode="relative" rAng="0" ptsTypes="AA">
                                      <p:cBhvr>
                                        <p:cTn id="638" dur="2000" fill="hold"/>
                                        <p:tgtEl>
                                          <p:spTgt spid="2351"/>
                                        </p:tgtEl>
                                        <p:attrNameLst>
                                          <p:attrName>ppt_x</p:attrName>
                                          <p:attrName>ppt_y</p:attrName>
                                        </p:attrNameLst>
                                      </p:cBhvr>
                                      <p:rCtr x="-169" y="-5949"/>
                                    </p:animMotion>
                                  </p:childTnLst>
                                </p:cTn>
                              </p:par>
                              <p:par>
                                <p:cTn id="639" presetID="55" presetClass="entr" presetSubtype="0" fill="hold" nodeType="withEffect">
                                  <p:stCondLst>
                                    <p:cond delay="1455"/>
                                  </p:stCondLst>
                                  <p:childTnLst>
                                    <p:set>
                                      <p:cBhvr>
                                        <p:cTn id="640" dur="1" fill="hold">
                                          <p:stCondLst>
                                            <p:cond delay="0"/>
                                          </p:stCondLst>
                                        </p:cTn>
                                        <p:tgtEl>
                                          <p:spTgt spid="2352"/>
                                        </p:tgtEl>
                                        <p:attrNameLst>
                                          <p:attrName>style.visibility</p:attrName>
                                        </p:attrNameLst>
                                      </p:cBhvr>
                                      <p:to>
                                        <p:strVal val="visible"/>
                                      </p:to>
                                    </p:set>
                                    <p:anim calcmode="lin" valueType="num">
                                      <p:cBhvr>
                                        <p:cTn id="641" dur="250" fill="hold"/>
                                        <p:tgtEl>
                                          <p:spTgt spid="2352"/>
                                        </p:tgtEl>
                                        <p:attrNameLst>
                                          <p:attrName>ppt_w</p:attrName>
                                        </p:attrNameLst>
                                      </p:cBhvr>
                                      <p:tavLst>
                                        <p:tav tm="0">
                                          <p:val>
                                            <p:strVal val="#ppt_w*0.70"/>
                                          </p:val>
                                        </p:tav>
                                        <p:tav tm="100000">
                                          <p:val>
                                            <p:strVal val="#ppt_w"/>
                                          </p:val>
                                        </p:tav>
                                      </p:tavLst>
                                    </p:anim>
                                    <p:anim calcmode="lin" valueType="num">
                                      <p:cBhvr>
                                        <p:cTn id="642" dur="250" fill="hold"/>
                                        <p:tgtEl>
                                          <p:spTgt spid="2352"/>
                                        </p:tgtEl>
                                        <p:attrNameLst>
                                          <p:attrName>ppt_h</p:attrName>
                                        </p:attrNameLst>
                                      </p:cBhvr>
                                      <p:tavLst>
                                        <p:tav tm="0">
                                          <p:val>
                                            <p:strVal val="#ppt_h"/>
                                          </p:val>
                                        </p:tav>
                                        <p:tav tm="100000">
                                          <p:val>
                                            <p:strVal val="#ppt_h"/>
                                          </p:val>
                                        </p:tav>
                                      </p:tavLst>
                                    </p:anim>
                                    <p:animEffect transition="in" filter="fade">
                                      <p:cBhvr>
                                        <p:cTn id="643" dur="250"/>
                                        <p:tgtEl>
                                          <p:spTgt spid="2352"/>
                                        </p:tgtEl>
                                      </p:cBhvr>
                                    </p:animEffect>
                                  </p:childTnLst>
                                </p:cTn>
                              </p:par>
                              <p:par>
                                <p:cTn id="644" presetID="23" presetClass="exit" presetSubtype="272" fill="hold" nodeType="withEffect">
                                  <p:stCondLst>
                                    <p:cond delay="1455"/>
                                  </p:stCondLst>
                                  <p:childTnLst>
                                    <p:anim calcmode="lin" valueType="num">
                                      <p:cBhvr>
                                        <p:cTn id="645" dur="2000"/>
                                        <p:tgtEl>
                                          <p:spTgt spid="2352"/>
                                        </p:tgtEl>
                                        <p:attrNameLst>
                                          <p:attrName>ppt_w</p:attrName>
                                        </p:attrNameLst>
                                      </p:cBhvr>
                                      <p:tavLst>
                                        <p:tav tm="0">
                                          <p:val>
                                            <p:strVal val="ppt_w"/>
                                          </p:val>
                                        </p:tav>
                                        <p:tav tm="100000">
                                          <p:val>
                                            <p:strVal val="4/3*ppt_w"/>
                                          </p:val>
                                        </p:tav>
                                      </p:tavLst>
                                    </p:anim>
                                    <p:anim calcmode="lin" valueType="num">
                                      <p:cBhvr>
                                        <p:cTn id="646" dur="2000"/>
                                        <p:tgtEl>
                                          <p:spTgt spid="2352"/>
                                        </p:tgtEl>
                                        <p:attrNameLst>
                                          <p:attrName>ppt_h</p:attrName>
                                        </p:attrNameLst>
                                      </p:cBhvr>
                                      <p:tavLst>
                                        <p:tav tm="0">
                                          <p:val>
                                            <p:strVal val="ppt_h"/>
                                          </p:val>
                                        </p:tav>
                                        <p:tav tm="100000">
                                          <p:val>
                                            <p:strVal val="4/3*ppt_h"/>
                                          </p:val>
                                        </p:tav>
                                      </p:tavLst>
                                    </p:anim>
                                    <p:set>
                                      <p:cBhvr>
                                        <p:cTn id="647" dur="1" fill="hold">
                                          <p:stCondLst>
                                            <p:cond delay="1999"/>
                                          </p:stCondLst>
                                        </p:cTn>
                                        <p:tgtEl>
                                          <p:spTgt spid="2352"/>
                                        </p:tgtEl>
                                        <p:attrNameLst>
                                          <p:attrName>style.visibility</p:attrName>
                                        </p:attrNameLst>
                                      </p:cBhvr>
                                      <p:to>
                                        <p:strVal val="hidden"/>
                                      </p:to>
                                    </p:set>
                                  </p:childTnLst>
                                </p:cTn>
                              </p:par>
                              <p:par>
                                <p:cTn id="648" presetID="10" presetClass="exit" presetSubtype="0" fill="hold" nodeType="withEffect">
                                  <p:stCondLst>
                                    <p:cond delay="1455"/>
                                  </p:stCondLst>
                                  <p:childTnLst>
                                    <p:animEffect transition="out" filter="fade">
                                      <p:cBhvr>
                                        <p:cTn id="649" dur="2000"/>
                                        <p:tgtEl>
                                          <p:spTgt spid="2352"/>
                                        </p:tgtEl>
                                      </p:cBhvr>
                                    </p:animEffect>
                                    <p:set>
                                      <p:cBhvr>
                                        <p:cTn id="650" dur="1" fill="hold">
                                          <p:stCondLst>
                                            <p:cond delay="1999"/>
                                          </p:stCondLst>
                                        </p:cTn>
                                        <p:tgtEl>
                                          <p:spTgt spid="2352"/>
                                        </p:tgtEl>
                                        <p:attrNameLst>
                                          <p:attrName>style.visibility</p:attrName>
                                        </p:attrNameLst>
                                      </p:cBhvr>
                                      <p:to>
                                        <p:strVal val="hidden"/>
                                      </p:to>
                                    </p:set>
                                  </p:childTnLst>
                                </p:cTn>
                              </p:par>
                              <p:par>
                                <p:cTn id="651" presetID="6" presetClass="emph" presetSubtype="0" fill="hold" nodeType="withEffect">
                                  <p:stCondLst>
                                    <p:cond delay="1455"/>
                                  </p:stCondLst>
                                  <p:childTnLst>
                                    <p:animScale>
                                      <p:cBhvr>
                                        <p:cTn id="652" dur="2000" fill="hold"/>
                                        <p:tgtEl>
                                          <p:spTgt spid="2352"/>
                                        </p:tgtEl>
                                      </p:cBhvr>
                                      <p:by x="250000" y="250000"/>
                                    </p:animScale>
                                  </p:childTnLst>
                                </p:cTn>
                              </p:par>
                              <p:par>
                                <p:cTn id="653" presetID="42" presetClass="path" presetSubtype="0" decel="100000" fill="hold" nodeType="withEffect">
                                  <p:stCondLst>
                                    <p:cond delay="1455"/>
                                  </p:stCondLst>
                                  <p:childTnLst>
                                    <p:animMotion origin="layout" path="M 3.54167E-6 4.81481E-6 L -0.00326 -0.11899 " pathEditMode="relative" rAng="0" ptsTypes="AA">
                                      <p:cBhvr>
                                        <p:cTn id="654" dur="2000" fill="hold"/>
                                        <p:tgtEl>
                                          <p:spTgt spid="2352"/>
                                        </p:tgtEl>
                                        <p:attrNameLst>
                                          <p:attrName>ppt_x</p:attrName>
                                          <p:attrName>ppt_y</p:attrName>
                                        </p:attrNameLst>
                                      </p:cBhvr>
                                      <p:rCtr x="-169" y="-5949"/>
                                    </p:animMotion>
                                  </p:childTnLst>
                                </p:cTn>
                              </p:par>
                              <p:par>
                                <p:cTn id="655" presetID="55" presetClass="entr" presetSubtype="0" fill="hold" nodeType="withEffect">
                                  <p:stCondLst>
                                    <p:cond delay="1520"/>
                                  </p:stCondLst>
                                  <p:childTnLst>
                                    <p:set>
                                      <p:cBhvr>
                                        <p:cTn id="656" dur="1" fill="hold">
                                          <p:stCondLst>
                                            <p:cond delay="0"/>
                                          </p:stCondLst>
                                        </p:cTn>
                                        <p:tgtEl>
                                          <p:spTgt spid="2353"/>
                                        </p:tgtEl>
                                        <p:attrNameLst>
                                          <p:attrName>style.visibility</p:attrName>
                                        </p:attrNameLst>
                                      </p:cBhvr>
                                      <p:to>
                                        <p:strVal val="visible"/>
                                      </p:to>
                                    </p:set>
                                    <p:anim calcmode="lin" valueType="num">
                                      <p:cBhvr>
                                        <p:cTn id="657" dur="250" fill="hold"/>
                                        <p:tgtEl>
                                          <p:spTgt spid="2353"/>
                                        </p:tgtEl>
                                        <p:attrNameLst>
                                          <p:attrName>ppt_w</p:attrName>
                                        </p:attrNameLst>
                                      </p:cBhvr>
                                      <p:tavLst>
                                        <p:tav tm="0">
                                          <p:val>
                                            <p:strVal val="#ppt_w*0.70"/>
                                          </p:val>
                                        </p:tav>
                                        <p:tav tm="100000">
                                          <p:val>
                                            <p:strVal val="#ppt_w"/>
                                          </p:val>
                                        </p:tav>
                                      </p:tavLst>
                                    </p:anim>
                                    <p:anim calcmode="lin" valueType="num">
                                      <p:cBhvr>
                                        <p:cTn id="658" dur="250" fill="hold"/>
                                        <p:tgtEl>
                                          <p:spTgt spid="2353"/>
                                        </p:tgtEl>
                                        <p:attrNameLst>
                                          <p:attrName>ppt_h</p:attrName>
                                        </p:attrNameLst>
                                      </p:cBhvr>
                                      <p:tavLst>
                                        <p:tav tm="0">
                                          <p:val>
                                            <p:strVal val="#ppt_h"/>
                                          </p:val>
                                        </p:tav>
                                        <p:tav tm="100000">
                                          <p:val>
                                            <p:strVal val="#ppt_h"/>
                                          </p:val>
                                        </p:tav>
                                      </p:tavLst>
                                    </p:anim>
                                    <p:animEffect transition="in" filter="fade">
                                      <p:cBhvr>
                                        <p:cTn id="659" dur="250"/>
                                        <p:tgtEl>
                                          <p:spTgt spid="2353"/>
                                        </p:tgtEl>
                                      </p:cBhvr>
                                    </p:animEffect>
                                  </p:childTnLst>
                                </p:cTn>
                              </p:par>
                              <p:par>
                                <p:cTn id="660" presetID="23" presetClass="exit" presetSubtype="272" fill="hold" nodeType="withEffect">
                                  <p:stCondLst>
                                    <p:cond delay="1520"/>
                                  </p:stCondLst>
                                  <p:childTnLst>
                                    <p:anim calcmode="lin" valueType="num">
                                      <p:cBhvr>
                                        <p:cTn id="661" dur="2000"/>
                                        <p:tgtEl>
                                          <p:spTgt spid="2353"/>
                                        </p:tgtEl>
                                        <p:attrNameLst>
                                          <p:attrName>ppt_w</p:attrName>
                                        </p:attrNameLst>
                                      </p:cBhvr>
                                      <p:tavLst>
                                        <p:tav tm="0">
                                          <p:val>
                                            <p:strVal val="ppt_w"/>
                                          </p:val>
                                        </p:tav>
                                        <p:tav tm="100000">
                                          <p:val>
                                            <p:strVal val="4/3*ppt_w"/>
                                          </p:val>
                                        </p:tav>
                                      </p:tavLst>
                                    </p:anim>
                                    <p:anim calcmode="lin" valueType="num">
                                      <p:cBhvr>
                                        <p:cTn id="662" dur="2000"/>
                                        <p:tgtEl>
                                          <p:spTgt spid="2353"/>
                                        </p:tgtEl>
                                        <p:attrNameLst>
                                          <p:attrName>ppt_h</p:attrName>
                                        </p:attrNameLst>
                                      </p:cBhvr>
                                      <p:tavLst>
                                        <p:tav tm="0">
                                          <p:val>
                                            <p:strVal val="ppt_h"/>
                                          </p:val>
                                        </p:tav>
                                        <p:tav tm="100000">
                                          <p:val>
                                            <p:strVal val="4/3*ppt_h"/>
                                          </p:val>
                                        </p:tav>
                                      </p:tavLst>
                                    </p:anim>
                                    <p:set>
                                      <p:cBhvr>
                                        <p:cTn id="663" dur="1" fill="hold">
                                          <p:stCondLst>
                                            <p:cond delay="1999"/>
                                          </p:stCondLst>
                                        </p:cTn>
                                        <p:tgtEl>
                                          <p:spTgt spid="2353"/>
                                        </p:tgtEl>
                                        <p:attrNameLst>
                                          <p:attrName>style.visibility</p:attrName>
                                        </p:attrNameLst>
                                      </p:cBhvr>
                                      <p:to>
                                        <p:strVal val="hidden"/>
                                      </p:to>
                                    </p:set>
                                  </p:childTnLst>
                                </p:cTn>
                              </p:par>
                              <p:par>
                                <p:cTn id="664" presetID="10" presetClass="exit" presetSubtype="0" fill="hold" nodeType="withEffect">
                                  <p:stCondLst>
                                    <p:cond delay="1520"/>
                                  </p:stCondLst>
                                  <p:childTnLst>
                                    <p:animEffect transition="out" filter="fade">
                                      <p:cBhvr>
                                        <p:cTn id="665" dur="2000"/>
                                        <p:tgtEl>
                                          <p:spTgt spid="2353"/>
                                        </p:tgtEl>
                                      </p:cBhvr>
                                    </p:animEffect>
                                    <p:set>
                                      <p:cBhvr>
                                        <p:cTn id="666" dur="1" fill="hold">
                                          <p:stCondLst>
                                            <p:cond delay="1999"/>
                                          </p:stCondLst>
                                        </p:cTn>
                                        <p:tgtEl>
                                          <p:spTgt spid="2353"/>
                                        </p:tgtEl>
                                        <p:attrNameLst>
                                          <p:attrName>style.visibility</p:attrName>
                                        </p:attrNameLst>
                                      </p:cBhvr>
                                      <p:to>
                                        <p:strVal val="hidden"/>
                                      </p:to>
                                    </p:set>
                                  </p:childTnLst>
                                </p:cTn>
                              </p:par>
                              <p:par>
                                <p:cTn id="667" presetID="6" presetClass="emph" presetSubtype="0" fill="hold" nodeType="withEffect">
                                  <p:stCondLst>
                                    <p:cond delay="1520"/>
                                  </p:stCondLst>
                                  <p:childTnLst>
                                    <p:animScale>
                                      <p:cBhvr>
                                        <p:cTn id="668" dur="2000" fill="hold"/>
                                        <p:tgtEl>
                                          <p:spTgt spid="2353"/>
                                        </p:tgtEl>
                                      </p:cBhvr>
                                      <p:by x="250000" y="250000"/>
                                    </p:animScale>
                                  </p:childTnLst>
                                </p:cTn>
                              </p:par>
                              <p:par>
                                <p:cTn id="669" presetID="42" presetClass="path" presetSubtype="0" decel="100000" fill="hold" nodeType="withEffect">
                                  <p:stCondLst>
                                    <p:cond delay="1520"/>
                                  </p:stCondLst>
                                  <p:childTnLst>
                                    <p:animMotion origin="layout" path="M 1.25E-6 4.81481E-6 L -0.00326 -0.11899 " pathEditMode="relative" rAng="0" ptsTypes="AA">
                                      <p:cBhvr>
                                        <p:cTn id="670" dur="2000" fill="hold"/>
                                        <p:tgtEl>
                                          <p:spTgt spid="2353"/>
                                        </p:tgtEl>
                                        <p:attrNameLst>
                                          <p:attrName>ppt_x</p:attrName>
                                          <p:attrName>ppt_y</p:attrName>
                                        </p:attrNameLst>
                                      </p:cBhvr>
                                      <p:rCtr x="-169" y="-5949"/>
                                    </p:animMotion>
                                  </p:childTnLst>
                                </p:cTn>
                              </p:par>
                              <p:par>
                                <p:cTn id="671" presetID="55" presetClass="entr" presetSubtype="0" fill="hold" nodeType="withEffect">
                                  <p:stCondLst>
                                    <p:cond delay="1585"/>
                                  </p:stCondLst>
                                  <p:childTnLst>
                                    <p:set>
                                      <p:cBhvr>
                                        <p:cTn id="672" dur="1" fill="hold">
                                          <p:stCondLst>
                                            <p:cond delay="0"/>
                                          </p:stCondLst>
                                        </p:cTn>
                                        <p:tgtEl>
                                          <p:spTgt spid="2354"/>
                                        </p:tgtEl>
                                        <p:attrNameLst>
                                          <p:attrName>style.visibility</p:attrName>
                                        </p:attrNameLst>
                                      </p:cBhvr>
                                      <p:to>
                                        <p:strVal val="visible"/>
                                      </p:to>
                                    </p:set>
                                    <p:anim calcmode="lin" valueType="num">
                                      <p:cBhvr>
                                        <p:cTn id="673" dur="250" fill="hold"/>
                                        <p:tgtEl>
                                          <p:spTgt spid="2354"/>
                                        </p:tgtEl>
                                        <p:attrNameLst>
                                          <p:attrName>ppt_w</p:attrName>
                                        </p:attrNameLst>
                                      </p:cBhvr>
                                      <p:tavLst>
                                        <p:tav tm="0">
                                          <p:val>
                                            <p:strVal val="#ppt_w*0.70"/>
                                          </p:val>
                                        </p:tav>
                                        <p:tav tm="100000">
                                          <p:val>
                                            <p:strVal val="#ppt_w"/>
                                          </p:val>
                                        </p:tav>
                                      </p:tavLst>
                                    </p:anim>
                                    <p:anim calcmode="lin" valueType="num">
                                      <p:cBhvr>
                                        <p:cTn id="674" dur="250" fill="hold"/>
                                        <p:tgtEl>
                                          <p:spTgt spid="2354"/>
                                        </p:tgtEl>
                                        <p:attrNameLst>
                                          <p:attrName>ppt_h</p:attrName>
                                        </p:attrNameLst>
                                      </p:cBhvr>
                                      <p:tavLst>
                                        <p:tav tm="0">
                                          <p:val>
                                            <p:strVal val="#ppt_h"/>
                                          </p:val>
                                        </p:tav>
                                        <p:tav tm="100000">
                                          <p:val>
                                            <p:strVal val="#ppt_h"/>
                                          </p:val>
                                        </p:tav>
                                      </p:tavLst>
                                    </p:anim>
                                    <p:animEffect transition="in" filter="fade">
                                      <p:cBhvr>
                                        <p:cTn id="675" dur="250"/>
                                        <p:tgtEl>
                                          <p:spTgt spid="2354"/>
                                        </p:tgtEl>
                                      </p:cBhvr>
                                    </p:animEffect>
                                  </p:childTnLst>
                                </p:cTn>
                              </p:par>
                              <p:par>
                                <p:cTn id="676" presetID="23" presetClass="exit" presetSubtype="272" fill="hold" nodeType="withEffect">
                                  <p:stCondLst>
                                    <p:cond delay="1585"/>
                                  </p:stCondLst>
                                  <p:childTnLst>
                                    <p:anim calcmode="lin" valueType="num">
                                      <p:cBhvr>
                                        <p:cTn id="677" dur="2000"/>
                                        <p:tgtEl>
                                          <p:spTgt spid="2354"/>
                                        </p:tgtEl>
                                        <p:attrNameLst>
                                          <p:attrName>ppt_w</p:attrName>
                                        </p:attrNameLst>
                                      </p:cBhvr>
                                      <p:tavLst>
                                        <p:tav tm="0">
                                          <p:val>
                                            <p:strVal val="ppt_w"/>
                                          </p:val>
                                        </p:tav>
                                        <p:tav tm="100000">
                                          <p:val>
                                            <p:strVal val="4/3*ppt_w"/>
                                          </p:val>
                                        </p:tav>
                                      </p:tavLst>
                                    </p:anim>
                                    <p:anim calcmode="lin" valueType="num">
                                      <p:cBhvr>
                                        <p:cTn id="678" dur="2000"/>
                                        <p:tgtEl>
                                          <p:spTgt spid="2354"/>
                                        </p:tgtEl>
                                        <p:attrNameLst>
                                          <p:attrName>ppt_h</p:attrName>
                                        </p:attrNameLst>
                                      </p:cBhvr>
                                      <p:tavLst>
                                        <p:tav tm="0">
                                          <p:val>
                                            <p:strVal val="ppt_h"/>
                                          </p:val>
                                        </p:tav>
                                        <p:tav tm="100000">
                                          <p:val>
                                            <p:strVal val="4/3*ppt_h"/>
                                          </p:val>
                                        </p:tav>
                                      </p:tavLst>
                                    </p:anim>
                                    <p:set>
                                      <p:cBhvr>
                                        <p:cTn id="679" dur="1" fill="hold">
                                          <p:stCondLst>
                                            <p:cond delay="1999"/>
                                          </p:stCondLst>
                                        </p:cTn>
                                        <p:tgtEl>
                                          <p:spTgt spid="2354"/>
                                        </p:tgtEl>
                                        <p:attrNameLst>
                                          <p:attrName>style.visibility</p:attrName>
                                        </p:attrNameLst>
                                      </p:cBhvr>
                                      <p:to>
                                        <p:strVal val="hidden"/>
                                      </p:to>
                                    </p:set>
                                  </p:childTnLst>
                                </p:cTn>
                              </p:par>
                              <p:par>
                                <p:cTn id="680" presetID="10" presetClass="exit" presetSubtype="0" fill="hold" nodeType="withEffect">
                                  <p:stCondLst>
                                    <p:cond delay="1585"/>
                                  </p:stCondLst>
                                  <p:childTnLst>
                                    <p:animEffect transition="out" filter="fade">
                                      <p:cBhvr>
                                        <p:cTn id="681" dur="2000"/>
                                        <p:tgtEl>
                                          <p:spTgt spid="2354"/>
                                        </p:tgtEl>
                                      </p:cBhvr>
                                    </p:animEffect>
                                    <p:set>
                                      <p:cBhvr>
                                        <p:cTn id="682" dur="1" fill="hold">
                                          <p:stCondLst>
                                            <p:cond delay="1999"/>
                                          </p:stCondLst>
                                        </p:cTn>
                                        <p:tgtEl>
                                          <p:spTgt spid="2354"/>
                                        </p:tgtEl>
                                        <p:attrNameLst>
                                          <p:attrName>style.visibility</p:attrName>
                                        </p:attrNameLst>
                                      </p:cBhvr>
                                      <p:to>
                                        <p:strVal val="hidden"/>
                                      </p:to>
                                    </p:set>
                                  </p:childTnLst>
                                </p:cTn>
                              </p:par>
                              <p:par>
                                <p:cTn id="683" presetID="6" presetClass="emph" presetSubtype="0" fill="hold" nodeType="withEffect">
                                  <p:stCondLst>
                                    <p:cond delay="1585"/>
                                  </p:stCondLst>
                                  <p:childTnLst>
                                    <p:animScale>
                                      <p:cBhvr>
                                        <p:cTn id="684" dur="2000" fill="hold"/>
                                        <p:tgtEl>
                                          <p:spTgt spid="2354"/>
                                        </p:tgtEl>
                                      </p:cBhvr>
                                      <p:by x="250000" y="250000"/>
                                    </p:animScale>
                                  </p:childTnLst>
                                </p:cTn>
                              </p:par>
                              <p:par>
                                <p:cTn id="685" presetID="42" presetClass="path" presetSubtype="0" decel="100000" fill="hold" nodeType="withEffect">
                                  <p:stCondLst>
                                    <p:cond delay="1585"/>
                                  </p:stCondLst>
                                  <p:childTnLst>
                                    <p:animMotion origin="layout" path="M -1.66667E-6 4.81481E-6 L -0.00325 -0.11899 " pathEditMode="relative" rAng="0" ptsTypes="AA">
                                      <p:cBhvr>
                                        <p:cTn id="686" dur="2000" fill="hold"/>
                                        <p:tgtEl>
                                          <p:spTgt spid="2354"/>
                                        </p:tgtEl>
                                        <p:attrNameLst>
                                          <p:attrName>ppt_x</p:attrName>
                                          <p:attrName>ppt_y</p:attrName>
                                        </p:attrNameLst>
                                      </p:cBhvr>
                                      <p:rCtr x="-169" y="-5949"/>
                                    </p:animMotion>
                                  </p:childTnLst>
                                </p:cTn>
                              </p:par>
                              <p:par>
                                <p:cTn id="687" presetID="55" presetClass="entr" presetSubtype="0" fill="hold" nodeType="withEffect">
                                  <p:stCondLst>
                                    <p:cond delay="1650"/>
                                  </p:stCondLst>
                                  <p:childTnLst>
                                    <p:set>
                                      <p:cBhvr>
                                        <p:cTn id="688" dur="1" fill="hold">
                                          <p:stCondLst>
                                            <p:cond delay="0"/>
                                          </p:stCondLst>
                                        </p:cTn>
                                        <p:tgtEl>
                                          <p:spTgt spid="2355"/>
                                        </p:tgtEl>
                                        <p:attrNameLst>
                                          <p:attrName>style.visibility</p:attrName>
                                        </p:attrNameLst>
                                      </p:cBhvr>
                                      <p:to>
                                        <p:strVal val="visible"/>
                                      </p:to>
                                    </p:set>
                                    <p:anim calcmode="lin" valueType="num">
                                      <p:cBhvr>
                                        <p:cTn id="689" dur="250" fill="hold"/>
                                        <p:tgtEl>
                                          <p:spTgt spid="2355"/>
                                        </p:tgtEl>
                                        <p:attrNameLst>
                                          <p:attrName>ppt_w</p:attrName>
                                        </p:attrNameLst>
                                      </p:cBhvr>
                                      <p:tavLst>
                                        <p:tav tm="0">
                                          <p:val>
                                            <p:strVal val="#ppt_w*0.70"/>
                                          </p:val>
                                        </p:tav>
                                        <p:tav tm="100000">
                                          <p:val>
                                            <p:strVal val="#ppt_w"/>
                                          </p:val>
                                        </p:tav>
                                      </p:tavLst>
                                    </p:anim>
                                    <p:anim calcmode="lin" valueType="num">
                                      <p:cBhvr>
                                        <p:cTn id="690" dur="250" fill="hold"/>
                                        <p:tgtEl>
                                          <p:spTgt spid="2355"/>
                                        </p:tgtEl>
                                        <p:attrNameLst>
                                          <p:attrName>ppt_h</p:attrName>
                                        </p:attrNameLst>
                                      </p:cBhvr>
                                      <p:tavLst>
                                        <p:tav tm="0">
                                          <p:val>
                                            <p:strVal val="#ppt_h"/>
                                          </p:val>
                                        </p:tav>
                                        <p:tav tm="100000">
                                          <p:val>
                                            <p:strVal val="#ppt_h"/>
                                          </p:val>
                                        </p:tav>
                                      </p:tavLst>
                                    </p:anim>
                                    <p:animEffect transition="in" filter="fade">
                                      <p:cBhvr>
                                        <p:cTn id="691" dur="250"/>
                                        <p:tgtEl>
                                          <p:spTgt spid="2355"/>
                                        </p:tgtEl>
                                      </p:cBhvr>
                                    </p:animEffect>
                                  </p:childTnLst>
                                </p:cTn>
                              </p:par>
                              <p:par>
                                <p:cTn id="692" presetID="23" presetClass="exit" presetSubtype="272" fill="hold" nodeType="withEffect">
                                  <p:stCondLst>
                                    <p:cond delay="1650"/>
                                  </p:stCondLst>
                                  <p:childTnLst>
                                    <p:anim calcmode="lin" valueType="num">
                                      <p:cBhvr>
                                        <p:cTn id="693" dur="2000"/>
                                        <p:tgtEl>
                                          <p:spTgt spid="2355"/>
                                        </p:tgtEl>
                                        <p:attrNameLst>
                                          <p:attrName>ppt_w</p:attrName>
                                        </p:attrNameLst>
                                      </p:cBhvr>
                                      <p:tavLst>
                                        <p:tav tm="0">
                                          <p:val>
                                            <p:strVal val="ppt_w"/>
                                          </p:val>
                                        </p:tav>
                                        <p:tav tm="100000">
                                          <p:val>
                                            <p:strVal val="4/3*ppt_w"/>
                                          </p:val>
                                        </p:tav>
                                      </p:tavLst>
                                    </p:anim>
                                    <p:anim calcmode="lin" valueType="num">
                                      <p:cBhvr>
                                        <p:cTn id="694" dur="2000"/>
                                        <p:tgtEl>
                                          <p:spTgt spid="2355"/>
                                        </p:tgtEl>
                                        <p:attrNameLst>
                                          <p:attrName>ppt_h</p:attrName>
                                        </p:attrNameLst>
                                      </p:cBhvr>
                                      <p:tavLst>
                                        <p:tav tm="0">
                                          <p:val>
                                            <p:strVal val="ppt_h"/>
                                          </p:val>
                                        </p:tav>
                                        <p:tav tm="100000">
                                          <p:val>
                                            <p:strVal val="4/3*ppt_h"/>
                                          </p:val>
                                        </p:tav>
                                      </p:tavLst>
                                    </p:anim>
                                    <p:set>
                                      <p:cBhvr>
                                        <p:cTn id="695" dur="1" fill="hold">
                                          <p:stCondLst>
                                            <p:cond delay="1999"/>
                                          </p:stCondLst>
                                        </p:cTn>
                                        <p:tgtEl>
                                          <p:spTgt spid="2355"/>
                                        </p:tgtEl>
                                        <p:attrNameLst>
                                          <p:attrName>style.visibility</p:attrName>
                                        </p:attrNameLst>
                                      </p:cBhvr>
                                      <p:to>
                                        <p:strVal val="hidden"/>
                                      </p:to>
                                    </p:set>
                                  </p:childTnLst>
                                </p:cTn>
                              </p:par>
                              <p:par>
                                <p:cTn id="696" presetID="10" presetClass="exit" presetSubtype="0" fill="hold" nodeType="withEffect">
                                  <p:stCondLst>
                                    <p:cond delay="1650"/>
                                  </p:stCondLst>
                                  <p:childTnLst>
                                    <p:animEffect transition="out" filter="fade">
                                      <p:cBhvr>
                                        <p:cTn id="697" dur="2000"/>
                                        <p:tgtEl>
                                          <p:spTgt spid="2355"/>
                                        </p:tgtEl>
                                      </p:cBhvr>
                                    </p:animEffect>
                                    <p:set>
                                      <p:cBhvr>
                                        <p:cTn id="698" dur="1" fill="hold">
                                          <p:stCondLst>
                                            <p:cond delay="1999"/>
                                          </p:stCondLst>
                                        </p:cTn>
                                        <p:tgtEl>
                                          <p:spTgt spid="2355"/>
                                        </p:tgtEl>
                                        <p:attrNameLst>
                                          <p:attrName>style.visibility</p:attrName>
                                        </p:attrNameLst>
                                      </p:cBhvr>
                                      <p:to>
                                        <p:strVal val="hidden"/>
                                      </p:to>
                                    </p:set>
                                  </p:childTnLst>
                                </p:cTn>
                              </p:par>
                              <p:par>
                                <p:cTn id="699" presetID="6" presetClass="emph" presetSubtype="0" fill="hold" nodeType="withEffect">
                                  <p:stCondLst>
                                    <p:cond delay="1650"/>
                                  </p:stCondLst>
                                  <p:childTnLst>
                                    <p:animScale>
                                      <p:cBhvr>
                                        <p:cTn id="700" dur="2000" fill="hold"/>
                                        <p:tgtEl>
                                          <p:spTgt spid="2355"/>
                                        </p:tgtEl>
                                      </p:cBhvr>
                                      <p:by x="250000" y="250000"/>
                                    </p:animScale>
                                  </p:childTnLst>
                                </p:cTn>
                              </p:par>
                              <p:par>
                                <p:cTn id="701" presetID="42" presetClass="path" presetSubtype="0" decel="100000" fill="hold" nodeType="withEffect">
                                  <p:stCondLst>
                                    <p:cond delay="1650"/>
                                  </p:stCondLst>
                                  <p:childTnLst>
                                    <p:animMotion origin="layout" path="M 3.95833E-6 4.81481E-6 L -0.00326 -0.11899 " pathEditMode="relative" rAng="0" ptsTypes="AA">
                                      <p:cBhvr>
                                        <p:cTn id="702" dur="2000" fill="hold"/>
                                        <p:tgtEl>
                                          <p:spTgt spid="2355"/>
                                        </p:tgtEl>
                                        <p:attrNameLst>
                                          <p:attrName>ppt_x</p:attrName>
                                          <p:attrName>ppt_y</p:attrName>
                                        </p:attrNameLst>
                                      </p:cBhvr>
                                      <p:rCtr x="-169" y="-5949"/>
                                    </p:animMotion>
                                  </p:childTnLst>
                                </p:cTn>
                              </p:par>
                              <p:par>
                                <p:cTn id="703" presetID="55" presetClass="entr" presetSubtype="0" fill="hold" nodeType="withEffect">
                                  <p:stCondLst>
                                    <p:cond delay="1715"/>
                                  </p:stCondLst>
                                  <p:childTnLst>
                                    <p:set>
                                      <p:cBhvr>
                                        <p:cTn id="704" dur="1" fill="hold">
                                          <p:stCondLst>
                                            <p:cond delay="0"/>
                                          </p:stCondLst>
                                        </p:cTn>
                                        <p:tgtEl>
                                          <p:spTgt spid="2356"/>
                                        </p:tgtEl>
                                        <p:attrNameLst>
                                          <p:attrName>style.visibility</p:attrName>
                                        </p:attrNameLst>
                                      </p:cBhvr>
                                      <p:to>
                                        <p:strVal val="visible"/>
                                      </p:to>
                                    </p:set>
                                    <p:anim calcmode="lin" valueType="num">
                                      <p:cBhvr>
                                        <p:cTn id="705" dur="250" fill="hold"/>
                                        <p:tgtEl>
                                          <p:spTgt spid="2356"/>
                                        </p:tgtEl>
                                        <p:attrNameLst>
                                          <p:attrName>ppt_w</p:attrName>
                                        </p:attrNameLst>
                                      </p:cBhvr>
                                      <p:tavLst>
                                        <p:tav tm="0">
                                          <p:val>
                                            <p:strVal val="#ppt_w*0.70"/>
                                          </p:val>
                                        </p:tav>
                                        <p:tav tm="100000">
                                          <p:val>
                                            <p:strVal val="#ppt_w"/>
                                          </p:val>
                                        </p:tav>
                                      </p:tavLst>
                                    </p:anim>
                                    <p:anim calcmode="lin" valueType="num">
                                      <p:cBhvr>
                                        <p:cTn id="706" dur="250" fill="hold"/>
                                        <p:tgtEl>
                                          <p:spTgt spid="2356"/>
                                        </p:tgtEl>
                                        <p:attrNameLst>
                                          <p:attrName>ppt_h</p:attrName>
                                        </p:attrNameLst>
                                      </p:cBhvr>
                                      <p:tavLst>
                                        <p:tav tm="0">
                                          <p:val>
                                            <p:strVal val="#ppt_h"/>
                                          </p:val>
                                        </p:tav>
                                        <p:tav tm="100000">
                                          <p:val>
                                            <p:strVal val="#ppt_h"/>
                                          </p:val>
                                        </p:tav>
                                      </p:tavLst>
                                    </p:anim>
                                    <p:animEffect transition="in" filter="fade">
                                      <p:cBhvr>
                                        <p:cTn id="707" dur="250"/>
                                        <p:tgtEl>
                                          <p:spTgt spid="2356"/>
                                        </p:tgtEl>
                                      </p:cBhvr>
                                    </p:animEffect>
                                  </p:childTnLst>
                                </p:cTn>
                              </p:par>
                              <p:par>
                                <p:cTn id="708" presetID="23" presetClass="exit" presetSubtype="272" fill="hold" nodeType="withEffect">
                                  <p:stCondLst>
                                    <p:cond delay="1715"/>
                                  </p:stCondLst>
                                  <p:childTnLst>
                                    <p:anim calcmode="lin" valueType="num">
                                      <p:cBhvr>
                                        <p:cTn id="709" dur="2000"/>
                                        <p:tgtEl>
                                          <p:spTgt spid="2356"/>
                                        </p:tgtEl>
                                        <p:attrNameLst>
                                          <p:attrName>ppt_w</p:attrName>
                                        </p:attrNameLst>
                                      </p:cBhvr>
                                      <p:tavLst>
                                        <p:tav tm="0">
                                          <p:val>
                                            <p:strVal val="ppt_w"/>
                                          </p:val>
                                        </p:tav>
                                        <p:tav tm="100000">
                                          <p:val>
                                            <p:strVal val="4/3*ppt_w"/>
                                          </p:val>
                                        </p:tav>
                                      </p:tavLst>
                                    </p:anim>
                                    <p:anim calcmode="lin" valueType="num">
                                      <p:cBhvr>
                                        <p:cTn id="710" dur="2000"/>
                                        <p:tgtEl>
                                          <p:spTgt spid="2356"/>
                                        </p:tgtEl>
                                        <p:attrNameLst>
                                          <p:attrName>ppt_h</p:attrName>
                                        </p:attrNameLst>
                                      </p:cBhvr>
                                      <p:tavLst>
                                        <p:tav tm="0">
                                          <p:val>
                                            <p:strVal val="ppt_h"/>
                                          </p:val>
                                        </p:tav>
                                        <p:tav tm="100000">
                                          <p:val>
                                            <p:strVal val="4/3*ppt_h"/>
                                          </p:val>
                                        </p:tav>
                                      </p:tavLst>
                                    </p:anim>
                                    <p:set>
                                      <p:cBhvr>
                                        <p:cTn id="711" dur="1" fill="hold">
                                          <p:stCondLst>
                                            <p:cond delay="1999"/>
                                          </p:stCondLst>
                                        </p:cTn>
                                        <p:tgtEl>
                                          <p:spTgt spid="2356"/>
                                        </p:tgtEl>
                                        <p:attrNameLst>
                                          <p:attrName>style.visibility</p:attrName>
                                        </p:attrNameLst>
                                      </p:cBhvr>
                                      <p:to>
                                        <p:strVal val="hidden"/>
                                      </p:to>
                                    </p:set>
                                  </p:childTnLst>
                                </p:cTn>
                              </p:par>
                              <p:par>
                                <p:cTn id="712" presetID="10" presetClass="exit" presetSubtype="0" fill="hold" nodeType="withEffect">
                                  <p:stCondLst>
                                    <p:cond delay="1715"/>
                                  </p:stCondLst>
                                  <p:childTnLst>
                                    <p:animEffect transition="out" filter="fade">
                                      <p:cBhvr>
                                        <p:cTn id="713" dur="2000"/>
                                        <p:tgtEl>
                                          <p:spTgt spid="2356"/>
                                        </p:tgtEl>
                                      </p:cBhvr>
                                    </p:animEffect>
                                    <p:set>
                                      <p:cBhvr>
                                        <p:cTn id="714" dur="1" fill="hold">
                                          <p:stCondLst>
                                            <p:cond delay="1999"/>
                                          </p:stCondLst>
                                        </p:cTn>
                                        <p:tgtEl>
                                          <p:spTgt spid="2356"/>
                                        </p:tgtEl>
                                        <p:attrNameLst>
                                          <p:attrName>style.visibility</p:attrName>
                                        </p:attrNameLst>
                                      </p:cBhvr>
                                      <p:to>
                                        <p:strVal val="hidden"/>
                                      </p:to>
                                    </p:set>
                                  </p:childTnLst>
                                </p:cTn>
                              </p:par>
                              <p:par>
                                <p:cTn id="715" presetID="6" presetClass="emph" presetSubtype="0" fill="hold" nodeType="withEffect">
                                  <p:stCondLst>
                                    <p:cond delay="1715"/>
                                  </p:stCondLst>
                                  <p:childTnLst>
                                    <p:animScale>
                                      <p:cBhvr>
                                        <p:cTn id="716" dur="2000" fill="hold"/>
                                        <p:tgtEl>
                                          <p:spTgt spid="2356"/>
                                        </p:tgtEl>
                                      </p:cBhvr>
                                      <p:by x="250000" y="250000"/>
                                    </p:animScale>
                                  </p:childTnLst>
                                </p:cTn>
                              </p:par>
                              <p:par>
                                <p:cTn id="717" presetID="42" presetClass="path" presetSubtype="0" decel="100000" fill="hold" nodeType="withEffect">
                                  <p:stCondLst>
                                    <p:cond delay="1715"/>
                                  </p:stCondLst>
                                  <p:childTnLst>
                                    <p:animMotion origin="layout" path="M -4.16667E-7 4.81481E-6 L -0.00325 -0.11899 " pathEditMode="relative" rAng="0" ptsTypes="AA">
                                      <p:cBhvr>
                                        <p:cTn id="718" dur="2000" fill="hold"/>
                                        <p:tgtEl>
                                          <p:spTgt spid="2356"/>
                                        </p:tgtEl>
                                        <p:attrNameLst>
                                          <p:attrName>ppt_x</p:attrName>
                                          <p:attrName>ppt_y</p:attrName>
                                        </p:attrNameLst>
                                      </p:cBhvr>
                                      <p:rCtr x="-169" y="-5949"/>
                                    </p:animMotion>
                                  </p:childTnLst>
                                </p:cTn>
                              </p:par>
                              <p:par>
                                <p:cTn id="719" presetID="55" presetClass="entr" presetSubtype="0" fill="hold" nodeType="withEffect">
                                  <p:stCondLst>
                                    <p:cond delay="1780"/>
                                  </p:stCondLst>
                                  <p:childTnLst>
                                    <p:set>
                                      <p:cBhvr>
                                        <p:cTn id="720" dur="1" fill="hold">
                                          <p:stCondLst>
                                            <p:cond delay="0"/>
                                          </p:stCondLst>
                                        </p:cTn>
                                        <p:tgtEl>
                                          <p:spTgt spid="2380"/>
                                        </p:tgtEl>
                                        <p:attrNameLst>
                                          <p:attrName>style.visibility</p:attrName>
                                        </p:attrNameLst>
                                      </p:cBhvr>
                                      <p:to>
                                        <p:strVal val="visible"/>
                                      </p:to>
                                    </p:set>
                                    <p:anim calcmode="lin" valueType="num">
                                      <p:cBhvr>
                                        <p:cTn id="721" dur="250" fill="hold"/>
                                        <p:tgtEl>
                                          <p:spTgt spid="2380"/>
                                        </p:tgtEl>
                                        <p:attrNameLst>
                                          <p:attrName>ppt_w</p:attrName>
                                        </p:attrNameLst>
                                      </p:cBhvr>
                                      <p:tavLst>
                                        <p:tav tm="0">
                                          <p:val>
                                            <p:strVal val="#ppt_w*0.70"/>
                                          </p:val>
                                        </p:tav>
                                        <p:tav tm="100000">
                                          <p:val>
                                            <p:strVal val="#ppt_w"/>
                                          </p:val>
                                        </p:tav>
                                      </p:tavLst>
                                    </p:anim>
                                    <p:anim calcmode="lin" valueType="num">
                                      <p:cBhvr>
                                        <p:cTn id="722" dur="250" fill="hold"/>
                                        <p:tgtEl>
                                          <p:spTgt spid="2380"/>
                                        </p:tgtEl>
                                        <p:attrNameLst>
                                          <p:attrName>ppt_h</p:attrName>
                                        </p:attrNameLst>
                                      </p:cBhvr>
                                      <p:tavLst>
                                        <p:tav tm="0">
                                          <p:val>
                                            <p:strVal val="#ppt_h"/>
                                          </p:val>
                                        </p:tav>
                                        <p:tav tm="100000">
                                          <p:val>
                                            <p:strVal val="#ppt_h"/>
                                          </p:val>
                                        </p:tav>
                                      </p:tavLst>
                                    </p:anim>
                                    <p:animEffect transition="in" filter="fade">
                                      <p:cBhvr>
                                        <p:cTn id="723" dur="250"/>
                                        <p:tgtEl>
                                          <p:spTgt spid="2380"/>
                                        </p:tgtEl>
                                      </p:cBhvr>
                                    </p:animEffect>
                                  </p:childTnLst>
                                </p:cTn>
                              </p:par>
                              <p:par>
                                <p:cTn id="724" presetID="23" presetClass="exit" presetSubtype="272" fill="hold" nodeType="withEffect">
                                  <p:stCondLst>
                                    <p:cond delay="1780"/>
                                  </p:stCondLst>
                                  <p:childTnLst>
                                    <p:anim calcmode="lin" valueType="num">
                                      <p:cBhvr>
                                        <p:cTn id="725" dur="2000"/>
                                        <p:tgtEl>
                                          <p:spTgt spid="2380"/>
                                        </p:tgtEl>
                                        <p:attrNameLst>
                                          <p:attrName>ppt_w</p:attrName>
                                        </p:attrNameLst>
                                      </p:cBhvr>
                                      <p:tavLst>
                                        <p:tav tm="0">
                                          <p:val>
                                            <p:strVal val="ppt_w"/>
                                          </p:val>
                                        </p:tav>
                                        <p:tav tm="100000">
                                          <p:val>
                                            <p:strVal val="4/3*ppt_w"/>
                                          </p:val>
                                        </p:tav>
                                      </p:tavLst>
                                    </p:anim>
                                    <p:anim calcmode="lin" valueType="num">
                                      <p:cBhvr>
                                        <p:cTn id="726" dur="2000"/>
                                        <p:tgtEl>
                                          <p:spTgt spid="2380"/>
                                        </p:tgtEl>
                                        <p:attrNameLst>
                                          <p:attrName>ppt_h</p:attrName>
                                        </p:attrNameLst>
                                      </p:cBhvr>
                                      <p:tavLst>
                                        <p:tav tm="0">
                                          <p:val>
                                            <p:strVal val="ppt_h"/>
                                          </p:val>
                                        </p:tav>
                                        <p:tav tm="100000">
                                          <p:val>
                                            <p:strVal val="4/3*ppt_h"/>
                                          </p:val>
                                        </p:tav>
                                      </p:tavLst>
                                    </p:anim>
                                    <p:set>
                                      <p:cBhvr>
                                        <p:cTn id="727" dur="1" fill="hold">
                                          <p:stCondLst>
                                            <p:cond delay="1999"/>
                                          </p:stCondLst>
                                        </p:cTn>
                                        <p:tgtEl>
                                          <p:spTgt spid="2380"/>
                                        </p:tgtEl>
                                        <p:attrNameLst>
                                          <p:attrName>style.visibility</p:attrName>
                                        </p:attrNameLst>
                                      </p:cBhvr>
                                      <p:to>
                                        <p:strVal val="hidden"/>
                                      </p:to>
                                    </p:set>
                                  </p:childTnLst>
                                </p:cTn>
                              </p:par>
                              <p:par>
                                <p:cTn id="728" presetID="10" presetClass="exit" presetSubtype="0" fill="hold" nodeType="withEffect">
                                  <p:stCondLst>
                                    <p:cond delay="1780"/>
                                  </p:stCondLst>
                                  <p:childTnLst>
                                    <p:animEffect transition="out" filter="fade">
                                      <p:cBhvr>
                                        <p:cTn id="729" dur="2000"/>
                                        <p:tgtEl>
                                          <p:spTgt spid="2380"/>
                                        </p:tgtEl>
                                      </p:cBhvr>
                                    </p:animEffect>
                                    <p:set>
                                      <p:cBhvr>
                                        <p:cTn id="730" dur="1" fill="hold">
                                          <p:stCondLst>
                                            <p:cond delay="1999"/>
                                          </p:stCondLst>
                                        </p:cTn>
                                        <p:tgtEl>
                                          <p:spTgt spid="2380"/>
                                        </p:tgtEl>
                                        <p:attrNameLst>
                                          <p:attrName>style.visibility</p:attrName>
                                        </p:attrNameLst>
                                      </p:cBhvr>
                                      <p:to>
                                        <p:strVal val="hidden"/>
                                      </p:to>
                                    </p:set>
                                  </p:childTnLst>
                                </p:cTn>
                              </p:par>
                              <p:par>
                                <p:cTn id="731" presetID="6" presetClass="emph" presetSubtype="0" fill="hold" nodeType="withEffect">
                                  <p:stCondLst>
                                    <p:cond delay="1780"/>
                                  </p:stCondLst>
                                  <p:childTnLst>
                                    <p:animScale>
                                      <p:cBhvr>
                                        <p:cTn id="732" dur="2000" fill="hold"/>
                                        <p:tgtEl>
                                          <p:spTgt spid="2380"/>
                                        </p:tgtEl>
                                      </p:cBhvr>
                                      <p:by x="250000" y="250000"/>
                                    </p:animScale>
                                  </p:childTnLst>
                                </p:cTn>
                              </p:par>
                              <p:par>
                                <p:cTn id="733" presetID="42" presetClass="path" presetSubtype="0" decel="100000" fill="hold" nodeType="withEffect">
                                  <p:stCondLst>
                                    <p:cond delay="1780"/>
                                  </p:stCondLst>
                                  <p:childTnLst>
                                    <p:animMotion origin="layout" path="M -4.16667E-7 4.81481E-6 L -0.00325 -0.11899 " pathEditMode="relative" rAng="0" ptsTypes="AA">
                                      <p:cBhvr>
                                        <p:cTn id="734" dur="2000" fill="hold"/>
                                        <p:tgtEl>
                                          <p:spTgt spid="2380"/>
                                        </p:tgtEl>
                                        <p:attrNameLst>
                                          <p:attrName>ppt_x</p:attrName>
                                          <p:attrName>ppt_y</p:attrName>
                                        </p:attrNameLst>
                                      </p:cBhvr>
                                      <p:rCtr x="-169" y="-5949"/>
                                    </p:animMotion>
                                  </p:childTnLst>
                                </p:cTn>
                              </p:par>
                              <p:par>
                                <p:cTn id="735" presetID="55" presetClass="entr" presetSubtype="0" fill="hold" nodeType="withEffect">
                                  <p:stCondLst>
                                    <p:cond delay="1845"/>
                                  </p:stCondLst>
                                  <p:childTnLst>
                                    <p:set>
                                      <p:cBhvr>
                                        <p:cTn id="736" dur="1" fill="hold">
                                          <p:stCondLst>
                                            <p:cond delay="0"/>
                                          </p:stCondLst>
                                        </p:cTn>
                                        <p:tgtEl>
                                          <p:spTgt spid="2381"/>
                                        </p:tgtEl>
                                        <p:attrNameLst>
                                          <p:attrName>style.visibility</p:attrName>
                                        </p:attrNameLst>
                                      </p:cBhvr>
                                      <p:to>
                                        <p:strVal val="visible"/>
                                      </p:to>
                                    </p:set>
                                    <p:anim calcmode="lin" valueType="num">
                                      <p:cBhvr>
                                        <p:cTn id="737" dur="250" fill="hold"/>
                                        <p:tgtEl>
                                          <p:spTgt spid="2381"/>
                                        </p:tgtEl>
                                        <p:attrNameLst>
                                          <p:attrName>ppt_w</p:attrName>
                                        </p:attrNameLst>
                                      </p:cBhvr>
                                      <p:tavLst>
                                        <p:tav tm="0">
                                          <p:val>
                                            <p:strVal val="#ppt_w*0.70"/>
                                          </p:val>
                                        </p:tav>
                                        <p:tav tm="100000">
                                          <p:val>
                                            <p:strVal val="#ppt_w"/>
                                          </p:val>
                                        </p:tav>
                                      </p:tavLst>
                                    </p:anim>
                                    <p:anim calcmode="lin" valueType="num">
                                      <p:cBhvr>
                                        <p:cTn id="738" dur="250" fill="hold"/>
                                        <p:tgtEl>
                                          <p:spTgt spid="2381"/>
                                        </p:tgtEl>
                                        <p:attrNameLst>
                                          <p:attrName>ppt_h</p:attrName>
                                        </p:attrNameLst>
                                      </p:cBhvr>
                                      <p:tavLst>
                                        <p:tav tm="0">
                                          <p:val>
                                            <p:strVal val="#ppt_h"/>
                                          </p:val>
                                        </p:tav>
                                        <p:tav tm="100000">
                                          <p:val>
                                            <p:strVal val="#ppt_h"/>
                                          </p:val>
                                        </p:tav>
                                      </p:tavLst>
                                    </p:anim>
                                    <p:animEffect transition="in" filter="fade">
                                      <p:cBhvr>
                                        <p:cTn id="739" dur="250"/>
                                        <p:tgtEl>
                                          <p:spTgt spid="2381"/>
                                        </p:tgtEl>
                                      </p:cBhvr>
                                    </p:animEffect>
                                  </p:childTnLst>
                                </p:cTn>
                              </p:par>
                              <p:par>
                                <p:cTn id="740" presetID="23" presetClass="exit" presetSubtype="272" fill="hold" nodeType="withEffect">
                                  <p:stCondLst>
                                    <p:cond delay="1845"/>
                                  </p:stCondLst>
                                  <p:childTnLst>
                                    <p:anim calcmode="lin" valueType="num">
                                      <p:cBhvr>
                                        <p:cTn id="741" dur="2000"/>
                                        <p:tgtEl>
                                          <p:spTgt spid="2381"/>
                                        </p:tgtEl>
                                        <p:attrNameLst>
                                          <p:attrName>ppt_w</p:attrName>
                                        </p:attrNameLst>
                                      </p:cBhvr>
                                      <p:tavLst>
                                        <p:tav tm="0">
                                          <p:val>
                                            <p:strVal val="ppt_w"/>
                                          </p:val>
                                        </p:tav>
                                        <p:tav tm="100000">
                                          <p:val>
                                            <p:strVal val="4/3*ppt_w"/>
                                          </p:val>
                                        </p:tav>
                                      </p:tavLst>
                                    </p:anim>
                                    <p:anim calcmode="lin" valueType="num">
                                      <p:cBhvr>
                                        <p:cTn id="742" dur="2000"/>
                                        <p:tgtEl>
                                          <p:spTgt spid="2381"/>
                                        </p:tgtEl>
                                        <p:attrNameLst>
                                          <p:attrName>ppt_h</p:attrName>
                                        </p:attrNameLst>
                                      </p:cBhvr>
                                      <p:tavLst>
                                        <p:tav tm="0">
                                          <p:val>
                                            <p:strVal val="ppt_h"/>
                                          </p:val>
                                        </p:tav>
                                        <p:tav tm="100000">
                                          <p:val>
                                            <p:strVal val="4/3*ppt_h"/>
                                          </p:val>
                                        </p:tav>
                                      </p:tavLst>
                                    </p:anim>
                                    <p:set>
                                      <p:cBhvr>
                                        <p:cTn id="743" dur="1" fill="hold">
                                          <p:stCondLst>
                                            <p:cond delay="1999"/>
                                          </p:stCondLst>
                                        </p:cTn>
                                        <p:tgtEl>
                                          <p:spTgt spid="2381"/>
                                        </p:tgtEl>
                                        <p:attrNameLst>
                                          <p:attrName>style.visibility</p:attrName>
                                        </p:attrNameLst>
                                      </p:cBhvr>
                                      <p:to>
                                        <p:strVal val="hidden"/>
                                      </p:to>
                                    </p:set>
                                  </p:childTnLst>
                                </p:cTn>
                              </p:par>
                              <p:par>
                                <p:cTn id="744" presetID="10" presetClass="exit" presetSubtype="0" fill="hold" nodeType="withEffect">
                                  <p:stCondLst>
                                    <p:cond delay="1845"/>
                                  </p:stCondLst>
                                  <p:childTnLst>
                                    <p:animEffect transition="out" filter="fade">
                                      <p:cBhvr>
                                        <p:cTn id="745" dur="2000"/>
                                        <p:tgtEl>
                                          <p:spTgt spid="2381"/>
                                        </p:tgtEl>
                                      </p:cBhvr>
                                    </p:animEffect>
                                    <p:set>
                                      <p:cBhvr>
                                        <p:cTn id="746" dur="1" fill="hold">
                                          <p:stCondLst>
                                            <p:cond delay="1999"/>
                                          </p:stCondLst>
                                        </p:cTn>
                                        <p:tgtEl>
                                          <p:spTgt spid="2381"/>
                                        </p:tgtEl>
                                        <p:attrNameLst>
                                          <p:attrName>style.visibility</p:attrName>
                                        </p:attrNameLst>
                                      </p:cBhvr>
                                      <p:to>
                                        <p:strVal val="hidden"/>
                                      </p:to>
                                    </p:set>
                                  </p:childTnLst>
                                </p:cTn>
                              </p:par>
                              <p:par>
                                <p:cTn id="747" presetID="6" presetClass="emph" presetSubtype="0" fill="hold" nodeType="withEffect">
                                  <p:stCondLst>
                                    <p:cond delay="1845"/>
                                  </p:stCondLst>
                                  <p:childTnLst>
                                    <p:animScale>
                                      <p:cBhvr>
                                        <p:cTn id="748" dur="2000" fill="hold"/>
                                        <p:tgtEl>
                                          <p:spTgt spid="2381"/>
                                        </p:tgtEl>
                                      </p:cBhvr>
                                      <p:by x="250000" y="250000"/>
                                    </p:animScale>
                                  </p:childTnLst>
                                </p:cTn>
                              </p:par>
                              <p:par>
                                <p:cTn id="749" presetID="42" presetClass="path" presetSubtype="0" decel="100000" fill="hold" nodeType="withEffect">
                                  <p:stCondLst>
                                    <p:cond delay="1845"/>
                                  </p:stCondLst>
                                  <p:childTnLst>
                                    <p:animMotion origin="layout" path="M 2.08333E-7 4.81481E-6 L -0.00326 -0.11899 " pathEditMode="relative" rAng="0" ptsTypes="AA">
                                      <p:cBhvr>
                                        <p:cTn id="750" dur="2000" fill="hold"/>
                                        <p:tgtEl>
                                          <p:spTgt spid="2381"/>
                                        </p:tgtEl>
                                        <p:attrNameLst>
                                          <p:attrName>ppt_x</p:attrName>
                                          <p:attrName>ppt_y</p:attrName>
                                        </p:attrNameLst>
                                      </p:cBhvr>
                                      <p:rCtr x="-169" y="-5949"/>
                                    </p:animMotion>
                                  </p:childTnLst>
                                </p:cTn>
                              </p:par>
                              <p:par>
                                <p:cTn id="751" presetID="55" presetClass="entr" presetSubtype="0" fill="hold" nodeType="withEffect">
                                  <p:stCondLst>
                                    <p:cond delay="1910"/>
                                  </p:stCondLst>
                                  <p:childTnLst>
                                    <p:set>
                                      <p:cBhvr>
                                        <p:cTn id="752" dur="1" fill="hold">
                                          <p:stCondLst>
                                            <p:cond delay="0"/>
                                          </p:stCondLst>
                                        </p:cTn>
                                        <p:tgtEl>
                                          <p:spTgt spid="2382"/>
                                        </p:tgtEl>
                                        <p:attrNameLst>
                                          <p:attrName>style.visibility</p:attrName>
                                        </p:attrNameLst>
                                      </p:cBhvr>
                                      <p:to>
                                        <p:strVal val="visible"/>
                                      </p:to>
                                    </p:set>
                                    <p:anim calcmode="lin" valueType="num">
                                      <p:cBhvr>
                                        <p:cTn id="753" dur="250" fill="hold"/>
                                        <p:tgtEl>
                                          <p:spTgt spid="2382"/>
                                        </p:tgtEl>
                                        <p:attrNameLst>
                                          <p:attrName>ppt_w</p:attrName>
                                        </p:attrNameLst>
                                      </p:cBhvr>
                                      <p:tavLst>
                                        <p:tav tm="0">
                                          <p:val>
                                            <p:strVal val="#ppt_w*0.70"/>
                                          </p:val>
                                        </p:tav>
                                        <p:tav tm="100000">
                                          <p:val>
                                            <p:strVal val="#ppt_w"/>
                                          </p:val>
                                        </p:tav>
                                      </p:tavLst>
                                    </p:anim>
                                    <p:anim calcmode="lin" valueType="num">
                                      <p:cBhvr>
                                        <p:cTn id="754" dur="250" fill="hold"/>
                                        <p:tgtEl>
                                          <p:spTgt spid="2382"/>
                                        </p:tgtEl>
                                        <p:attrNameLst>
                                          <p:attrName>ppt_h</p:attrName>
                                        </p:attrNameLst>
                                      </p:cBhvr>
                                      <p:tavLst>
                                        <p:tav tm="0">
                                          <p:val>
                                            <p:strVal val="#ppt_h"/>
                                          </p:val>
                                        </p:tav>
                                        <p:tav tm="100000">
                                          <p:val>
                                            <p:strVal val="#ppt_h"/>
                                          </p:val>
                                        </p:tav>
                                      </p:tavLst>
                                    </p:anim>
                                    <p:animEffect transition="in" filter="fade">
                                      <p:cBhvr>
                                        <p:cTn id="755" dur="250"/>
                                        <p:tgtEl>
                                          <p:spTgt spid="2382"/>
                                        </p:tgtEl>
                                      </p:cBhvr>
                                    </p:animEffect>
                                  </p:childTnLst>
                                </p:cTn>
                              </p:par>
                              <p:par>
                                <p:cTn id="756" presetID="23" presetClass="exit" presetSubtype="272" fill="hold" nodeType="withEffect">
                                  <p:stCondLst>
                                    <p:cond delay="1910"/>
                                  </p:stCondLst>
                                  <p:childTnLst>
                                    <p:anim calcmode="lin" valueType="num">
                                      <p:cBhvr>
                                        <p:cTn id="757" dur="2000"/>
                                        <p:tgtEl>
                                          <p:spTgt spid="2382"/>
                                        </p:tgtEl>
                                        <p:attrNameLst>
                                          <p:attrName>ppt_w</p:attrName>
                                        </p:attrNameLst>
                                      </p:cBhvr>
                                      <p:tavLst>
                                        <p:tav tm="0">
                                          <p:val>
                                            <p:strVal val="ppt_w"/>
                                          </p:val>
                                        </p:tav>
                                        <p:tav tm="100000">
                                          <p:val>
                                            <p:strVal val="4/3*ppt_w"/>
                                          </p:val>
                                        </p:tav>
                                      </p:tavLst>
                                    </p:anim>
                                    <p:anim calcmode="lin" valueType="num">
                                      <p:cBhvr>
                                        <p:cTn id="758" dur="2000"/>
                                        <p:tgtEl>
                                          <p:spTgt spid="2382"/>
                                        </p:tgtEl>
                                        <p:attrNameLst>
                                          <p:attrName>ppt_h</p:attrName>
                                        </p:attrNameLst>
                                      </p:cBhvr>
                                      <p:tavLst>
                                        <p:tav tm="0">
                                          <p:val>
                                            <p:strVal val="ppt_h"/>
                                          </p:val>
                                        </p:tav>
                                        <p:tav tm="100000">
                                          <p:val>
                                            <p:strVal val="4/3*ppt_h"/>
                                          </p:val>
                                        </p:tav>
                                      </p:tavLst>
                                    </p:anim>
                                    <p:set>
                                      <p:cBhvr>
                                        <p:cTn id="759" dur="1" fill="hold">
                                          <p:stCondLst>
                                            <p:cond delay="1999"/>
                                          </p:stCondLst>
                                        </p:cTn>
                                        <p:tgtEl>
                                          <p:spTgt spid="2382"/>
                                        </p:tgtEl>
                                        <p:attrNameLst>
                                          <p:attrName>style.visibility</p:attrName>
                                        </p:attrNameLst>
                                      </p:cBhvr>
                                      <p:to>
                                        <p:strVal val="hidden"/>
                                      </p:to>
                                    </p:set>
                                  </p:childTnLst>
                                </p:cTn>
                              </p:par>
                              <p:par>
                                <p:cTn id="760" presetID="10" presetClass="exit" presetSubtype="0" fill="hold" nodeType="withEffect">
                                  <p:stCondLst>
                                    <p:cond delay="1910"/>
                                  </p:stCondLst>
                                  <p:childTnLst>
                                    <p:animEffect transition="out" filter="fade">
                                      <p:cBhvr>
                                        <p:cTn id="761" dur="2000"/>
                                        <p:tgtEl>
                                          <p:spTgt spid="2382"/>
                                        </p:tgtEl>
                                      </p:cBhvr>
                                    </p:animEffect>
                                    <p:set>
                                      <p:cBhvr>
                                        <p:cTn id="762" dur="1" fill="hold">
                                          <p:stCondLst>
                                            <p:cond delay="1999"/>
                                          </p:stCondLst>
                                        </p:cTn>
                                        <p:tgtEl>
                                          <p:spTgt spid="2382"/>
                                        </p:tgtEl>
                                        <p:attrNameLst>
                                          <p:attrName>style.visibility</p:attrName>
                                        </p:attrNameLst>
                                      </p:cBhvr>
                                      <p:to>
                                        <p:strVal val="hidden"/>
                                      </p:to>
                                    </p:set>
                                  </p:childTnLst>
                                </p:cTn>
                              </p:par>
                              <p:par>
                                <p:cTn id="763" presetID="6" presetClass="emph" presetSubtype="0" fill="hold" nodeType="withEffect">
                                  <p:stCondLst>
                                    <p:cond delay="1910"/>
                                  </p:stCondLst>
                                  <p:childTnLst>
                                    <p:animScale>
                                      <p:cBhvr>
                                        <p:cTn id="764" dur="2000" fill="hold"/>
                                        <p:tgtEl>
                                          <p:spTgt spid="2382"/>
                                        </p:tgtEl>
                                      </p:cBhvr>
                                      <p:by x="250000" y="250000"/>
                                    </p:animScale>
                                  </p:childTnLst>
                                </p:cTn>
                              </p:par>
                              <p:par>
                                <p:cTn id="765" presetID="42" presetClass="path" presetSubtype="0" decel="100000" fill="hold" nodeType="withEffect">
                                  <p:stCondLst>
                                    <p:cond delay="1910"/>
                                  </p:stCondLst>
                                  <p:childTnLst>
                                    <p:animMotion origin="layout" path="M -1.45833E-6 4.81481E-6 L -0.00325 -0.11899 " pathEditMode="relative" rAng="0" ptsTypes="AA">
                                      <p:cBhvr>
                                        <p:cTn id="766" dur="2000" fill="hold"/>
                                        <p:tgtEl>
                                          <p:spTgt spid="2382"/>
                                        </p:tgtEl>
                                        <p:attrNameLst>
                                          <p:attrName>ppt_x</p:attrName>
                                          <p:attrName>ppt_y</p:attrName>
                                        </p:attrNameLst>
                                      </p:cBhvr>
                                      <p:rCtr x="-169" y="-5949"/>
                                    </p:animMotion>
                                  </p:childTnLst>
                                </p:cTn>
                              </p:par>
                              <p:par>
                                <p:cTn id="767" presetID="55" presetClass="entr" presetSubtype="0" fill="hold" nodeType="withEffect">
                                  <p:stCondLst>
                                    <p:cond delay="1975"/>
                                  </p:stCondLst>
                                  <p:childTnLst>
                                    <p:set>
                                      <p:cBhvr>
                                        <p:cTn id="768" dur="1" fill="hold">
                                          <p:stCondLst>
                                            <p:cond delay="0"/>
                                          </p:stCondLst>
                                        </p:cTn>
                                        <p:tgtEl>
                                          <p:spTgt spid="2383"/>
                                        </p:tgtEl>
                                        <p:attrNameLst>
                                          <p:attrName>style.visibility</p:attrName>
                                        </p:attrNameLst>
                                      </p:cBhvr>
                                      <p:to>
                                        <p:strVal val="visible"/>
                                      </p:to>
                                    </p:set>
                                    <p:anim calcmode="lin" valueType="num">
                                      <p:cBhvr>
                                        <p:cTn id="769" dur="250" fill="hold"/>
                                        <p:tgtEl>
                                          <p:spTgt spid="2383"/>
                                        </p:tgtEl>
                                        <p:attrNameLst>
                                          <p:attrName>ppt_w</p:attrName>
                                        </p:attrNameLst>
                                      </p:cBhvr>
                                      <p:tavLst>
                                        <p:tav tm="0">
                                          <p:val>
                                            <p:strVal val="#ppt_w*0.70"/>
                                          </p:val>
                                        </p:tav>
                                        <p:tav tm="100000">
                                          <p:val>
                                            <p:strVal val="#ppt_w"/>
                                          </p:val>
                                        </p:tav>
                                      </p:tavLst>
                                    </p:anim>
                                    <p:anim calcmode="lin" valueType="num">
                                      <p:cBhvr>
                                        <p:cTn id="770" dur="250" fill="hold"/>
                                        <p:tgtEl>
                                          <p:spTgt spid="2383"/>
                                        </p:tgtEl>
                                        <p:attrNameLst>
                                          <p:attrName>ppt_h</p:attrName>
                                        </p:attrNameLst>
                                      </p:cBhvr>
                                      <p:tavLst>
                                        <p:tav tm="0">
                                          <p:val>
                                            <p:strVal val="#ppt_h"/>
                                          </p:val>
                                        </p:tav>
                                        <p:tav tm="100000">
                                          <p:val>
                                            <p:strVal val="#ppt_h"/>
                                          </p:val>
                                        </p:tav>
                                      </p:tavLst>
                                    </p:anim>
                                    <p:animEffect transition="in" filter="fade">
                                      <p:cBhvr>
                                        <p:cTn id="771" dur="250"/>
                                        <p:tgtEl>
                                          <p:spTgt spid="2383"/>
                                        </p:tgtEl>
                                      </p:cBhvr>
                                    </p:animEffect>
                                  </p:childTnLst>
                                </p:cTn>
                              </p:par>
                              <p:par>
                                <p:cTn id="772" presetID="23" presetClass="exit" presetSubtype="272" fill="hold" nodeType="withEffect">
                                  <p:stCondLst>
                                    <p:cond delay="1975"/>
                                  </p:stCondLst>
                                  <p:childTnLst>
                                    <p:anim calcmode="lin" valueType="num">
                                      <p:cBhvr>
                                        <p:cTn id="773" dur="2000"/>
                                        <p:tgtEl>
                                          <p:spTgt spid="2383"/>
                                        </p:tgtEl>
                                        <p:attrNameLst>
                                          <p:attrName>ppt_w</p:attrName>
                                        </p:attrNameLst>
                                      </p:cBhvr>
                                      <p:tavLst>
                                        <p:tav tm="0">
                                          <p:val>
                                            <p:strVal val="ppt_w"/>
                                          </p:val>
                                        </p:tav>
                                        <p:tav tm="100000">
                                          <p:val>
                                            <p:strVal val="4/3*ppt_w"/>
                                          </p:val>
                                        </p:tav>
                                      </p:tavLst>
                                    </p:anim>
                                    <p:anim calcmode="lin" valueType="num">
                                      <p:cBhvr>
                                        <p:cTn id="774" dur="2000"/>
                                        <p:tgtEl>
                                          <p:spTgt spid="2383"/>
                                        </p:tgtEl>
                                        <p:attrNameLst>
                                          <p:attrName>ppt_h</p:attrName>
                                        </p:attrNameLst>
                                      </p:cBhvr>
                                      <p:tavLst>
                                        <p:tav tm="0">
                                          <p:val>
                                            <p:strVal val="ppt_h"/>
                                          </p:val>
                                        </p:tav>
                                        <p:tav tm="100000">
                                          <p:val>
                                            <p:strVal val="4/3*ppt_h"/>
                                          </p:val>
                                        </p:tav>
                                      </p:tavLst>
                                    </p:anim>
                                    <p:set>
                                      <p:cBhvr>
                                        <p:cTn id="775" dur="1" fill="hold">
                                          <p:stCondLst>
                                            <p:cond delay="1999"/>
                                          </p:stCondLst>
                                        </p:cTn>
                                        <p:tgtEl>
                                          <p:spTgt spid="2383"/>
                                        </p:tgtEl>
                                        <p:attrNameLst>
                                          <p:attrName>style.visibility</p:attrName>
                                        </p:attrNameLst>
                                      </p:cBhvr>
                                      <p:to>
                                        <p:strVal val="hidden"/>
                                      </p:to>
                                    </p:set>
                                  </p:childTnLst>
                                </p:cTn>
                              </p:par>
                              <p:par>
                                <p:cTn id="776" presetID="10" presetClass="exit" presetSubtype="0" fill="hold" nodeType="withEffect">
                                  <p:stCondLst>
                                    <p:cond delay="1975"/>
                                  </p:stCondLst>
                                  <p:childTnLst>
                                    <p:animEffect transition="out" filter="fade">
                                      <p:cBhvr>
                                        <p:cTn id="777" dur="2000"/>
                                        <p:tgtEl>
                                          <p:spTgt spid="2383"/>
                                        </p:tgtEl>
                                      </p:cBhvr>
                                    </p:animEffect>
                                    <p:set>
                                      <p:cBhvr>
                                        <p:cTn id="778" dur="1" fill="hold">
                                          <p:stCondLst>
                                            <p:cond delay="1999"/>
                                          </p:stCondLst>
                                        </p:cTn>
                                        <p:tgtEl>
                                          <p:spTgt spid="2383"/>
                                        </p:tgtEl>
                                        <p:attrNameLst>
                                          <p:attrName>style.visibility</p:attrName>
                                        </p:attrNameLst>
                                      </p:cBhvr>
                                      <p:to>
                                        <p:strVal val="hidden"/>
                                      </p:to>
                                    </p:set>
                                  </p:childTnLst>
                                </p:cTn>
                              </p:par>
                              <p:par>
                                <p:cTn id="779" presetID="6" presetClass="emph" presetSubtype="0" fill="hold" nodeType="withEffect">
                                  <p:stCondLst>
                                    <p:cond delay="1975"/>
                                  </p:stCondLst>
                                  <p:childTnLst>
                                    <p:animScale>
                                      <p:cBhvr>
                                        <p:cTn id="780" dur="2000" fill="hold"/>
                                        <p:tgtEl>
                                          <p:spTgt spid="2383"/>
                                        </p:tgtEl>
                                      </p:cBhvr>
                                      <p:by x="250000" y="250000"/>
                                    </p:animScale>
                                  </p:childTnLst>
                                </p:cTn>
                              </p:par>
                              <p:par>
                                <p:cTn id="781" presetID="42" presetClass="path" presetSubtype="0" decel="100000" fill="hold" nodeType="withEffect">
                                  <p:stCondLst>
                                    <p:cond delay="1975"/>
                                  </p:stCondLst>
                                  <p:childTnLst>
                                    <p:animMotion origin="layout" path="M -3.54167E-6 4.81481E-6 L -0.00325 -0.11899 " pathEditMode="relative" rAng="0" ptsTypes="AA">
                                      <p:cBhvr>
                                        <p:cTn id="782" dur="2000" fill="hold"/>
                                        <p:tgtEl>
                                          <p:spTgt spid="2383"/>
                                        </p:tgtEl>
                                        <p:attrNameLst>
                                          <p:attrName>ppt_x</p:attrName>
                                          <p:attrName>ppt_y</p:attrName>
                                        </p:attrNameLst>
                                      </p:cBhvr>
                                      <p:rCtr x="-169" y="-5949"/>
                                    </p:animMotion>
                                  </p:childTnLst>
                                </p:cTn>
                              </p:par>
                              <p:par>
                                <p:cTn id="783" presetID="55" presetClass="entr" presetSubtype="0" fill="hold" nodeType="withEffect">
                                  <p:stCondLst>
                                    <p:cond delay="2040"/>
                                  </p:stCondLst>
                                  <p:childTnLst>
                                    <p:set>
                                      <p:cBhvr>
                                        <p:cTn id="784" dur="1" fill="hold">
                                          <p:stCondLst>
                                            <p:cond delay="0"/>
                                          </p:stCondLst>
                                        </p:cTn>
                                        <p:tgtEl>
                                          <p:spTgt spid="2384"/>
                                        </p:tgtEl>
                                        <p:attrNameLst>
                                          <p:attrName>style.visibility</p:attrName>
                                        </p:attrNameLst>
                                      </p:cBhvr>
                                      <p:to>
                                        <p:strVal val="visible"/>
                                      </p:to>
                                    </p:set>
                                    <p:anim calcmode="lin" valueType="num">
                                      <p:cBhvr>
                                        <p:cTn id="785" dur="250" fill="hold"/>
                                        <p:tgtEl>
                                          <p:spTgt spid="2384"/>
                                        </p:tgtEl>
                                        <p:attrNameLst>
                                          <p:attrName>ppt_w</p:attrName>
                                        </p:attrNameLst>
                                      </p:cBhvr>
                                      <p:tavLst>
                                        <p:tav tm="0">
                                          <p:val>
                                            <p:strVal val="#ppt_w*0.70"/>
                                          </p:val>
                                        </p:tav>
                                        <p:tav tm="100000">
                                          <p:val>
                                            <p:strVal val="#ppt_w"/>
                                          </p:val>
                                        </p:tav>
                                      </p:tavLst>
                                    </p:anim>
                                    <p:anim calcmode="lin" valueType="num">
                                      <p:cBhvr>
                                        <p:cTn id="786" dur="250" fill="hold"/>
                                        <p:tgtEl>
                                          <p:spTgt spid="2384"/>
                                        </p:tgtEl>
                                        <p:attrNameLst>
                                          <p:attrName>ppt_h</p:attrName>
                                        </p:attrNameLst>
                                      </p:cBhvr>
                                      <p:tavLst>
                                        <p:tav tm="0">
                                          <p:val>
                                            <p:strVal val="#ppt_h"/>
                                          </p:val>
                                        </p:tav>
                                        <p:tav tm="100000">
                                          <p:val>
                                            <p:strVal val="#ppt_h"/>
                                          </p:val>
                                        </p:tav>
                                      </p:tavLst>
                                    </p:anim>
                                    <p:animEffect transition="in" filter="fade">
                                      <p:cBhvr>
                                        <p:cTn id="787" dur="250"/>
                                        <p:tgtEl>
                                          <p:spTgt spid="2384"/>
                                        </p:tgtEl>
                                      </p:cBhvr>
                                    </p:animEffect>
                                  </p:childTnLst>
                                </p:cTn>
                              </p:par>
                              <p:par>
                                <p:cTn id="788" presetID="23" presetClass="exit" presetSubtype="272" fill="hold" nodeType="withEffect">
                                  <p:stCondLst>
                                    <p:cond delay="2040"/>
                                  </p:stCondLst>
                                  <p:childTnLst>
                                    <p:anim calcmode="lin" valueType="num">
                                      <p:cBhvr>
                                        <p:cTn id="789" dur="2000"/>
                                        <p:tgtEl>
                                          <p:spTgt spid="2384"/>
                                        </p:tgtEl>
                                        <p:attrNameLst>
                                          <p:attrName>ppt_w</p:attrName>
                                        </p:attrNameLst>
                                      </p:cBhvr>
                                      <p:tavLst>
                                        <p:tav tm="0">
                                          <p:val>
                                            <p:strVal val="ppt_w"/>
                                          </p:val>
                                        </p:tav>
                                        <p:tav tm="100000">
                                          <p:val>
                                            <p:strVal val="4/3*ppt_w"/>
                                          </p:val>
                                        </p:tav>
                                      </p:tavLst>
                                    </p:anim>
                                    <p:anim calcmode="lin" valueType="num">
                                      <p:cBhvr>
                                        <p:cTn id="790" dur="2000"/>
                                        <p:tgtEl>
                                          <p:spTgt spid="2384"/>
                                        </p:tgtEl>
                                        <p:attrNameLst>
                                          <p:attrName>ppt_h</p:attrName>
                                        </p:attrNameLst>
                                      </p:cBhvr>
                                      <p:tavLst>
                                        <p:tav tm="0">
                                          <p:val>
                                            <p:strVal val="ppt_h"/>
                                          </p:val>
                                        </p:tav>
                                        <p:tav tm="100000">
                                          <p:val>
                                            <p:strVal val="4/3*ppt_h"/>
                                          </p:val>
                                        </p:tav>
                                      </p:tavLst>
                                    </p:anim>
                                    <p:set>
                                      <p:cBhvr>
                                        <p:cTn id="791" dur="1" fill="hold">
                                          <p:stCondLst>
                                            <p:cond delay="1999"/>
                                          </p:stCondLst>
                                        </p:cTn>
                                        <p:tgtEl>
                                          <p:spTgt spid="2384"/>
                                        </p:tgtEl>
                                        <p:attrNameLst>
                                          <p:attrName>style.visibility</p:attrName>
                                        </p:attrNameLst>
                                      </p:cBhvr>
                                      <p:to>
                                        <p:strVal val="hidden"/>
                                      </p:to>
                                    </p:set>
                                  </p:childTnLst>
                                </p:cTn>
                              </p:par>
                              <p:par>
                                <p:cTn id="792" presetID="10" presetClass="exit" presetSubtype="0" fill="hold" nodeType="withEffect">
                                  <p:stCondLst>
                                    <p:cond delay="2040"/>
                                  </p:stCondLst>
                                  <p:childTnLst>
                                    <p:animEffect transition="out" filter="fade">
                                      <p:cBhvr>
                                        <p:cTn id="793" dur="2000"/>
                                        <p:tgtEl>
                                          <p:spTgt spid="2384"/>
                                        </p:tgtEl>
                                      </p:cBhvr>
                                    </p:animEffect>
                                    <p:set>
                                      <p:cBhvr>
                                        <p:cTn id="794" dur="1" fill="hold">
                                          <p:stCondLst>
                                            <p:cond delay="1999"/>
                                          </p:stCondLst>
                                        </p:cTn>
                                        <p:tgtEl>
                                          <p:spTgt spid="2384"/>
                                        </p:tgtEl>
                                        <p:attrNameLst>
                                          <p:attrName>style.visibility</p:attrName>
                                        </p:attrNameLst>
                                      </p:cBhvr>
                                      <p:to>
                                        <p:strVal val="hidden"/>
                                      </p:to>
                                    </p:set>
                                  </p:childTnLst>
                                </p:cTn>
                              </p:par>
                              <p:par>
                                <p:cTn id="795" presetID="6" presetClass="emph" presetSubtype="0" fill="hold" nodeType="withEffect">
                                  <p:stCondLst>
                                    <p:cond delay="2040"/>
                                  </p:stCondLst>
                                  <p:childTnLst>
                                    <p:animScale>
                                      <p:cBhvr>
                                        <p:cTn id="796" dur="2000" fill="hold"/>
                                        <p:tgtEl>
                                          <p:spTgt spid="2384"/>
                                        </p:tgtEl>
                                      </p:cBhvr>
                                      <p:by x="250000" y="250000"/>
                                    </p:animScale>
                                  </p:childTnLst>
                                </p:cTn>
                              </p:par>
                              <p:par>
                                <p:cTn id="797" presetID="42" presetClass="path" presetSubtype="0" decel="100000" fill="hold" nodeType="withEffect">
                                  <p:stCondLst>
                                    <p:cond delay="2040"/>
                                  </p:stCondLst>
                                  <p:childTnLst>
                                    <p:animMotion origin="layout" path="M -3.33333E-6 4.81481E-6 L -0.00325 -0.11899 " pathEditMode="relative" rAng="0" ptsTypes="AA">
                                      <p:cBhvr>
                                        <p:cTn id="798" dur="2000" fill="hold"/>
                                        <p:tgtEl>
                                          <p:spTgt spid="2384"/>
                                        </p:tgtEl>
                                        <p:attrNameLst>
                                          <p:attrName>ppt_x</p:attrName>
                                          <p:attrName>ppt_y</p:attrName>
                                        </p:attrNameLst>
                                      </p:cBhvr>
                                      <p:rCtr x="-169" y="-5949"/>
                                    </p:animMotion>
                                  </p:childTnLst>
                                </p:cTn>
                              </p:par>
                              <p:par>
                                <p:cTn id="799" presetID="55" presetClass="entr" presetSubtype="0" fill="hold" nodeType="withEffect">
                                  <p:stCondLst>
                                    <p:cond delay="2105"/>
                                  </p:stCondLst>
                                  <p:childTnLst>
                                    <p:set>
                                      <p:cBhvr>
                                        <p:cTn id="800" dur="1" fill="hold">
                                          <p:stCondLst>
                                            <p:cond delay="0"/>
                                          </p:stCondLst>
                                        </p:cTn>
                                        <p:tgtEl>
                                          <p:spTgt spid="2385"/>
                                        </p:tgtEl>
                                        <p:attrNameLst>
                                          <p:attrName>style.visibility</p:attrName>
                                        </p:attrNameLst>
                                      </p:cBhvr>
                                      <p:to>
                                        <p:strVal val="visible"/>
                                      </p:to>
                                    </p:set>
                                    <p:anim calcmode="lin" valueType="num">
                                      <p:cBhvr>
                                        <p:cTn id="801" dur="250" fill="hold"/>
                                        <p:tgtEl>
                                          <p:spTgt spid="2385"/>
                                        </p:tgtEl>
                                        <p:attrNameLst>
                                          <p:attrName>ppt_w</p:attrName>
                                        </p:attrNameLst>
                                      </p:cBhvr>
                                      <p:tavLst>
                                        <p:tav tm="0">
                                          <p:val>
                                            <p:strVal val="#ppt_w*0.70"/>
                                          </p:val>
                                        </p:tav>
                                        <p:tav tm="100000">
                                          <p:val>
                                            <p:strVal val="#ppt_w"/>
                                          </p:val>
                                        </p:tav>
                                      </p:tavLst>
                                    </p:anim>
                                    <p:anim calcmode="lin" valueType="num">
                                      <p:cBhvr>
                                        <p:cTn id="802" dur="250" fill="hold"/>
                                        <p:tgtEl>
                                          <p:spTgt spid="2385"/>
                                        </p:tgtEl>
                                        <p:attrNameLst>
                                          <p:attrName>ppt_h</p:attrName>
                                        </p:attrNameLst>
                                      </p:cBhvr>
                                      <p:tavLst>
                                        <p:tav tm="0">
                                          <p:val>
                                            <p:strVal val="#ppt_h"/>
                                          </p:val>
                                        </p:tav>
                                        <p:tav tm="100000">
                                          <p:val>
                                            <p:strVal val="#ppt_h"/>
                                          </p:val>
                                        </p:tav>
                                      </p:tavLst>
                                    </p:anim>
                                    <p:animEffect transition="in" filter="fade">
                                      <p:cBhvr>
                                        <p:cTn id="803" dur="250"/>
                                        <p:tgtEl>
                                          <p:spTgt spid="2385"/>
                                        </p:tgtEl>
                                      </p:cBhvr>
                                    </p:animEffect>
                                  </p:childTnLst>
                                </p:cTn>
                              </p:par>
                              <p:par>
                                <p:cTn id="804" presetID="23" presetClass="exit" presetSubtype="272" fill="hold" nodeType="withEffect">
                                  <p:stCondLst>
                                    <p:cond delay="2105"/>
                                  </p:stCondLst>
                                  <p:childTnLst>
                                    <p:anim calcmode="lin" valueType="num">
                                      <p:cBhvr>
                                        <p:cTn id="805" dur="2000"/>
                                        <p:tgtEl>
                                          <p:spTgt spid="2385"/>
                                        </p:tgtEl>
                                        <p:attrNameLst>
                                          <p:attrName>ppt_w</p:attrName>
                                        </p:attrNameLst>
                                      </p:cBhvr>
                                      <p:tavLst>
                                        <p:tav tm="0">
                                          <p:val>
                                            <p:strVal val="ppt_w"/>
                                          </p:val>
                                        </p:tav>
                                        <p:tav tm="100000">
                                          <p:val>
                                            <p:strVal val="4/3*ppt_w"/>
                                          </p:val>
                                        </p:tav>
                                      </p:tavLst>
                                    </p:anim>
                                    <p:anim calcmode="lin" valueType="num">
                                      <p:cBhvr>
                                        <p:cTn id="806" dur="2000"/>
                                        <p:tgtEl>
                                          <p:spTgt spid="2385"/>
                                        </p:tgtEl>
                                        <p:attrNameLst>
                                          <p:attrName>ppt_h</p:attrName>
                                        </p:attrNameLst>
                                      </p:cBhvr>
                                      <p:tavLst>
                                        <p:tav tm="0">
                                          <p:val>
                                            <p:strVal val="ppt_h"/>
                                          </p:val>
                                        </p:tav>
                                        <p:tav tm="100000">
                                          <p:val>
                                            <p:strVal val="4/3*ppt_h"/>
                                          </p:val>
                                        </p:tav>
                                      </p:tavLst>
                                    </p:anim>
                                    <p:set>
                                      <p:cBhvr>
                                        <p:cTn id="807" dur="1" fill="hold">
                                          <p:stCondLst>
                                            <p:cond delay="1999"/>
                                          </p:stCondLst>
                                        </p:cTn>
                                        <p:tgtEl>
                                          <p:spTgt spid="2385"/>
                                        </p:tgtEl>
                                        <p:attrNameLst>
                                          <p:attrName>style.visibility</p:attrName>
                                        </p:attrNameLst>
                                      </p:cBhvr>
                                      <p:to>
                                        <p:strVal val="hidden"/>
                                      </p:to>
                                    </p:set>
                                  </p:childTnLst>
                                </p:cTn>
                              </p:par>
                              <p:par>
                                <p:cTn id="808" presetID="10" presetClass="exit" presetSubtype="0" fill="hold" nodeType="withEffect">
                                  <p:stCondLst>
                                    <p:cond delay="2105"/>
                                  </p:stCondLst>
                                  <p:childTnLst>
                                    <p:animEffect transition="out" filter="fade">
                                      <p:cBhvr>
                                        <p:cTn id="809" dur="2000"/>
                                        <p:tgtEl>
                                          <p:spTgt spid="2385"/>
                                        </p:tgtEl>
                                      </p:cBhvr>
                                    </p:animEffect>
                                    <p:set>
                                      <p:cBhvr>
                                        <p:cTn id="810" dur="1" fill="hold">
                                          <p:stCondLst>
                                            <p:cond delay="1999"/>
                                          </p:stCondLst>
                                        </p:cTn>
                                        <p:tgtEl>
                                          <p:spTgt spid="2385"/>
                                        </p:tgtEl>
                                        <p:attrNameLst>
                                          <p:attrName>style.visibility</p:attrName>
                                        </p:attrNameLst>
                                      </p:cBhvr>
                                      <p:to>
                                        <p:strVal val="hidden"/>
                                      </p:to>
                                    </p:set>
                                  </p:childTnLst>
                                </p:cTn>
                              </p:par>
                              <p:par>
                                <p:cTn id="811" presetID="6" presetClass="emph" presetSubtype="0" fill="hold" nodeType="withEffect">
                                  <p:stCondLst>
                                    <p:cond delay="2105"/>
                                  </p:stCondLst>
                                  <p:childTnLst>
                                    <p:animScale>
                                      <p:cBhvr>
                                        <p:cTn id="812" dur="2000" fill="hold"/>
                                        <p:tgtEl>
                                          <p:spTgt spid="2385"/>
                                        </p:tgtEl>
                                      </p:cBhvr>
                                      <p:by x="250000" y="250000"/>
                                    </p:animScale>
                                  </p:childTnLst>
                                </p:cTn>
                              </p:par>
                              <p:par>
                                <p:cTn id="813" presetID="42" presetClass="path" presetSubtype="0" decel="100000" fill="hold" nodeType="withEffect">
                                  <p:stCondLst>
                                    <p:cond delay="2105"/>
                                  </p:stCondLst>
                                  <p:childTnLst>
                                    <p:animMotion origin="layout" path="M -2.08333E-6 4.81481E-6 L -0.00325 -0.11899 " pathEditMode="relative" rAng="0" ptsTypes="AA">
                                      <p:cBhvr>
                                        <p:cTn id="814" dur="2000" fill="hold"/>
                                        <p:tgtEl>
                                          <p:spTgt spid="2385"/>
                                        </p:tgtEl>
                                        <p:attrNameLst>
                                          <p:attrName>ppt_x</p:attrName>
                                          <p:attrName>ppt_y</p:attrName>
                                        </p:attrNameLst>
                                      </p:cBhvr>
                                      <p:rCtr x="-169" y="-5949"/>
                                    </p:animMotion>
                                  </p:childTnLst>
                                </p:cTn>
                              </p:par>
                              <p:par>
                                <p:cTn id="815" presetID="55" presetClass="entr" presetSubtype="0" fill="hold" nodeType="withEffect">
                                  <p:stCondLst>
                                    <p:cond delay="2170"/>
                                  </p:stCondLst>
                                  <p:childTnLst>
                                    <p:set>
                                      <p:cBhvr>
                                        <p:cTn id="816" dur="1" fill="hold">
                                          <p:stCondLst>
                                            <p:cond delay="0"/>
                                          </p:stCondLst>
                                        </p:cTn>
                                        <p:tgtEl>
                                          <p:spTgt spid="2386"/>
                                        </p:tgtEl>
                                        <p:attrNameLst>
                                          <p:attrName>style.visibility</p:attrName>
                                        </p:attrNameLst>
                                      </p:cBhvr>
                                      <p:to>
                                        <p:strVal val="visible"/>
                                      </p:to>
                                    </p:set>
                                    <p:anim calcmode="lin" valueType="num">
                                      <p:cBhvr>
                                        <p:cTn id="817" dur="250" fill="hold"/>
                                        <p:tgtEl>
                                          <p:spTgt spid="2386"/>
                                        </p:tgtEl>
                                        <p:attrNameLst>
                                          <p:attrName>ppt_w</p:attrName>
                                        </p:attrNameLst>
                                      </p:cBhvr>
                                      <p:tavLst>
                                        <p:tav tm="0">
                                          <p:val>
                                            <p:strVal val="#ppt_w*0.70"/>
                                          </p:val>
                                        </p:tav>
                                        <p:tav tm="100000">
                                          <p:val>
                                            <p:strVal val="#ppt_w"/>
                                          </p:val>
                                        </p:tav>
                                      </p:tavLst>
                                    </p:anim>
                                    <p:anim calcmode="lin" valueType="num">
                                      <p:cBhvr>
                                        <p:cTn id="818" dur="250" fill="hold"/>
                                        <p:tgtEl>
                                          <p:spTgt spid="2386"/>
                                        </p:tgtEl>
                                        <p:attrNameLst>
                                          <p:attrName>ppt_h</p:attrName>
                                        </p:attrNameLst>
                                      </p:cBhvr>
                                      <p:tavLst>
                                        <p:tav tm="0">
                                          <p:val>
                                            <p:strVal val="#ppt_h"/>
                                          </p:val>
                                        </p:tav>
                                        <p:tav tm="100000">
                                          <p:val>
                                            <p:strVal val="#ppt_h"/>
                                          </p:val>
                                        </p:tav>
                                      </p:tavLst>
                                    </p:anim>
                                    <p:animEffect transition="in" filter="fade">
                                      <p:cBhvr>
                                        <p:cTn id="819" dur="250"/>
                                        <p:tgtEl>
                                          <p:spTgt spid="2386"/>
                                        </p:tgtEl>
                                      </p:cBhvr>
                                    </p:animEffect>
                                  </p:childTnLst>
                                </p:cTn>
                              </p:par>
                              <p:par>
                                <p:cTn id="820" presetID="23" presetClass="exit" presetSubtype="272" fill="hold" nodeType="withEffect">
                                  <p:stCondLst>
                                    <p:cond delay="2170"/>
                                  </p:stCondLst>
                                  <p:childTnLst>
                                    <p:anim calcmode="lin" valueType="num">
                                      <p:cBhvr>
                                        <p:cTn id="821" dur="2000"/>
                                        <p:tgtEl>
                                          <p:spTgt spid="2386"/>
                                        </p:tgtEl>
                                        <p:attrNameLst>
                                          <p:attrName>ppt_w</p:attrName>
                                        </p:attrNameLst>
                                      </p:cBhvr>
                                      <p:tavLst>
                                        <p:tav tm="0">
                                          <p:val>
                                            <p:strVal val="ppt_w"/>
                                          </p:val>
                                        </p:tav>
                                        <p:tav tm="100000">
                                          <p:val>
                                            <p:strVal val="4/3*ppt_w"/>
                                          </p:val>
                                        </p:tav>
                                      </p:tavLst>
                                    </p:anim>
                                    <p:anim calcmode="lin" valueType="num">
                                      <p:cBhvr>
                                        <p:cTn id="822" dur="2000"/>
                                        <p:tgtEl>
                                          <p:spTgt spid="2386"/>
                                        </p:tgtEl>
                                        <p:attrNameLst>
                                          <p:attrName>ppt_h</p:attrName>
                                        </p:attrNameLst>
                                      </p:cBhvr>
                                      <p:tavLst>
                                        <p:tav tm="0">
                                          <p:val>
                                            <p:strVal val="ppt_h"/>
                                          </p:val>
                                        </p:tav>
                                        <p:tav tm="100000">
                                          <p:val>
                                            <p:strVal val="4/3*ppt_h"/>
                                          </p:val>
                                        </p:tav>
                                      </p:tavLst>
                                    </p:anim>
                                    <p:set>
                                      <p:cBhvr>
                                        <p:cTn id="823" dur="1" fill="hold">
                                          <p:stCondLst>
                                            <p:cond delay="1999"/>
                                          </p:stCondLst>
                                        </p:cTn>
                                        <p:tgtEl>
                                          <p:spTgt spid="2386"/>
                                        </p:tgtEl>
                                        <p:attrNameLst>
                                          <p:attrName>style.visibility</p:attrName>
                                        </p:attrNameLst>
                                      </p:cBhvr>
                                      <p:to>
                                        <p:strVal val="hidden"/>
                                      </p:to>
                                    </p:set>
                                  </p:childTnLst>
                                </p:cTn>
                              </p:par>
                              <p:par>
                                <p:cTn id="824" presetID="10" presetClass="exit" presetSubtype="0" fill="hold" nodeType="withEffect">
                                  <p:stCondLst>
                                    <p:cond delay="2170"/>
                                  </p:stCondLst>
                                  <p:childTnLst>
                                    <p:animEffect transition="out" filter="fade">
                                      <p:cBhvr>
                                        <p:cTn id="825" dur="2000"/>
                                        <p:tgtEl>
                                          <p:spTgt spid="2386"/>
                                        </p:tgtEl>
                                      </p:cBhvr>
                                    </p:animEffect>
                                    <p:set>
                                      <p:cBhvr>
                                        <p:cTn id="826" dur="1" fill="hold">
                                          <p:stCondLst>
                                            <p:cond delay="1999"/>
                                          </p:stCondLst>
                                        </p:cTn>
                                        <p:tgtEl>
                                          <p:spTgt spid="2386"/>
                                        </p:tgtEl>
                                        <p:attrNameLst>
                                          <p:attrName>style.visibility</p:attrName>
                                        </p:attrNameLst>
                                      </p:cBhvr>
                                      <p:to>
                                        <p:strVal val="hidden"/>
                                      </p:to>
                                    </p:set>
                                  </p:childTnLst>
                                </p:cTn>
                              </p:par>
                              <p:par>
                                <p:cTn id="827" presetID="6" presetClass="emph" presetSubtype="0" fill="hold" nodeType="withEffect">
                                  <p:stCondLst>
                                    <p:cond delay="2170"/>
                                  </p:stCondLst>
                                  <p:childTnLst>
                                    <p:animScale>
                                      <p:cBhvr>
                                        <p:cTn id="828" dur="2000" fill="hold"/>
                                        <p:tgtEl>
                                          <p:spTgt spid="2386"/>
                                        </p:tgtEl>
                                      </p:cBhvr>
                                      <p:by x="250000" y="250000"/>
                                    </p:animScale>
                                  </p:childTnLst>
                                </p:cTn>
                              </p:par>
                              <p:par>
                                <p:cTn id="829" presetID="42" presetClass="path" presetSubtype="0" decel="100000" fill="hold" nodeType="withEffect">
                                  <p:stCondLst>
                                    <p:cond delay="2170"/>
                                  </p:stCondLst>
                                  <p:childTnLst>
                                    <p:animMotion origin="layout" path="M -1.66667E-6 4.81481E-6 L -0.00325 -0.11899 " pathEditMode="relative" rAng="0" ptsTypes="AA">
                                      <p:cBhvr>
                                        <p:cTn id="830" dur="2000" fill="hold"/>
                                        <p:tgtEl>
                                          <p:spTgt spid="2386"/>
                                        </p:tgtEl>
                                        <p:attrNameLst>
                                          <p:attrName>ppt_x</p:attrName>
                                          <p:attrName>ppt_y</p:attrName>
                                        </p:attrNameLst>
                                      </p:cBhvr>
                                      <p:rCtr x="-169" y="-5949"/>
                                    </p:animMotion>
                                  </p:childTnLst>
                                </p:cTn>
                              </p:par>
                              <p:par>
                                <p:cTn id="831" presetID="55" presetClass="entr" presetSubtype="0" fill="hold" nodeType="withEffect">
                                  <p:stCondLst>
                                    <p:cond delay="2235"/>
                                  </p:stCondLst>
                                  <p:childTnLst>
                                    <p:set>
                                      <p:cBhvr>
                                        <p:cTn id="832" dur="1" fill="hold">
                                          <p:stCondLst>
                                            <p:cond delay="0"/>
                                          </p:stCondLst>
                                        </p:cTn>
                                        <p:tgtEl>
                                          <p:spTgt spid="2387"/>
                                        </p:tgtEl>
                                        <p:attrNameLst>
                                          <p:attrName>style.visibility</p:attrName>
                                        </p:attrNameLst>
                                      </p:cBhvr>
                                      <p:to>
                                        <p:strVal val="visible"/>
                                      </p:to>
                                    </p:set>
                                    <p:anim calcmode="lin" valueType="num">
                                      <p:cBhvr>
                                        <p:cTn id="833" dur="250" fill="hold"/>
                                        <p:tgtEl>
                                          <p:spTgt spid="2387"/>
                                        </p:tgtEl>
                                        <p:attrNameLst>
                                          <p:attrName>ppt_w</p:attrName>
                                        </p:attrNameLst>
                                      </p:cBhvr>
                                      <p:tavLst>
                                        <p:tav tm="0">
                                          <p:val>
                                            <p:strVal val="#ppt_w*0.70"/>
                                          </p:val>
                                        </p:tav>
                                        <p:tav tm="100000">
                                          <p:val>
                                            <p:strVal val="#ppt_w"/>
                                          </p:val>
                                        </p:tav>
                                      </p:tavLst>
                                    </p:anim>
                                    <p:anim calcmode="lin" valueType="num">
                                      <p:cBhvr>
                                        <p:cTn id="834" dur="250" fill="hold"/>
                                        <p:tgtEl>
                                          <p:spTgt spid="2387"/>
                                        </p:tgtEl>
                                        <p:attrNameLst>
                                          <p:attrName>ppt_h</p:attrName>
                                        </p:attrNameLst>
                                      </p:cBhvr>
                                      <p:tavLst>
                                        <p:tav tm="0">
                                          <p:val>
                                            <p:strVal val="#ppt_h"/>
                                          </p:val>
                                        </p:tav>
                                        <p:tav tm="100000">
                                          <p:val>
                                            <p:strVal val="#ppt_h"/>
                                          </p:val>
                                        </p:tav>
                                      </p:tavLst>
                                    </p:anim>
                                    <p:animEffect transition="in" filter="fade">
                                      <p:cBhvr>
                                        <p:cTn id="835" dur="250"/>
                                        <p:tgtEl>
                                          <p:spTgt spid="2387"/>
                                        </p:tgtEl>
                                      </p:cBhvr>
                                    </p:animEffect>
                                  </p:childTnLst>
                                </p:cTn>
                              </p:par>
                              <p:par>
                                <p:cTn id="836" presetID="23" presetClass="exit" presetSubtype="272" fill="hold" nodeType="withEffect">
                                  <p:stCondLst>
                                    <p:cond delay="2235"/>
                                  </p:stCondLst>
                                  <p:childTnLst>
                                    <p:anim calcmode="lin" valueType="num">
                                      <p:cBhvr>
                                        <p:cTn id="837" dur="2000"/>
                                        <p:tgtEl>
                                          <p:spTgt spid="2387"/>
                                        </p:tgtEl>
                                        <p:attrNameLst>
                                          <p:attrName>ppt_w</p:attrName>
                                        </p:attrNameLst>
                                      </p:cBhvr>
                                      <p:tavLst>
                                        <p:tav tm="0">
                                          <p:val>
                                            <p:strVal val="ppt_w"/>
                                          </p:val>
                                        </p:tav>
                                        <p:tav tm="100000">
                                          <p:val>
                                            <p:strVal val="4/3*ppt_w"/>
                                          </p:val>
                                        </p:tav>
                                      </p:tavLst>
                                    </p:anim>
                                    <p:anim calcmode="lin" valueType="num">
                                      <p:cBhvr>
                                        <p:cTn id="838" dur="2000"/>
                                        <p:tgtEl>
                                          <p:spTgt spid="2387"/>
                                        </p:tgtEl>
                                        <p:attrNameLst>
                                          <p:attrName>ppt_h</p:attrName>
                                        </p:attrNameLst>
                                      </p:cBhvr>
                                      <p:tavLst>
                                        <p:tav tm="0">
                                          <p:val>
                                            <p:strVal val="ppt_h"/>
                                          </p:val>
                                        </p:tav>
                                        <p:tav tm="100000">
                                          <p:val>
                                            <p:strVal val="4/3*ppt_h"/>
                                          </p:val>
                                        </p:tav>
                                      </p:tavLst>
                                    </p:anim>
                                    <p:set>
                                      <p:cBhvr>
                                        <p:cTn id="839" dur="1" fill="hold">
                                          <p:stCondLst>
                                            <p:cond delay="1999"/>
                                          </p:stCondLst>
                                        </p:cTn>
                                        <p:tgtEl>
                                          <p:spTgt spid="2387"/>
                                        </p:tgtEl>
                                        <p:attrNameLst>
                                          <p:attrName>style.visibility</p:attrName>
                                        </p:attrNameLst>
                                      </p:cBhvr>
                                      <p:to>
                                        <p:strVal val="hidden"/>
                                      </p:to>
                                    </p:set>
                                  </p:childTnLst>
                                </p:cTn>
                              </p:par>
                              <p:par>
                                <p:cTn id="840" presetID="10" presetClass="exit" presetSubtype="0" fill="hold" nodeType="withEffect">
                                  <p:stCondLst>
                                    <p:cond delay="2235"/>
                                  </p:stCondLst>
                                  <p:childTnLst>
                                    <p:animEffect transition="out" filter="fade">
                                      <p:cBhvr>
                                        <p:cTn id="841" dur="2000"/>
                                        <p:tgtEl>
                                          <p:spTgt spid="2387"/>
                                        </p:tgtEl>
                                      </p:cBhvr>
                                    </p:animEffect>
                                    <p:set>
                                      <p:cBhvr>
                                        <p:cTn id="842" dur="1" fill="hold">
                                          <p:stCondLst>
                                            <p:cond delay="1999"/>
                                          </p:stCondLst>
                                        </p:cTn>
                                        <p:tgtEl>
                                          <p:spTgt spid="2387"/>
                                        </p:tgtEl>
                                        <p:attrNameLst>
                                          <p:attrName>style.visibility</p:attrName>
                                        </p:attrNameLst>
                                      </p:cBhvr>
                                      <p:to>
                                        <p:strVal val="hidden"/>
                                      </p:to>
                                    </p:set>
                                  </p:childTnLst>
                                </p:cTn>
                              </p:par>
                              <p:par>
                                <p:cTn id="843" presetID="6" presetClass="emph" presetSubtype="0" fill="hold" nodeType="withEffect">
                                  <p:stCondLst>
                                    <p:cond delay="2235"/>
                                  </p:stCondLst>
                                  <p:childTnLst>
                                    <p:animScale>
                                      <p:cBhvr>
                                        <p:cTn id="844" dur="2000" fill="hold"/>
                                        <p:tgtEl>
                                          <p:spTgt spid="2387"/>
                                        </p:tgtEl>
                                      </p:cBhvr>
                                      <p:by x="250000" y="250000"/>
                                    </p:animScale>
                                  </p:childTnLst>
                                </p:cTn>
                              </p:par>
                              <p:par>
                                <p:cTn id="845" presetID="42" presetClass="path" presetSubtype="0" decel="100000" fill="hold" nodeType="withEffect">
                                  <p:stCondLst>
                                    <p:cond delay="2235"/>
                                  </p:stCondLst>
                                  <p:childTnLst>
                                    <p:animMotion origin="layout" path="M -2.5E-6 4.81481E-6 L -0.00325 -0.11899 " pathEditMode="relative" rAng="0" ptsTypes="AA">
                                      <p:cBhvr>
                                        <p:cTn id="846" dur="2000" fill="hold"/>
                                        <p:tgtEl>
                                          <p:spTgt spid="2387"/>
                                        </p:tgtEl>
                                        <p:attrNameLst>
                                          <p:attrName>ppt_x</p:attrName>
                                          <p:attrName>ppt_y</p:attrName>
                                        </p:attrNameLst>
                                      </p:cBhvr>
                                      <p:rCtr x="-169" y="-5949"/>
                                    </p:animMotion>
                                  </p:childTnLst>
                                </p:cTn>
                              </p:par>
                              <p:par>
                                <p:cTn id="847" presetID="55" presetClass="entr" presetSubtype="0" fill="hold" nodeType="withEffect">
                                  <p:stCondLst>
                                    <p:cond delay="2300"/>
                                  </p:stCondLst>
                                  <p:childTnLst>
                                    <p:set>
                                      <p:cBhvr>
                                        <p:cTn id="848" dur="1" fill="hold">
                                          <p:stCondLst>
                                            <p:cond delay="0"/>
                                          </p:stCondLst>
                                        </p:cTn>
                                        <p:tgtEl>
                                          <p:spTgt spid="2388"/>
                                        </p:tgtEl>
                                        <p:attrNameLst>
                                          <p:attrName>style.visibility</p:attrName>
                                        </p:attrNameLst>
                                      </p:cBhvr>
                                      <p:to>
                                        <p:strVal val="visible"/>
                                      </p:to>
                                    </p:set>
                                    <p:anim calcmode="lin" valueType="num">
                                      <p:cBhvr>
                                        <p:cTn id="849" dur="250" fill="hold"/>
                                        <p:tgtEl>
                                          <p:spTgt spid="2388"/>
                                        </p:tgtEl>
                                        <p:attrNameLst>
                                          <p:attrName>ppt_w</p:attrName>
                                        </p:attrNameLst>
                                      </p:cBhvr>
                                      <p:tavLst>
                                        <p:tav tm="0">
                                          <p:val>
                                            <p:strVal val="#ppt_w*0.70"/>
                                          </p:val>
                                        </p:tav>
                                        <p:tav tm="100000">
                                          <p:val>
                                            <p:strVal val="#ppt_w"/>
                                          </p:val>
                                        </p:tav>
                                      </p:tavLst>
                                    </p:anim>
                                    <p:anim calcmode="lin" valueType="num">
                                      <p:cBhvr>
                                        <p:cTn id="850" dur="250" fill="hold"/>
                                        <p:tgtEl>
                                          <p:spTgt spid="2388"/>
                                        </p:tgtEl>
                                        <p:attrNameLst>
                                          <p:attrName>ppt_h</p:attrName>
                                        </p:attrNameLst>
                                      </p:cBhvr>
                                      <p:tavLst>
                                        <p:tav tm="0">
                                          <p:val>
                                            <p:strVal val="#ppt_h"/>
                                          </p:val>
                                        </p:tav>
                                        <p:tav tm="100000">
                                          <p:val>
                                            <p:strVal val="#ppt_h"/>
                                          </p:val>
                                        </p:tav>
                                      </p:tavLst>
                                    </p:anim>
                                    <p:animEffect transition="in" filter="fade">
                                      <p:cBhvr>
                                        <p:cTn id="851" dur="250"/>
                                        <p:tgtEl>
                                          <p:spTgt spid="2388"/>
                                        </p:tgtEl>
                                      </p:cBhvr>
                                    </p:animEffect>
                                  </p:childTnLst>
                                </p:cTn>
                              </p:par>
                              <p:par>
                                <p:cTn id="852" presetID="23" presetClass="exit" presetSubtype="272" fill="hold" nodeType="withEffect">
                                  <p:stCondLst>
                                    <p:cond delay="2300"/>
                                  </p:stCondLst>
                                  <p:childTnLst>
                                    <p:anim calcmode="lin" valueType="num">
                                      <p:cBhvr>
                                        <p:cTn id="853" dur="2000"/>
                                        <p:tgtEl>
                                          <p:spTgt spid="2388"/>
                                        </p:tgtEl>
                                        <p:attrNameLst>
                                          <p:attrName>ppt_w</p:attrName>
                                        </p:attrNameLst>
                                      </p:cBhvr>
                                      <p:tavLst>
                                        <p:tav tm="0">
                                          <p:val>
                                            <p:strVal val="ppt_w"/>
                                          </p:val>
                                        </p:tav>
                                        <p:tav tm="100000">
                                          <p:val>
                                            <p:strVal val="4/3*ppt_w"/>
                                          </p:val>
                                        </p:tav>
                                      </p:tavLst>
                                    </p:anim>
                                    <p:anim calcmode="lin" valueType="num">
                                      <p:cBhvr>
                                        <p:cTn id="854" dur="2000"/>
                                        <p:tgtEl>
                                          <p:spTgt spid="2388"/>
                                        </p:tgtEl>
                                        <p:attrNameLst>
                                          <p:attrName>ppt_h</p:attrName>
                                        </p:attrNameLst>
                                      </p:cBhvr>
                                      <p:tavLst>
                                        <p:tav tm="0">
                                          <p:val>
                                            <p:strVal val="ppt_h"/>
                                          </p:val>
                                        </p:tav>
                                        <p:tav tm="100000">
                                          <p:val>
                                            <p:strVal val="4/3*ppt_h"/>
                                          </p:val>
                                        </p:tav>
                                      </p:tavLst>
                                    </p:anim>
                                    <p:set>
                                      <p:cBhvr>
                                        <p:cTn id="855" dur="1" fill="hold">
                                          <p:stCondLst>
                                            <p:cond delay="1999"/>
                                          </p:stCondLst>
                                        </p:cTn>
                                        <p:tgtEl>
                                          <p:spTgt spid="2388"/>
                                        </p:tgtEl>
                                        <p:attrNameLst>
                                          <p:attrName>style.visibility</p:attrName>
                                        </p:attrNameLst>
                                      </p:cBhvr>
                                      <p:to>
                                        <p:strVal val="hidden"/>
                                      </p:to>
                                    </p:set>
                                  </p:childTnLst>
                                </p:cTn>
                              </p:par>
                              <p:par>
                                <p:cTn id="856" presetID="10" presetClass="exit" presetSubtype="0" fill="hold" nodeType="withEffect">
                                  <p:stCondLst>
                                    <p:cond delay="2300"/>
                                  </p:stCondLst>
                                  <p:childTnLst>
                                    <p:animEffect transition="out" filter="fade">
                                      <p:cBhvr>
                                        <p:cTn id="857" dur="2000"/>
                                        <p:tgtEl>
                                          <p:spTgt spid="2388"/>
                                        </p:tgtEl>
                                      </p:cBhvr>
                                    </p:animEffect>
                                    <p:set>
                                      <p:cBhvr>
                                        <p:cTn id="858" dur="1" fill="hold">
                                          <p:stCondLst>
                                            <p:cond delay="1999"/>
                                          </p:stCondLst>
                                        </p:cTn>
                                        <p:tgtEl>
                                          <p:spTgt spid="2388"/>
                                        </p:tgtEl>
                                        <p:attrNameLst>
                                          <p:attrName>style.visibility</p:attrName>
                                        </p:attrNameLst>
                                      </p:cBhvr>
                                      <p:to>
                                        <p:strVal val="hidden"/>
                                      </p:to>
                                    </p:set>
                                  </p:childTnLst>
                                </p:cTn>
                              </p:par>
                              <p:par>
                                <p:cTn id="859" presetID="6" presetClass="emph" presetSubtype="0" fill="hold" nodeType="withEffect">
                                  <p:stCondLst>
                                    <p:cond delay="2300"/>
                                  </p:stCondLst>
                                  <p:childTnLst>
                                    <p:animScale>
                                      <p:cBhvr>
                                        <p:cTn id="860" dur="2000" fill="hold"/>
                                        <p:tgtEl>
                                          <p:spTgt spid="2388"/>
                                        </p:tgtEl>
                                      </p:cBhvr>
                                      <p:by x="250000" y="250000"/>
                                    </p:animScale>
                                  </p:childTnLst>
                                </p:cTn>
                              </p:par>
                              <p:par>
                                <p:cTn id="861" presetID="42" presetClass="path" presetSubtype="0" decel="100000" fill="hold" nodeType="withEffect">
                                  <p:stCondLst>
                                    <p:cond delay="2300"/>
                                  </p:stCondLst>
                                  <p:childTnLst>
                                    <p:animMotion origin="layout" path="M 2.08333E-7 4.81481E-6 L -0.00326 -0.11899 " pathEditMode="relative" rAng="0" ptsTypes="AA">
                                      <p:cBhvr>
                                        <p:cTn id="862" dur="2000" fill="hold"/>
                                        <p:tgtEl>
                                          <p:spTgt spid="2388"/>
                                        </p:tgtEl>
                                        <p:attrNameLst>
                                          <p:attrName>ppt_x</p:attrName>
                                          <p:attrName>ppt_y</p:attrName>
                                        </p:attrNameLst>
                                      </p:cBhvr>
                                      <p:rCtr x="-169" y="-5949"/>
                                    </p:animMotion>
                                  </p:childTnLst>
                                </p:cTn>
                              </p:par>
                              <p:par>
                                <p:cTn id="863" presetID="55" presetClass="entr" presetSubtype="0" fill="hold" nodeType="withEffect">
                                  <p:stCondLst>
                                    <p:cond delay="2365"/>
                                  </p:stCondLst>
                                  <p:childTnLst>
                                    <p:set>
                                      <p:cBhvr>
                                        <p:cTn id="864" dur="1" fill="hold">
                                          <p:stCondLst>
                                            <p:cond delay="0"/>
                                          </p:stCondLst>
                                        </p:cTn>
                                        <p:tgtEl>
                                          <p:spTgt spid="2389"/>
                                        </p:tgtEl>
                                        <p:attrNameLst>
                                          <p:attrName>style.visibility</p:attrName>
                                        </p:attrNameLst>
                                      </p:cBhvr>
                                      <p:to>
                                        <p:strVal val="visible"/>
                                      </p:to>
                                    </p:set>
                                    <p:anim calcmode="lin" valueType="num">
                                      <p:cBhvr>
                                        <p:cTn id="865" dur="250" fill="hold"/>
                                        <p:tgtEl>
                                          <p:spTgt spid="2389"/>
                                        </p:tgtEl>
                                        <p:attrNameLst>
                                          <p:attrName>ppt_w</p:attrName>
                                        </p:attrNameLst>
                                      </p:cBhvr>
                                      <p:tavLst>
                                        <p:tav tm="0">
                                          <p:val>
                                            <p:strVal val="#ppt_w*0.70"/>
                                          </p:val>
                                        </p:tav>
                                        <p:tav tm="100000">
                                          <p:val>
                                            <p:strVal val="#ppt_w"/>
                                          </p:val>
                                        </p:tav>
                                      </p:tavLst>
                                    </p:anim>
                                    <p:anim calcmode="lin" valueType="num">
                                      <p:cBhvr>
                                        <p:cTn id="866" dur="250" fill="hold"/>
                                        <p:tgtEl>
                                          <p:spTgt spid="2389"/>
                                        </p:tgtEl>
                                        <p:attrNameLst>
                                          <p:attrName>ppt_h</p:attrName>
                                        </p:attrNameLst>
                                      </p:cBhvr>
                                      <p:tavLst>
                                        <p:tav tm="0">
                                          <p:val>
                                            <p:strVal val="#ppt_h"/>
                                          </p:val>
                                        </p:tav>
                                        <p:tav tm="100000">
                                          <p:val>
                                            <p:strVal val="#ppt_h"/>
                                          </p:val>
                                        </p:tav>
                                      </p:tavLst>
                                    </p:anim>
                                    <p:animEffect transition="in" filter="fade">
                                      <p:cBhvr>
                                        <p:cTn id="867" dur="250"/>
                                        <p:tgtEl>
                                          <p:spTgt spid="2389"/>
                                        </p:tgtEl>
                                      </p:cBhvr>
                                    </p:animEffect>
                                  </p:childTnLst>
                                </p:cTn>
                              </p:par>
                              <p:par>
                                <p:cTn id="868" presetID="23" presetClass="exit" presetSubtype="272" fill="hold" nodeType="withEffect">
                                  <p:stCondLst>
                                    <p:cond delay="2365"/>
                                  </p:stCondLst>
                                  <p:childTnLst>
                                    <p:anim calcmode="lin" valueType="num">
                                      <p:cBhvr>
                                        <p:cTn id="869" dur="2000"/>
                                        <p:tgtEl>
                                          <p:spTgt spid="2389"/>
                                        </p:tgtEl>
                                        <p:attrNameLst>
                                          <p:attrName>ppt_w</p:attrName>
                                        </p:attrNameLst>
                                      </p:cBhvr>
                                      <p:tavLst>
                                        <p:tav tm="0">
                                          <p:val>
                                            <p:strVal val="ppt_w"/>
                                          </p:val>
                                        </p:tav>
                                        <p:tav tm="100000">
                                          <p:val>
                                            <p:strVal val="4/3*ppt_w"/>
                                          </p:val>
                                        </p:tav>
                                      </p:tavLst>
                                    </p:anim>
                                    <p:anim calcmode="lin" valueType="num">
                                      <p:cBhvr>
                                        <p:cTn id="870" dur="2000"/>
                                        <p:tgtEl>
                                          <p:spTgt spid="2389"/>
                                        </p:tgtEl>
                                        <p:attrNameLst>
                                          <p:attrName>ppt_h</p:attrName>
                                        </p:attrNameLst>
                                      </p:cBhvr>
                                      <p:tavLst>
                                        <p:tav tm="0">
                                          <p:val>
                                            <p:strVal val="ppt_h"/>
                                          </p:val>
                                        </p:tav>
                                        <p:tav tm="100000">
                                          <p:val>
                                            <p:strVal val="4/3*ppt_h"/>
                                          </p:val>
                                        </p:tav>
                                      </p:tavLst>
                                    </p:anim>
                                    <p:set>
                                      <p:cBhvr>
                                        <p:cTn id="871" dur="1" fill="hold">
                                          <p:stCondLst>
                                            <p:cond delay="1999"/>
                                          </p:stCondLst>
                                        </p:cTn>
                                        <p:tgtEl>
                                          <p:spTgt spid="2389"/>
                                        </p:tgtEl>
                                        <p:attrNameLst>
                                          <p:attrName>style.visibility</p:attrName>
                                        </p:attrNameLst>
                                      </p:cBhvr>
                                      <p:to>
                                        <p:strVal val="hidden"/>
                                      </p:to>
                                    </p:set>
                                  </p:childTnLst>
                                </p:cTn>
                              </p:par>
                              <p:par>
                                <p:cTn id="872" presetID="10" presetClass="exit" presetSubtype="0" fill="hold" nodeType="withEffect">
                                  <p:stCondLst>
                                    <p:cond delay="2365"/>
                                  </p:stCondLst>
                                  <p:childTnLst>
                                    <p:animEffect transition="out" filter="fade">
                                      <p:cBhvr>
                                        <p:cTn id="873" dur="2000"/>
                                        <p:tgtEl>
                                          <p:spTgt spid="2389"/>
                                        </p:tgtEl>
                                      </p:cBhvr>
                                    </p:animEffect>
                                    <p:set>
                                      <p:cBhvr>
                                        <p:cTn id="874" dur="1" fill="hold">
                                          <p:stCondLst>
                                            <p:cond delay="1999"/>
                                          </p:stCondLst>
                                        </p:cTn>
                                        <p:tgtEl>
                                          <p:spTgt spid="2389"/>
                                        </p:tgtEl>
                                        <p:attrNameLst>
                                          <p:attrName>style.visibility</p:attrName>
                                        </p:attrNameLst>
                                      </p:cBhvr>
                                      <p:to>
                                        <p:strVal val="hidden"/>
                                      </p:to>
                                    </p:set>
                                  </p:childTnLst>
                                </p:cTn>
                              </p:par>
                              <p:par>
                                <p:cTn id="875" presetID="6" presetClass="emph" presetSubtype="0" fill="hold" nodeType="withEffect">
                                  <p:stCondLst>
                                    <p:cond delay="2365"/>
                                  </p:stCondLst>
                                  <p:childTnLst>
                                    <p:animScale>
                                      <p:cBhvr>
                                        <p:cTn id="876" dur="2000" fill="hold"/>
                                        <p:tgtEl>
                                          <p:spTgt spid="2389"/>
                                        </p:tgtEl>
                                      </p:cBhvr>
                                      <p:by x="250000" y="250000"/>
                                    </p:animScale>
                                  </p:childTnLst>
                                </p:cTn>
                              </p:par>
                              <p:par>
                                <p:cTn id="877" presetID="42" presetClass="path" presetSubtype="0" decel="100000" fill="hold" nodeType="withEffect">
                                  <p:stCondLst>
                                    <p:cond delay="2365"/>
                                  </p:stCondLst>
                                  <p:childTnLst>
                                    <p:animMotion origin="layout" path="M -4.375E-6 4.81481E-6 L -0.00325 -0.11899 " pathEditMode="relative" rAng="0" ptsTypes="AA">
                                      <p:cBhvr>
                                        <p:cTn id="878" dur="2000" fill="hold"/>
                                        <p:tgtEl>
                                          <p:spTgt spid="2389"/>
                                        </p:tgtEl>
                                        <p:attrNameLst>
                                          <p:attrName>ppt_x</p:attrName>
                                          <p:attrName>ppt_y</p:attrName>
                                        </p:attrNameLst>
                                      </p:cBhvr>
                                      <p:rCtr x="-169" y="-5949"/>
                                    </p:animMotion>
                                  </p:childTnLst>
                                </p:cTn>
                              </p:par>
                              <p:par>
                                <p:cTn id="879" presetID="55" presetClass="entr" presetSubtype="0" fill="hold" nodeType="withEffect">
                                  <p:stCondLst>
                                    <p:cond delay="2430"/>
                                  </p:stCondLst>
                                  <p:childTnLst>
                                    <p:set>
                                      <p:cBhvr>
                                        <p:cTn id="880" dur="1" fill="hold">
                                          <p:stCondLst>
                                            <p:cond delay="0"/>
                                          </p:stCondLst>
                                        </p:cTn>
                                        <p:tgtEl>
                                          <p:spTgt spid="2390"/>
                                        </p:tgtEl>
                                        <p:attrNameLst>
                                          <p:attrName>style.visibility</p:attrName>
                                        </p:attrNameLst>
                                      </p:cBhvr>
                                      <p:to>
                                        <p:strVal val="visible"/>
                                      </p:to>
                                    </p:set>
                                    <p:anim calcmode="lin" valueType="num">
                                      <p:cBhvr>
                                        <p:cTn id="881" dur="250" fill="hold"/>
                                        <p:tgtEl>
                                          <p:spTgt spid="2390"/>
                                        </p:tgtEl>
                                        <p:attrNameLst>
                                          <p:attrName>ppt_w</p:attrName>
                                        </p:attrNameLst>
                                      </p:cBhvr>
                                      <p:tavLst>
                                        <p:tav tm="0">
                                          <p:val>
                                            <p:strVal val="#ppt_w*0.70"/>
                                          </p:val>
                                        </p:tav>
                                        <p:tav tm="100000">
                                          <p:val>
                                            <p:strVal val="#ppt_w"/>
                                          </p:val>
                                        </p:tav>
                                      </p:tavLst>
                                    </p:anim>
                                    <p:anim calcmode="lin" valueType="num">
                                      <p:cBhvr>
                                        <p:cTn id="882" dur="250" fill="hold"/>
                                        <p:tgtEl>
                                          <p:spTgt spid="2390"/>
                                        </p:tgtEl>
                                        <p:attrNameLst>
                                          <p:attrName>ppt_h</p:attrName>
                                        </p:attrNameLst>
                                      </p:cBhvr>
                                      <p:tavLst>
                                        <p:tav tm="0">
                                          <p:val>
                                            <p:strVal val="#ppt_h"/>
                                          </p:val>
                                        </p:tav>
                                        <p:tav tm="100000">
                                          <p:val>
                                            <p:strVal val="#ppt_h"/>
                                          </p:val>
                                        </p:tav>
                                      </p:tavLst>
                                    </p:anim>
                                    <p:animEffect transition="in" filter="fade">
                                      <p:cBhvr>
                                        <p:cTn id="883" dur="250"/>
                                        <p:tgtEl>
                                          <p:spTgt spid="2390"/>
                                        </p:tgtEl>
                                      </p:cBhvr>
                                    </p:animEffect>
                                  </p:childTnLst>
                                </p:cTn>
                              </p:par>
                              <p:par>
                                <p:cTn id="884" presetID="23" presetClass="exit" presetSubtype="272" fill="hold" nodeType="withEffect">
                                  <p:stCondLst>
                                    <p:cond delay="2430"/>
                                  </p:stCondLst>
                                  <p:childTnLst>
                                    <p:anim calcmode="lin" valueType="num">
                                      <p:cBhvr>
                                        <p:cTn id="885" dur="2000"/>
                                        <p:tgtEl>
                                          <p:spTgt spid="2390"/>
                                        </p:tgtEl>
                                        <p:attrNameLst>
                                          <p:attrName>ppt_w</p:attrName>
                                        </p:attrNameLst>
                                      </p:cBhvr>
                                      <p:tavLst>
                                        <p:tav tm="0">
                                          <p:val>
                                            <p:strVal val="ppt_w"/>
                                          </p:val>
                                        </p:tav>
                                        <p:tav tm="100000">
                                          <p:val>
                                            <p:strVal val="4/3*ppt_w"/>
                                          </p:val>
                                        </p:tav>
                                      </p:tavLst>
                                    </p:anim>
                                    <p:anim calcmode="lin" valueType="num">
                                      <p:cBhvr>
                                        <p:cTn id="886" dur="2000"/>
                                        <p:tgtEl>
                                          <p:spTgt spid="2390"/>
                                        </p:tgtEl>
                                        <p:attrNameLst>
                                          <p:attrName>ppt_h</p:attrName>
                                        </p:attrNameLst>
                                      </p:cBhvr>
                                      <p:tavLst>
                                        <p:tav tm="0">
                                          <p:val>
                                            <p:strVal val="ppt_h"/>
                                          </p:val>
                                        </p:tav>
                                        <p:tav tm="100000">
                                          <p:val>
                                            <p:strVal val="4/3*ppt_h"/>
                                          </p:val>
                                        </p:tav>
                                      </p:tavLst>
                                    </p:anim>
                                    <p:set>
                                      <p:cBhvr>
                                        <p:cTn id="887" dur="1" fill="hold">
                                          <p:stCondLst>
                                            <p:cond delay="1999"/>
                                          </p:stCondLst>
                                        </p:cTn>
                                        <p:tgtEl>
                                          <p:spTgt spid="2390"/>
                                        </p:tgtEl>
                                        <p:attrNameLst>
                                          <p:attrName>style.visibility</p:attrName>
                                        </p:attrNameLst>
                                      </p:cBhvr>
                                      <p:to>
                                        <p:strVal val="hidden"/>
                                      </p:to>
                                    </p:set>
                                  </p:childTnLst>
                                </p:cTn>
                              </p:par>
                              <p:par>
                                <p:cTn id="888" presetID="10" presetClass="exit" presetSubtype="0" fill="hold" nodeType="withEffect">
                                  <p:stCondLst>
                                    <p:cond delay="2430"/>
                                  </p:stCondLst>
                                  <p:childTnLst>
                                    <p:animEffect transition="out" filter="fade">
                                      <p:cBhvr>
                                        <p:cTn id="889" dur="2000"/>
                                        <p:tgtEl>
                                          <p:spTgt spid="2390"/>
                                        </p:tgtEl>
                                      </p:cBhvr>
                                    </p:animEffect>
                                    <p:set>
                                      <p:cBhvr>
                                        <p:cTn id="890" dur="1" fill="hold">
                                          <p:stCondLst>
                                            <p:cond delay="1999"/>
                                          </p:stCondLst>
                                        </p:cTn>
                                        <p:tgtEl>
                                          <p:spTgt spid="2390"/>
                                        </p:tgtEl>
                                        <p:attrNameLst>
                                          <p:attrName>style.visibility</p:attrName>
                                        </p:attrNameLst>
                                      </p:cBhvr>
                                      <p:to>
                                        <p:strVal val="hidden"/>
                                      </p:to>
                                    </p:set>
                                  </p:childTnLst>
                                </p:cTn>
                              </p:par>
                              <p:par>
                                <p:cTn id="891" presetID="6" presetClass="emph" presetSubtype="0" fill="hold" nodeType="withEffect">
                                  <p:stCondLst>
                                    <p:cond delay="2430"/>
                                  </p:stCondLst>
                                  <p:childTnLst>
                                    <p:animScale>
                                      <p:cBhvr>
                                        <p:cTn id="892" dur="2000" fill="hold"/>
                                        <p:tgtEl>
                                          <p:spTgt spid="2390"/>
                                        </p:tgtEl>
                                      </p:cBhvr>
                                      <p:by x="250000" y="250000"/>
                                    </p:animScale>
                                  </p:childTnLst>
                                </p:cTn>
                              </p:par>
                              <p:par>
                                <p:cTn id="893" presetID="42" presetClass="path" presetSubtype="0" decel="100000" fill="hold" nodeType="withEffect">
                                  <p:stCondLst>
                                    <p:cond delay="2430"/>
                                  </p:stCondLst>
                                  <p:childTnLst>
                                    <p:animMotion origin="layout" path="M 4.58333E-6 4.81481E-6 L -0.00326 -0.11899 " pathEditMode="relative" rAng="0" ptsTypes="AA">
                                      <p:cBhvr>
                                        <p:cTn id="894" dur="2000" fill="hold"/>
                                        <p:tgtEl>
                                          <p:spTgt spid="2390"/>
                                        </p:tgtEl>
                                        <p:attrNameLst>
                                          <p:attrName>ppt_x</p:attrName>
                                          <p:attrName>ppt_y</p:attrName>
                                        </p:attrNameLst>
                                      </p:cBhvr>
                                      <p:rCtr x="-169" y="-5949"/>
                                    </p:animMotion>
                                  </p:childTnLst>
                                </p:cTn>
                              </p:par>
                              <p:par>
                                <p:cTn id="895" presetID="55" presetClass="entr" presetSubtype="0" fill="hold" nodeType="withEffect">
                                  <p:stCondLst>
                                    <p:cond delay="2495"/>
                                  </p:stCondLst>
                                  <p:childTnLst>
                                    <p:set>
                                      <p:cBhvr>
                                        <p:cTn id="896" dur="1" fill="hold">
                                          <p:stCondLst>
                                            <p:cond delay="0"/>
                                          </p:stCondLst>
                                        </p:cTn>
                                        <p:tgtEl>
                                          <p:spTgt spid="2391"/>
                                        </p:tgtEl>
                                        <p:attrNameLst>
                                          <p:attrName>style.visibility</p:attrName>
                                        </p:attrNameLst>
                                      </p:cBhvr>
                                      <p:to>
                                        <p:strVal val="visible"/>
                                      </p:to>
                                    </p:set>
                                    <p:anim calcmode="lin" valueType="num">
                                      <p:cBhvr>
                                        <p:cTn id="897" dur="250" fill="hold"/>
                                        <p:tgtEl>
                                          <p:spTgt spid="2391"/>
                                        </p:tgtEl>
                                        <p:attrNameLst>
                                          <p:attrName>ppt_w</p:attrName>
                                        </p:attrNameLst>
                                      </p:cBhvr>
                                      <p:tavLst>
                                        <p:tav tm="0">
                                          <p:val>
                                            <p:strVal val="#ppt_w*0.70"/>
                                          </p:val>
                                        </p:tav>
                                        <p:tav tm="100000">
                                          <p:val>
                                            <p:strVal val="#ppt_w"/>
                                          </p:val>
                                        </p:tav>
                                      </p:tavLst>
                                    </p:anim>
                                    <p:anim calcmode="lin" valueType="num">
                                      <p:cBhvr>
                                        <p:cTn id="898" dur="250" fill="hold"/>
                                        <p:tgtEl>
                                          <p:spTgt spid="2391"/>
                                        </p:tgtEl>
                                        <p:attrNameLst>
                                          <p:attrName>ppt_h</p:attrName>
                                        </p:attrNameLst>
                                      </p:cBhvr>
                                      <p:tavLst>
                                        <p:tav tm="0">
                                          <p:val>
                                            <p:strVal val="#ppt_h"/>
                                          </p:val>
                                        </p:tav>
                                        <p:tav tm="100000">
                                          <p:val>
                                            <p:strVal val="#ppt_h"/>
                                          </p:val>
                                        </p:tav>
                                      </p:tavLst>
                                    </p:anim>
                                    <p:animEffect transition="in" filter="fade">
                                      <p:cBhvr>
                                        <p:cTn id="899" dur="250"/>
                                        <p:tgtEl>
                                          <p:spTgt spid="2391"/>
                                        </p:tgtEl>
                                      </p:cBhvr>
                                    </p:animEffect>
                                  </p:childTnLst>
                                </p:cTn>
                              </p:par>
                              <p:par>
                                <p:cTn id="900" presetID="23" presetClass="exit" presetSubtype="272" fill="hold" nodeType="withEffect">
                                  <p:stCondLst>
                                    <p:cond delay="2495"/>
                                  </p:stCondLst>
                                  <p:childTnLst>
                                    <p:anim calcmode="lin" valueType="num">
                                      <p:cBhvr>
                                        <p:cTn id="901" dur="2000"/>
                                        <p:tgtEl>
                                          <p:spTgt spid="2391"/>
                                        </p:tgtEl>
                                        <p:attrNameLst>
                                          <p:attrName>ppt_w</p:attrName>
                                        </p:attrNameLst>
                                      </p:cBhvr>
                                      <p:tavLst>
                                        <p:tav tm="0">
                                          <p:val>
                                            <p:strVal val="ppt_w"/>
                                          </p:val>
                                        </p:tav>
                                        <p:tav tm="100000">
                                          <p:val>
                                            <p:strVal val="4/3*ppt_w"/>
                                          </p:val>
                                        </p:tav>
                                      </p:tavLst>
                                    </p:anim>
                                    <p:anim calcmode="lin" valueType="num">
                                      <p:cBhvr>
                                        <p:cTn id="902" dur="2000"/>
                                        <p:tgtEl>
                                          <p:spTgt spid="2391"/>
                                        </p:tgtEl>
                                        <p:attrNameLst>
                                          <p:attrName>ppt_h</p:attrName>
                                        </p:attrNameLst>
                                      </p:cBhvr>
                                      <p:tavLst>
                                        <p:tav tm="0">
                                          <p:val>
                                            <p:strVal val="ppt_h"/>
                                          </p:val>
                                        </p:tav>
                                        <p:tav tm="100000">
                                          <p:val>
                                            <p:strVal val="4/3*ppt_h"/>
                                          </p:val>
                                        </p:tav>
                                      </p:tavLst>
                                    </p:anim>
                                    <p:set>
                                      <p:cBhvr>
                                        <p:cTn id="903" dur="1" fill="hold">
                                          <p:stCondLst>
                                            <p:cond delay="1999"/>
                                          </p:stCondLst>
                                        </p:cTn>
                                        <p:tgtEl>
                                          <p:spTgt spid="2391"/>
                                        </p:tgtEl>
                                        <p:attrNameLst>
                                          <p:attrName>style.visibility</p:attrName>
                                        </p:attrNameLst>
                                      </p:cBhvr>
                                      <p:to>
                                        <p:strVal val="hidden"/>
                                      </p:to>
                                    </p:set>
                                  </p:childTnLst>
                                </p:cTn>
                              </p:par>
                              <p:par>
                                <p:cTn id="904" presetID="10" presetClass="exit" presetSubtype="0" fill="hold" nodeType="withEffect">
                                  <p:stCondLst>
                                    <p:cond delay="2495"/>
                                  </p:stCondLst>
                                  <p:childTnLst>
                                    <p:animEffect transition="out" filter="fade">
                                      <p:cBhvr>
                                        <p:cTn id="905" dur="2000"/>
                                        <p:tgtEl>
                                          <p:spTgt spid="2391"/>
                                        </p:tgtEl>
                                      </p:cBhvr>
                                    </p:animEffect>
                                    <p:set>
                                      <p:cBhvr>
                                        <p:cTn id="906" dur="1" fill="hold">
                                          <p:stCondLst>
                                            <p:cond delay="1999"/>
                                          </p:stCondLst>
                                        </p:cTn>
                                        <p:tgtEl>
                                          <p:spTgt spid="2391"/>
                                        </p:tgtEl>
                                        <p:attrNameLst>
                                          <p:attrName>style.visibility</p:attrName>
                                        </p:attrNameLst>
                                      </p:cBhvr>
                                      <p:to>
                                        <p:strVal val="hidden"/>
                                      </p:to>
                                    </p:set>
                                  </p:childTnLst>
                                </p:cTn>
                              </p:par>
                              <p:par>
                                <p:cTn id="907" presetID="6" presetClass="emph" presetSubtype="0" fill="hold" nodeType="withEffect">
                                  <p:stCondLst>
                                    <p:cond delay="2495"/>
                                  </p:stCondLst>
                                  <p:childTnLst>
                                    <p:animScale>
                                      <p:cBhvr>
                                        <p:cTn id="908" dur="2000" fill="hold"/>
                                        <p:tgtEl>
                                          <p:spTgt spid="2391"/>
                                        </p:tgtEl>
                                      </p:cBhvr>
                                      <p:by x="250000" y="250000"/>
                                    </p:animScale>
                                  </p:childTnLst>
                                </p:cTn>
                              </p:par>
                              <p:par>
                                <p:cTn id="909" presetID="42" presetClass="path" presetSubtype="0" decel="100000" fill="hold" nodeType="withEffect">
                                  <p:stCondLst>
                                    <p:cond delay="2495"/>
                                  </p:stCondLst>
                                  <p:childTnLst>
                                    <p:animMotion origin="layout" path="M -1.66667E-6 4.81481E-6 L -0.00325 -0.11899 " pathEditMode="relative" rAng="0" ptsTypes="AA">
                                      <p:cBhvr>
                                        <p:cTn id="910" dur="2000" fill="hold"/>
                                        <p:tgtEl>
                                          <p:spTgt spid="2391"/>
                                        </p:tgtEl>
                                        <p:attrNameLst>
                                          <p:attrName>ppt_x</p:attrName>
                                          <p:attrName>ppt_y</p:attrName>
                                        </p:attrNameLst>
                                      </p:cBhvr>
                                      <p:rCtr x="-169" y="-5949"/>
                                    </p:animMotion>
                                  </p:childTnLst>
                                </p:cTn>
                              </p:par>
                              <p:par>
                                <p:cTn id="911" presetID="55" presetClass="entr" presetSubtype="0" fill="hold" nodeType="withEffect">
                                  <p:stCondLst>
                                    <p:cond delay="2560"/>
                                  </p:stCondLst>
                                  <p:childTnLst>
                                    <p:set>
                                      <p:cBhvr>
                                        <p:cTn id="912" dur="1" fill="hold">
                                          <p:stCondLst>
                                            <p:cond delay="0"/>
                                          </p:stCondLst>
                                        </p:cTn>
                                        <p:tgtEl>
                                          <p:spTgt spid="2392"/>
                                        </p:tgtEl>
                                        <p:attrNameLst>
                                          <p:attrName>style.visibility</p:attrName>
                                        </p:attrNameLst>
                                      </p:cBhvr>
                                      <p:to>
                                        <p:strVal val="visible"/>
                                      </p:to>
                                    </p:set>
                                    <p:anim calcmode="lin" valueType="num">
                                      <p:cBhvr>
                                        <p:cTn id="913" dur="250" fill="hold"/>
                                        <p:tgtEl>
                                          <p:spTgt spid="2392"/>
                                        </p:tgtEl>
                                        <p:attrNameLst>
                                          <p:attrName>ppt_w</p:attrName>
                                        </p:attrNameLst>
                                      </p:cBhvr>
                                      <p:tavLst>
                                        <p:tav tm="0">
                                          <p:val>
                                            <p:strVal val="#ppt_w*0.70"/>
                                          </p:val>
                                        </p:tav>
                                        <p:tav tm="100000">
                                          <p:val>
                                            <p:strVal val="#ppt_w"/>
                                          </p:val>
                                        </p:tav>
                                      </p:tavLst>
                                    </p:anim>
                                    <p:anim calcmode="lin" valueType="num">
                                      <p:cBhvr>
                                        <p:cTn id="914" dur="250" fill="hold"/>
                                        <p:tgtEl>
                                          <p:spTgt spid="2392"/>
                                        </p:tgtEl>
                                        <p:attrNameLst>
                                          <p:attrName>ppt_h</p:attrName>
                                        </p:attrNameLst>
                                      </p:cBhvr>
                                      <p:tavLst>
                                        <p:tav tm="0">
                                          <p:val>
                                            <p:strVal val="#ppt_h"/>
                                          </p:val>
                                        </p:tav>
                                        <p:tav tm="100000">
                                          <p:val>
                                            <p:strVal val="#ppt_h"/>
                                          </p:val>
                                        </p:tav>
                                      </p:tavLst>
                                    </p:anim>
                                    <p:animEffect transition="in" filter="fade">
                                      <p:cBhvr>
                                        <p:cTn id="915" dur="250"/>
                                        <p:tgtEl>
                                          <p:spTgt spid="2392"/>
                                        </p:tgtEl>
                                      </p:cBhvr>
                                    </p:animEffect>
                                  </p:childTnLst>
                                </p:cTn>
                              </p:par>
                              <p:par>
                                <p:cTn id="916" presetID="23" presetClass="exit" presetSubtype="272" fill="hold" nodeType="withEffect">
                                  <p:stCondLst>
                                    <p:cond delay="2560"/>
                                  </p:stCondLst>
                                  <p:childTnLst>
                                    <p:anim calcmode="lin" valueType="num">
                                      <p:cBhvr>
                                        <p:cTn id="917" dur="2000"/>
                                        <p:tgtEl>
                                          <p:spTgt spid="2392"/>
                                        </p:tgtEl>
                                        <p:attrNameLst>
                                          <p:attrName>ppt_w</p:attrName>
                                        </p:attrNameLst>
                                      </p:cBhvr>
                                      <p:tavLst>
                                        <p:tav tm="0">
                                          <p:val>
                                            <p:strVal val="ppt_w"/>
                                          </p:val>
                                        </p:tav>
                                        <p:tav tm="100000">
                                          <p:val>
                                            <p:strVal val="4/3*ppt_w"/>
                                          </p:val>
                                        </p:tav>
                                      </p:tavLst>
                                    </p:anim>
                                    <p:anim calcmode="lin" valueType="num">
                                      <p:cBhvr>
                                        <p:cTn id="918" dur="2000"/>
                                        <p:tgtEl>
                                          <p:spTgt spid="2392"/>
                                        </p:tgtEl>
                                        <p:attrNameLst>
                                          <p:attrName>ppt_h</p:attrName>
                                        </p:attrNameLst>
                                      </p:cBhvr>
                                      <p:tavLst>
                                        <p:tav tm="0">
                                          <p:val>
                                            <p:strVal val="ppt_h"/>
                                          </p:val>
                                        </p:tav>
                                        <p:tav tm="100000">
                                          <p:val>
                                            <p:strVal val="4/3*ppt_h"/>
                                          </p:val>
                                        </p:tav>
                                      </p:tavLst>
                                    </p:anim>
                                    <p:set>
                                      <p:cBhvr>
                                        <p:cTn id="919" dur="1" fill="hold">
                                          <p:stCondLst>
                                            <p:cond delay="1999"/>
                                          </p:stCondLst>
                                        </p:cTn>
                                        <p:tgtEl>
                                          <p:spTgt spid="2392"/>
                                        </p:tgtEl>
                                        <p:attrNameLst>
                                          <p:attrName>style.visibility</p:attrName>
                                        </p:attrNameLst>
                                      </p:cBhvr>
                                      <p:to>
                                        <p:strVal val="hidden"/>
                                      </p:to>
                                    </p:set>
                                  </p:childTnLst>
                                </p:cTn>
                              </p:par>
                              <p:par>
                                <p:cTn id="920" presetID="10" presetClass="exit" presetSubtype="0" fill="hold" nodeType="withEffect">
                                  <p:stCondLst>
                                    <p:cond delay="2560"/>
                                  </p:stCondLst>
                                  <p:childTnLst>
                                    <p:animEffect transition="out" filter="fade">
                                      <p:cBhvr>
                                        <p:cTn id="921" dur="2000"/>
                                        <p:tgtEl>
                                          <p:spTgt spid="2392"/>
                                        </p:tgtEl>
                                      </p:cBhvr>
                                    </p:animEffect>
                                    <p:set>
                                      <p:cBhvr>
                                        <p:cTn id="922" dur="1" fill="hold">
                                          <p:stCondLst>
                                            <p:cond delay="1999"/>
                                          </p:stCondLst>
                                        </p:cTn>
                                        <p:tgtEl>
                                          <p:spTgt spid="2392"/>
                                        </p:tgtEl>
                                        <p:attrNameLst>
                                          <p:attrName>style.visibility</p:attrName>
                                        </p:attrNameLst>
                                      </p:cBhvr>
                                      <p:to>
                                        <p:strVal val="hidden"/>
                                      </p:to>
                                    </p:set>
                                  </p:childTnLst>
                                </p:cTn>
                              </p:par>
                              <p:par>
                                <p:cTn id="923" presetID="6" presetClass="emph" presetSubtype="0" fill="hold" nodeType="withEffect">
                                  <p:stCondLst>
                                    <p:cond delay="2560"/>
                                  </p:stCondLst>
                                  <p:childTnLst>
                                    <p:animScale>
                                      <p:cBhvr>
                                        <p:cTn id="924" dur="2000" fill="hold"/>
                                        <p:tgtEl>
                                          <p:spTgt spid="2392"/>
                                        </p:tgtEl>
                                      </p:cBhvr>
                                      <p:by x="250000" y="250000"/>
                                    </p:animScale>
                                  </p:childTnLst>
                                </p:cTn>
                              </p:par>
                              <p:par>
                                <p:cTn id="925" presetID="42" presetClass="path" presetSubtype="0" decel="100000" fill="hold" nodeType="withEffect">
                                  <p:stCondLst>
                                    <p:cond delay="2560"/>
                                  </p:stCondLst>
                                  <p:childTnLst>
                                    <p:animMotion origin="layout" path="M 2.5E-6 4.81481E-6 L -0.00326 -0.11899 " pathEditMode="relative" rAng="0" ptsTypes="AA">
                                      <p:cBhvr>
                                        <p:cTn id="926" dur="2000" fill="hold"/>
                                        <p:tgtEl>
                                          <p:spTgt spid="2392"/>
                                        </p:tgtEl>
                                        <p:attrNameLst>
                                          <p:attrName>ppt_x</p:attrName>
                                          <p:attrName>ppt_y</p:attrName>
                                        </p:attrNameLst>
                                      </p:cBhvr>
                                      <p:rCtr x="-169" y="-5949"/>
                                    </p:animMotion>
                                  </p:childTnLst>
                                </p:cTn>
                              </p:par>
                              <p:par>
                                <p:cTn id="927" presetID="55" presetClass="entr" presetSubtype="0" fill="hold" nodeType="withEffect">
                                  <p:stCondLst>
                                    <p:cond delay="2625"/>
                                  </p:stCondLst>
                                  <p:childTnLst>
                                    <p:set>
                                      <p:cBhvr>
                                        <p:cTn id="928" dur="1" fill="hold">
                                          <p:stCondLst>
                                            <p:cond delay="0"/>
                                          </p:stCondLst>
                                        </p:cTn>
                                        <p:tgtEl>
                                          <p:spTgt spid="2393"/>
                                        </p:tgtEl>
                                        <p:attrNameLst>
                                          <p:attrName>style.visibility</p:attrName>
                                        </p:attrNameLst>
                                      </p:cBhvr>
                                      <p:to>
                                        <p:strVal val="visible"/>
                                      </p:to>
                                    </p:set>
                                    <p:anim calcmode="lin" valueType="num">
                                      <p:cBhvr>
                                        <p:cTn id="929" dur="250" fill="hold"/>
                                        <p:tgtEl>
                                          <p:spTgt spid="2393"/>
                                        </p:tgtEl>
                                        <p:attrNameLst>
                                          <p:attrName>ppt_w</p:attrName>
                                        </p:attrNameLst>
                                      </p:cBhvr>
                                      <p:tavLst>
                                        <p:tav tm="0">
                                          <p:val>
                                            <p:strVal val="#ppt_w*0.70"/>
                                          </p:val>
                                        </p:tav>
                                        <p:tav tm="100000">
                                          <p:val>
                                            <p:strVal val="#ppt_w"/>
                                          </p:val>
                                        </p:tav>
                                      </p:tavLst>
                                    </p:anim>
                                    <p:anim calcmode="lin" valueType="num">
                                      <p:cBhvr>
                                        <p:cTn id="930" dur="250" fill="hold"/>
                                        <p:tgtEl>
                                          <p:spTgt spid="2393"/>
                                        </p:tgtEl>
                                        <p:attrNameLst>
                                          <p:attrName>ppt_h</p:attrName>
                                        </p:attrNameLst>
                                      </p:cBhvr>
                                      <p:tavLst>
                                        <p:tav tm="0">
                                          <p:val>
                                            <p:strVal val="#ppt_h"/>
                                          </p:val>
                                        </p:tav>
                                        <p:tav tm="100000">
                                          <p:val>
                                            <p:strVal val="#ppt_h"/>
                                          </p:val>
                                        </p:tav>
                                      </p:tavLst>
                                    </p:anim>
                                    <p:animEffect transition="in" filter="fade">
                                      <p:cBhvr>
                                        <p:cTn id="931" dur="250"/>
                                        <p:tgtEl>
                                          <p:spTgt spid="2393"/>
                                        </p:tgtEl>
                                      </p:cBhvr>
                                    </p:animEffect>
                                  </p:childTnLst>
                                </p:cTn>
                              </p:par>
                              <p:par>
                                <p:cTn id="932" presetID="23" presetClass="exit" presetSubtype="272" fill="hold" nodeType="withEffect">
                                  <p:stCondLst>
                                    <p:cond delay="2625"/>
                                  </p:stCondLst>
                                  <p:childTnLst>
                                    <p:anim calcmode="lin" valueType="num">
                                      <p:cBhvr>
                                        <p:cTn id="933" dur="2000"/>
                                        <p:tgtEl>
                                          <p:spTgt spid="2393"/>
                                        </p:tgtEl>
                                        <p:attrNameLst>
                                          <p:attrName>ppt_w</p:attrName>
                                        </p:attrNameLst>
                                      </p:cBhvr>
                                      <p:tavLst>
                                        <p:tav tm="0">
                                          <p:val>
                                            <p:strVal val="ppt_w"/>
                                          </p:val>
                                        </p:tav>
                                        <p:tav tm="100000">
                                          <p:val>
                                            <p:strVal val="4/3*ppt_w"/>
                                          </p:val>
                                        </p:tav>
                                      </p:tavLst>
                                    </p:anim>
                                    <p:anim calcmode="lin" valueType="num">
                                      <p:cBhvr>
                                        <p:cTn id="934" dur="2000"/>
                                        <p:tgtEl>
                                          <p:spTgt spid="2393"/>
                                        </p:tgtEl>
                                        <p:attrNameLst>
                                          <p:attrName>ppt_h</p:attrName>
                                        </p:attrNameLst>
                                      </p:cBhvr>
                                      <p:tavLst>
                                        <p:tav tm="0">
                                          <p:val>
                                            <p:strVal val="ppt_h"/>
                                          </p:val>
                                        </p:tav>
                                        <p:tav tm="100000">
                                          <p:val>
                                            <p:strVal val="4/3*ppt_h"/>
                                          </p:val>
                                        </p:tav>
                                      </p:tavLst>
                                    </p:anim>
                                    <p:set>
                                      <p:cBhvr>
                                        <p:cTn id="935" dur="1" fill="hold">
                                          <p:stCondLst>
                                            <p:cond delay="1999"/>
                                          </p:stCondLst>
                                        </p:cTn>
                                        <p:tgtEl>
                                          <p:spTgt spid="2393"/>
                                        </p:tgtEl>
                                        <p:attrNameLst>
                                          <p:attrName>style.visibility</p:attrName>
                                        </p:attrNameLst>
                                      </p:cBhvr>
                                      <p:to>
                                        <p:strVal val="hidden"/>
                                      </p:to>
                                    </p:set>
                                  </p:childTnLst>
                                </p:cTn>
                              </p:par>
                              <p:par>
                                <p:cTn id="936" presetID="10" presetClass="exit" presetSubtype="0" fill="hold" nodeType="withEffect">
                                  <p:stCondLst>
                                    <p:cond delay="2625"/>
                                  </p:stCondLst>
                                  <p:childTnLst>
                                    <p:animEffect transition="out" filter="fade">
                                      <p:cBhvr>
                                        <p:cTn id="937" dur="2000"/>
                                        <p:tgtEl>
                                          <p:spTgt spid="2393"/>
                                        </p:tgtEl>
                                      </p:cBhvr>
                                    </p:animEffect>
                                    <p:set>
                                      <p:cBhvr>
                                        <p:cTn id="938" dur="1" fill="hold">
                                          <p:stCondLst>
                                            <p:cond delay="1999"/>
                                          </p:stCondLst>
                                        </p:cTn>
                                        <p:tgtEl>
                                          <p:spTgt spid="2393"/>
                                        </p:tgtEl>
                                        <p:attrNameLst>
                                          <p:attrName>style.visibility</p:attrName>
                                        </p:attrNameLst>
                                      </p:cBhvr>
                                      <p:to>
                                        <p:strVal val="hidden"/>
                                      </p:to>
                                    </p:set>
                                  </p:childTnLst>
                                </p:cTn>
                              </p:par>
                              <p:par>
                                <p:cTn id="939" presetID="6" presetClass="emph" presetSubtype="0" fill="hold" nodeType="withEffect">
                                  <p:stCondLst>
                                    <p:cond delay="2625"/>
                                  </p:stCondLst>
                                  <p:childTnLst>
                                    <p:animScale>
                                      <p:cBhvr>
                                        <p:cTn id="940" dur="2000" fill="hold"/>
                                        <p:tgtEl>
                                          <p:spTgt spid="2393"/>
                                        </p:tgtEl>
                                      </p:cBhvr>
                                      <p:by x="250000" y="250000"/>
                                    </p:animScale>
                                  </p:childTnLst>
                                </p:cTn>
                              </p:par>
                              <p:par>
                                <p:cTn id="941" presetID="42" presetClass="path" presetSubtype="0" decel="100000" fill="hold" nodeType="withEffect">
                                  <p:stCondLst>
                                    <p:cond delay="2625"/>
                                  </p:stCondLst>
                                  <p:childTnLst>
                                    <p:animMotion origin="layout" path="M -1.875E-6 4.81481E-6 L -0.00325 -0.11899 " pathEditMode="relative" rAng="0" ptsTypes="AA">
                                      <p:cBhvr>
                                        <p:cTn id="942" dur="2000" fill="hold"/>
                                        <p:tgtEl>
                                          <p:spTgt spid="2393"/>
                                        </p:tgtEl>
                                        <p:attrNameLst>
                                          <p:attrName>ppt_x</p:attrName>
                                          <p:attrName>ppt_y</p:attrName>
                                        </p:attrNameLst>
                                      </p:cBhvr>
                                      <p:rCtr x="-169" y="-5949"/>
                                    </p:animMotion>
                                  </p:childTnLst>
                                </p:cTn>
                              </p:par>
                              <p:par>
                                <p:cTn id="943" presetID="55" presetClass="entr" presetSubtype="0" fill="hold" nodeType="withEffect">
                                  <p:stCondLst>
                                    <p:cond delay="2690"/>
                                  </p:stCondLst>
                                  <p:childTnLst>
                                    <p:set>
                                      <p:cBhvr>
                                        <p:cTn id="944" dur="1" fill="hold">
                                          <p:stCondLst>
                                            <p:cond delay="0"/>
                                          </p:stCondLst>
                                        </p:cTn>
                                        <p:tgtEl>
                                          <p:spTgt spid="2394"/>
                                        </p:tgtEl>
                                        <p:attrNameLst>
                                          <p:attrName>style.visibility</p:attrName>
                                        </p:attrNameLst>
                                      </p:cBhvr>
                                      <p:to>
                                        <p:strVal val="visible"/>
                                      </p:to>
                                    </p:set>
                                    <p:anim calcmode="lin" valueType="num">
                                      <p:cBhvr>
                                        <p:cTn id="945" dur="250" fill="hold"/>
                                        <p:tgtEl>
                                          <p:spTgt spid="2394"/>
                                        </p:tgtEl>
                                        <p:attrNameLst>
                                          <p:attrName>ppt_w</p:attrName>
                                        </p:attrNameLst>
                                      </p:cBhvr>
                                      <p:tavLst>
                                        <p:tav tm="0">
                                          <p:val>
                                            <p:strVal val="#ppt_w*0.70"/>
                                          </p:val>
                                        </p:tav>
                                        <p:tav tm="100000">
                                          <p:val>
                                            <p:strVal val="#ppt_w"/>
                                          </p:val>
                                        </p:tav>
                                      </p:tavLst>
                                    </p:anim>
                                    <p:anim calcmode="lin" valueType="num">
                                      <p:cBhvr>
                                        <p:cTn id="946" dur="250" fill="hold"/>
                                        <p:tgtEl>
                                          <p:spTgt spid="2394"/>
                                        </p:tgtEl>
                                        <p:attrNameLst>
                                          <p:attrName>ppt_h</p:attrName>
                                        </p:attrNameLst>
                                      </p:cBhvr>
                                      <p:tavLst>
                                        <p:tav tm="0">
                                          <p:val>
                                            <p:strVal val="#ppt_h"/>
                                          </p:val>
                                        </p:tav>
                                        <p:tav tm="100000">
                                          <p:val>
                                            <p:strVal val="#ppt_h"/>
                                          </p:val>
                                        </p:tav>
                                      </p:tavLst>
                                    </p:anim>
                                    <p:animEffect transition="in" filter="fade">
                                      <p:cBhvr>
                                        <p:cTn id="947" dur="250"/>
                                        <p:tgtEl>
                                          <p:spTgt spid="2394"/>
                                        </p:tgtEl>
                                      </p:cBhvr>
                                    </p:animEffect>
                                  </p:childTnLst>
                                </p:cTn>
                              </p:par>
                              <p:par>
                                <p:cTn id="948" presetID="23" presetClass="exit" presetSubtype="272" fill="hold" nodeType="withEffect">
                                  <p:stCondLst>
                                    <p:cond delay="2690"/>
                                  </p:stCondLst>
                                  <p:childTnLst>
                                    <p:anim calcmode="lin" valueType="num">
                                      <p:cBhvr>
                                        <p:cTn id="949" dur="2000"/>
                                        <p:tgtEl>
                                          <p:spTgt spid="2394"/>
                                        </p:tgtEl>
                                        <p:attrNameLst>
                                          <p:attrName>ppt_w</p:attrName>
                                        </p:attrNameLst>
                                      </p:cBhvr>
                                      <p:tavLst>
                                        <p:tav tm="0">
                                          <p:val>
                                            <p:strVal val="ppt_w"/>
                                          </p:val>
                                        </p:tav>
                                        <p:tav tm="100000">
                                          <p:val>
                                            <p:strVal val="4/3*ppt_w"/>
                                          </p:val>
                                        </p:tav>
                                      </p:tavLst>
                                    </p:anim>
                                    <p:anim calcmode="lin" valueType="num">
                                      <p:cBhvr>
                                        <p:cTn id="950" dur="2000"/>
                                        <p:tgtEl>
                                          <p:spTgt spid="2394"/>
                                        </p:tgtEl>
                                        <p:attrNameLst>
                                          <p:attrName>ppt_h</p:attrName>
                                        </p:attrNameLst>
                                      </p:cBhvr>
                                      <p:tavLst>
                                        <p:tav tm="0">
                                          <p:val>
                                            <p:strVal val="ppt_h"/>
                                          </p:val>
                                        </p:tav>
                                        <p:tav tm="100000">
                                          <p:val>
                                            <p:strVal val="4/3*ppt_h"/>
                                          </p:val>
                                        </p:tav>
                                      </p:tavLst>
                                    </p:anim>
                                    <p:set>
                                      <p:cBhvr>
                                        <p:cTn id="951" dur="1" fill="hold">
                                          <p:stCondLst>
                                            <p:cond delay="1999"/>
                                          </p:stCondLst>
                                        </p:cTn>
                                        <p:tgtEl>
                                          <p:spTgt spid="2394"/>
                                        </p:tgtEl>
                                        <p:attrNameLst>
                                          <p:attrName>style.visibility</p:attrName>
                                        </p:attrNameLst>
                                      </p:cBhvr>
                                      <p:to>
                                        <p:strVal val="hidden"/>
                                      </p:to>
                                    </p:set>
                                  </p:childTnLst>
                                </p:cTn>
                              </p:par>
                              <p:par>
                                <p:cTn id="952" presetID="10" presetClass="exit" presetSubtype="0" fill="hold" nodeType="withEffect">
                                  <p:stCondLst>
                                    <p:cond delay="2690"/>
                                  </p:stCondLst>
                                  <p:childTnLst>
                                    <p:animEffect transition="out" filter="fade">
                                      <p:cBhvr>
                                        <p:cTn id="953" dur="2000"/>
                                        <p:tgtEl>
                                          <p:spTgt spid="2394"/>
                                        </p:tgtEl>
                                      </p:cBhvr>
                                    </p:animEffect>
                                    <p:set>
                                      <p:cBhvr>
                                        <p:cTn id="954" dur="1" fill="hold">
                                          <p:stCondLst>
                                            <p:cond delay="1999"/>
                                          </p:stCondLst>
                                        </p:cTn>
                                        <p:tgtEl>
                                          <p:spTgt spid="2394"/>
                                        </p:tgtEl>
                                        <p:attrNameLst>
                                          <p:attrName>style.visibility</p:attrName>
                                        </p:attrNameLst>
                                      </p:cBhvr>
                                      <p:to>
                                        <p:strVal val="hidden"/>
                                      </p:to>
                                    </p:set>
                                  </p:childTnLst>
                                </p:cTn>
                              </p:par>
                              <p:par>
                                <p:cTn id="955" presetID="6" presetClass="emph" presetSubtype="0" fill="hold" nodeType="withEffect">
                                  <p:stCondLst>
                                    <p:cond delay="2690"/>
                                  </p:stCondLst>
                                  <p:childTnLst>
                                    <p:animScale>
                                      <p:cBhvr>
                                        <p:cTn id="956" dur="2000" fill="hold"/>
                                        <p:tgtEl>
                                          <p:spTgt spid="2394"/>
                                        </p:tgtEl>
                                      </p:cBhvr>
                                      <p:by x="250000" y="250000"/>
                                    </p:animScale>
                                  </p:childTnLst>
                                </p:cTn>
                              </p:par>
                              <p:par>
                                <p:cTn id="957" presetID="42" presetClass="path" presetSubtype="0" decel="100000" fill="hold" nodeType="withEffect">
                                  <p:stCondLst>
                                    <p:cond delay="2690"/>
                                  </p:stCondLst>
                                  <p:childTnLst>
                                    <p:animMotion origin="layout" path="M 3.33333E-6 4.81481E-6 L -0.00326 -0.11899 " pathEditMode="relative" rAng="0" ptsTypes="AA">
                                      <p:cBhvr>
                                        <p:cTn id="958" dur="2000" fill="hold"/>
                                        <p:tgtEl>
                                          <p:spTgt spid="2394"/>
                                        </p:tgtEl>
                                        <p:attrNameLst>
                                          <p:attrName>ppt_x</p:attrName>
                                          <p:attrName>ppt_y</p:attrName>
                                        </p:attrNameLst>
                                      </p:cBhvr>
                                      <p:rCtr x="-169" y="-5949"/>
                                    </p:animMotion>
                                  </p:childTnLst>
                                </p:cTn>
                              </p:par>
                              <p:par>
                                <p:cTn id="959" presetID="55" presetClass="entr" presetSubtype="0" fill="hold" nodeType="withEffect">
                                  <p:stCondLst>
                                    <p:cond delay="2755"/>
                                  </p:stCondLst>
                                  <p:childTnLst>
                                    <p:set>
                                      <p:cBhvr>
                                        <p:cTn id="960" dur="1" fill="hold">
                                          <p:stCondLst>
                                            <p:cond delay="0"/>
                                          </p:stCondLst>
                                        </p:cTn>
                                        <p:tgtEl>
                                          <p:spTgt spid="2395"/>
                                        </p:tgtEl>
                                        <p:attrNameLst>
                                          <p:attrName>style.visibility</p:attrName>
                                        </p:attrNameLst>
                                      </p:cBhvr>
                                      <p:to>
                                        <p:strVal val="visible"/>
                                      </p:to>
                                    </p:set>
                                    <p:anim calcmode="lin" valueType="num">
                                      <p:cBhvr>
                                        <p:cTn id="961" dur="250" fill="hold"/>
                                        <p:tgtEl>
                                          <p:spTgt spid="2395"/>
                                        </p:tgtEl>
                                        <p:attrNameLst>
                                          <p:attrName>ppt_w</p:attrName>
                                        </p:attrNameLst>
                                      </p:cBhvr>
                                      <p:tavLst>
                                        <p:tav tm="0">
                                          <p:val>
                                            <p:strVal val="#ppt_w*0.70"/>
                                          </p:val>
                                        </p:tav>
                                        <p:tav tm="100000">
                                          <p:val>
                                            <p:strVal val="#ppt_w"/>
                                          </p:val>
                                        </p:tav>
                                      </p:tavLst>
                                    </p:anim>
                                    <p:anim calcmode="lin" valueType="num">
                                      <p:cBhvr>
                                        <p:cTn id="962" dur="250" fill="hold"/>
                                        <p:tgtEl>
                                          <p:spTgt spid="2395"/>
                                        </p:tgtEl>
                                        <p:attrNameLst>
                                          <p:attrName>ppt_h</p:attrName>
                                        </p:attrNameLst>
                                      </p:cBhvr>
                                      <p:tavLst>
                                        <p:tav tm="0">
                                          <p:val>
                                            <p:strVal val="#ppt_h"/>
                                          </p:val>
                                        </p:tav>
                                        <p:tav tm="100000">
                                          <p:val>
                                            <p:strVal val="#ppt_h"/>
                                          </p:val>
                                        </p:tav>
                                      </p:tavLst>
                                    </p:anim>
                                    <p:animEffect transition="in" filter="fade">
                                      <p:cBhvr>
                                        <p:cTn id="963" dur="250"/>
                                        <p:tgtEl>
                                          <p:spTgt spid="2395"/>
                                        </p:tgtEl>
                                      </p:cBhvr>
                                    </p:animEffect>
                                  </p:childTnLst>
                                </p:cTn>
                              </p:par>
                              <p:par>
                                <p:cTn id="964" presetID="23" presetClass="exit" presetSubtype="272" fill="hold" nodeType="withEffect">
                                  <p:stCondLst>
                                    <p:cond delay="2755"/>
                                  </p:stCondLst>
                                  <p:childTnLst>
                                    <p:anim calcmode="lin" valueType="num">
                                      <p:cBhvr>
                                        <p:cTn id="965" dur="2000"/>
                                        <p:tgtEl>
                                          <p:spTgt spid="2395"/>
                                        </p:tgtEl>
                                        <p:attrNameLst>
                                          <p:attrName>ppt_w</p:attrName>
                                        </p:attrNameLst>
                                      </p:cBhvr>
                                      <p:tavLst>
                                        <p:tav tm="0">
                                          <p:val>
                                            <p:strVal val="ppt_w"/>
                                          </p:val>
                                        </p:tav>
                                        <p:tav tm="100000">
                                          <p:val>
                                            <p:strVal val="4/3*ppt_w"/>
                                          </p:val>
                                        </p:tav>
                                      </p:tavLst>
                                    </p:anim>
                                    <p:anim calcmode="lin" valueType="num">
                                      <p:cBhvr>
                                        <p:cTn id="966" dur="2000"/>
                                        <p:tgtEl>
                                          <p:spTgt spid="2395"/>
                                        </p:tgtEl>
                                        <p:attrNameLst>
                                          <p:attrName>ppt_h</p:attrName>
                                        </p:attrNameLst>
                                      </p:cBhvr>
                                      <p:tavLst>
                                        <p:tav tm="0">
                                          <p:val>
                                            <p:strVal val="ppt_h"/>
                                          </p:val>
                                        </p:tav>
                                        <p:tav tm="100000">
                                          <p:val>
                                            <p:strVal val="4/3*ppt_h"/>
                                          </p:val>
                                        </p:tav>
                                      </p:tavLst>
                                    </p:anim>
                                    <p:set>
                                      <p:cBhvr>
                                        <p:cTn id="967" dur="1" fill="hold">
                                          <p:stCondLst>
                                            <p:cond delay="1999"/>
                                          </p:stCondLst>
                                        </p:cTn>
                                        <p:tgtEl>
                                          <p:spTgt spid="2395"/>
                                        </p:tgtEl>
                                        <p:attrNameLst>
                                          <p:attrName>style.visibility</p:attrName>
                                        </p:attrNameLst>
                                      </p:cBhvr>
                                      <p:to>
                                        <p:strVal val="hidden"/>
                                      </p:to>
                                    </p:set>
                                  </p:childTnLst>
                                </p:cTn>
                              </p:par>
                              <p:par>
                                <p:cTn id="968" presetID="10" presetClass="exit" presetSubtype="0" fill="hold" nodeType="withEffect">
                                  <p:stCondLst>
                                    <p:cond delay="2755"/>
                                  </p:stCondLst>
                                  <p:childTnLst>
                                    <p:animEffect transition="out" filter="fade">
                                      <p:cBhvr>
                                        <p:cTn id="969" dur="2000"/>
                                        <p:tgtEl>
                                          <p:spTgt spid="2395"/>
                                        </p:tgtEl>
                                      </p:cBhvr>
                                    </p:animEffect>
                                    <p:set>
                                      <p:cBhvr>
                                        <p:cTn id="970" dur="1" fill="hold">
                                          <p:stCondLst>
                                            <p:cond delay="1999"/>
                                          </p:stCondLst>
                                        </p:cTn>
                                        <p:tgtEl>
                                          <p:spTgt spid="2395"/>
                                        </p:tgtEl>
                                        <p:attrNameLst>
                                          <p:attrName>style.visibility</p:attrName>
                                        </p:attrNameLst>
                                      </p:cBhvr>
                                      <p:to>
                                        <p:strVal val="hidden"/>
                                      </p:to>
                                    </p:set>
                                  </p:childTnLst>
                                </p:cTn>
                              </p:par>
                              <p:par>
                                <p:cTn id="971" presetID="6" presetClass="emph" presetSubtype="0" fill="hold" nodeType="withEffect">
                                  <p:stCondLst>
                                    <p:cond delay="2755"/>
                                  </p:stCondLst>
                                  <p:childTnLst>
                                    <p:animScale>
                                      <p:cBhvr>
                                        <p:cTn id="972" dur="2000" fill="hold"/>
                                        <p:tgtEl>
                                          <p:spTgt spid="2395"/>
                                        </p:tgtEl>
                                      </p:cBhvr>
                                      <p:by x="250000" y="250000"/>
                                    </p:animScale>
                                  </p:childTnLst>
                                </p:cTn>
                              </p:par>
                              <p:par>
                                <p:cTn id="973" presetID="42" presetClass="path" presetSubtype="0" decel="100000" fill="hold" nodeType="withEffect">
                                  <p:stCondLst>
                                    <p:cond delay="2755"/>
                                  </p:stCondLst>
                                  <p:childTnLst>
                                    <p:animMotion origin="layout" path="M -3.54167E-6 4.81481E-6 L -0.00325 -0.11899 " pathEditMode="relative" rAng="0" ptsTypes="AA">
                                      <p:cBhvr>
                                        <p:cTn id="974" dur="2000" fill="hold"/>
                                        <p:tgtEl>
                                          <p:spTgt spid="2395"/>
                                        </p:tgtEl>
                                        <p:attrNameLst>
                                          <p:attrName>ppt_x</p:attrName>
                                          <p:attrName>ppt_y</p:attrName>
                                        </p:attrNameLst>
                                      </p:cBhvr>
                                      <p:rCtr x="-169" y="-5949"/>
                                    </p:animMotion>
                                  </p:childTnLst>
                                </p:cTn>
                              </p:par>
                              <p:par>
                                <p:cTn id="975" presetID="55" presetClass="entr" presetSubtype="0" fill="hold" nodeType="withEffect">
                                  <p:stCondLst>
                                    <p:cond delay="2820"/>
                                  </p:stCondLst>
                                  <p:childTnLst>
                                    <p:set>
                                      <p:cBhvr>
                                        <p:cTn id="976" dur="1" fill="hold">
                                          <p:stCondLst>
                                            <p:cond delay="0"/>
                                          </p:stCondLst>
                                        </p:cTn>
                                        <p:tgtEl>
                                          <p:spTgt spid="2396"/>
                                        </p:tgtEl>
                                        <p:attrNameLst>
                                          <p:attrName>style.visibility</p:attrName>
                                        </p:attrNameLst>
                                      </p:cBhvr>
                                      <p:to>
                                        <p:strVal val="visible"/>
                                      </p:to>
                                    </p:set>
                                    <p:anim calcmode="lin" valueType="num">
                                      <p:cBhvr>
                                        <p:cTn id="977" dur="250" fill="hold"/>
                                        <p:tgtEl>
                                          <p:spTgt spid="2396"/>
                                        </p:tgtEl>
                                        <p:attrNameLst>
                                          <p:attrName>ppt_w</p:attrName>
                                        </p:attrNameLst>
                                      </p:cBhvr>
                                      <p:tavLst>
                                        <p:tav tm="0">
                                          <p:val>
                                            <p:strVal val="#ppt_w*0.70"/>
                                          </p:val>
                                        </p:tav>
                                        <p:tav tm="100000">
                                          <p:val>
                                            <p:strVal val="#ppt_w"/>
                                          </p:val>
                                        </p:tav>
                                      </p:tavLst>
                                    </p:anim>
                                    <p:anim calcmode="lin" valueType="num">
                                      <p:cBhvr>
                                        <p:cTn id="978" dur="250" fill="hold"/>
                                        <p:tgtEl>
                                          <p:spTgt spid="2396"/>
                                        </p:tgtEl>
                                        <p:attrNameLst>
                                          <p:attrName>ppt_h</p:attrName>
                                        </p:attrNameLst>
                                      </p:cBhvr>
                                      <p:tavLst>
                                        <p:tav tm="0">
                                          <p:val>
                                            <p:strVal val="#ppt_h"/>
                                          </p:val>
                                        </p:tav>
                                        <p:tav tm="100000">
                                          <p:val>
                                            <p:strVal val="#ppt_h"/>
                                          </p:val>
                                        </p:tav>
                                      </p:tavLst>
                                    </p:anim>
                                    <p:animEffect transition="in" filter="fade">
                                      <p:cBhvr>
                                        <p:cTn id="979" dur="250"/>
                                        <p:tgtEl>
                                          <p:spTgt spid="2396"/>
                                        </p:tgtEl>
                                      </p:cBhvr>
                                    </p:animEffect>
                                  </p:childTnLst>
                                </p:cTn>
                              </p:par>
                              <p:par>
                                <p:cTn id="980" presetID="23" presetClass="exit" presetSubtype="272" fill="hold" nodeType="withEffect">
                                  <p:stCondLst>
                                    <p:cond delay="2820"/>
                                  </p:stCondLst>
                                  <p:childTnLst>
                                    <p:anim calcmode="lin" valueType="num">
                                      <p:cBhvr>
                                        <p:cTn id="981" dur="2000"/>
                                        <p:tgtEl>
                                          <p:spTgt spid="2396"/>
                                        </p:tgtEl>
                                        <p:attrNameLst>
                                          <p:attrName>ppt_w</p:attrName>
                                        </p:attrNameLst>
                                      </p:cBhvr>
                                      <p:tavLst>
                                        <p:tav tm="0">
                                          <p:val>
                                            <p:strVal val="ppt_w"/>
                                          </p:val>
                                        </p:tav>
                                        <p:tav tm="100000">
                                          <p:val>
                                            <p:strVal val="4/3*ppt_w"/>
                                          </p:val>
                                        </p:tav>
                                      </p:tavLst>
                                    </p:anim>
                                    <p:anim calcmode="lin" valueType="num">
                                      <p:cBhvr>
                                        <p:cTn id="982" dur="2000"/>
                                        <p:tgtEl>
                                          <p:spTgt spid="2396"/>
                                        </p:tgtEl>
                                        <p:attrNameLst>
                                          <p:attrName>ppt_h</p:attrName>
                                        </p:attrNameLst>
                                      </p:cBhvr>
                                      <p:tavLst>
                                        <p:tav tm="0">
                                          <p:val>
                                            <p:strVal val="ppt_h"/>
                                          </p:val>
                                        </p:tav>
                                        <p:tav tm="100000">
                                          <p:val>
                                            <p:strVal val="4/3*ppt_h"/>
                                          </p:val>
                                        </p:tav>
                                      </p:tavLst>
                                    </p:anim>
                                    <p:set>
                                      <p:cBhvr>
                                        <p:cTn id="983" dur="1" fill="hold">
                                          <p:stCondLst>
                                            <p:cond delay="1999"/>
                                          </p:stCondLst>
                                        </p:cTn>
                                        <p:tgtEl>
                                          <p:spTgt spid="2396"/>
                                        </p:tgtEl>
                                        <p:attrNameLst>
                                          <p:attrName>style.visibility</p:attrName>
                                        </p:attrNameLst>
                                      </p:cBhvr>
                                      <p:to>
                                        <p:strVal val="hidden"/>
                                      </p:to>
                                    </p:set>
                                  </p:childTnLst>
                                </p:cTn>
                              </p:par>
                              <p:par>
                                <p:cTn id="984" presetID="10" presetClass="exit" presetSubtype="0" fill="hold" nodeType="withEffect">
                                  <p:stCondLst>
                                    <p:cond delay="2820"/>
                                  </p:stCondLst>
                                  <p:childTnLst>
                                    <p:animEffect transition="out" filter="fade">
                                      <p:cBhvr>
                                        <p:cTn id="985" dur="2000"/>
                                        <p:tgtEl>
                                          <p:spTgt spid="2396"/>
                                        </p:tgtEl>
                                      </p:cBhvr>
                                    </p:animEffect>
                                    <p:set>
                                      <p:cBhvr>
                                        <p:cTn id="986" dur="1" fill="hold">
                                          <p:stCondLst>
                                            <p:cond delay="1999"/>
                                          </p:stCondLst>
                                        </p:cTn>
                                        <p:tgtEl>
                                          <p:spTgt spid="2396"/>
                                        </p:tgtEl>
                                        <p:attrNameLst>
                                          <p:attrName>style.visibility</p:attrName>
                                        </p:attrNameLst>
                                      </p:cBhvr>
                                      <p:to>
                                        <p:strVal val="hidden"/>
                                      </p:to>
                                    </p:set>
                                  </p:childTnLst>
                                </p:cTn>
                              </p:par>
                              <p:par>
                                <p:cTn id="987" presetID="6" presetClass="emph" presetSubtype="0" fill="hold" nodeType="withEffect">
                                  <p:stCondLst>
                                    <p:cond delay="2820"/>
                                  </p:stCondLst>
                                  <p:childTnLst>
                                    <p:animScale>
                                      <p:cBhvr>
                                        <p:cTn id="988" dur="2000" fill="hold"/>
                                        <p:tgtEl>
                                          <p:spTgt spid="2396"/>
                                        </p:tgtEl>
                                      </p:cBhvr>
                                      <p:by x="250000" y="250000"/>
                                    </p:animScale>
                                  </p:childTnLst>
                                </p:cTn>
                              </p:par>
                              <p:par>
                                <p:cTn id="989" presetID="42" presetClass="path" presetSubtype="0" decel="100000" fill="hold" nodeType="withEffect">
                                  <p:stCondLst>
                                    <p:cond delay="2820"/>
                                  </p:stCondLst>
                                  <p:childTnLst>
                                    <p:animMotion origin="layout" path="M 1.25E-6 4.81481E-6 L -0.00326 -0.11899 " pathEditMode="relative" rAng="0" ptsTypes="AA">
                                      <p:cBhvr>
                                        <p:cTn id="990" dur="2000" fill="hold"/>
                                        <p:tgtEl>
                                          <p:spTgt spid="2396"/>
                                        </p:tgtEl>
                                        <p:attrNameLst>
                                          <p:attrName>ppt_x</p:attrName>
                                          <p:attrName>ppt_y</p:attrName>
                                        </p:attrNameLst>
                                      </p:cBhvr>
                                      <p:rCtr x="-169" y="-5949"/>
                                    </p:animMotion>
                                  </p:childTnLst>
                                </p:cTn>
                              </p:par>
                              <p:par>
                                <p:cTn id="991" presetID="55" presetClass="entr" presetSubtype="0" fill="hold" nodeType="withEffect">
                                  <p:stCondLst>
                                    <p:cond delay="2885"/>
                                  </p:stCondLst>
                                  <p:childTnLst>
                                    <p:set>
                                      <p:cBhvr>
                                        <p:cTn id="992" dur="1" fill="hold">
                                          <p:stCondLst>
                                            <p:cond delay="0"/>
                                          </p:stCondLst>
                                        </p:cTn>
                                        <p:tgtEl>
                                          <p:spTgt spid="2397"/>
                                        </p:tgtEl>
                                        <p:attrNameLst>
                                          <p:attrName>style.visibility</p:attrName>
                                        </p:attrNameLst>
                                      </p:cBhvr>
                                      <p:to>
                                        <p:strVal val="visible"/>
                                      </p:to>
                                    </p:set>
                                    <p:anim calcmode="lin" valueType="num">
                                      <p:cBhvr>
                                        <p:cTn id="993" dur="250" fill="hold"/>
                                        <p:tgtEl>
                                          <p:spTgt spid="2397"/>
                                        </p:tgtEl>
                                        <p:attrNameLst>
                                          <p:attrName>ppt_w</p:attrName>
                                        </p:attrNameLst>
                                      </p:cBhvr>
                                      <p:tavLst>
                                        <p:tav tm="0">
                                          <p:val>
                                            <p:strVal val="#ppt_w*0.70"/>
                                          </p:val>
                                        </p:tav>
                                        <p:tav tm="100000">
                                          <p:val>
                                            <p:strVal val="#ppt_w"/>
                                          </p:val>
                                        </p:tav>
                                      </p:tavLst>
                                    </p:anim>
                                    <p:anim calcmode="lin" valueType="num">
                                      <p:cBhvr>
                                        <p:cTn id="994" dur="250" fill="hold"/>
                                        <p:tgtEl>
                                          <p:spTgt spid="2397"/>
                                        </p:tgtEl>
                                        <p:attrNameLst>
                                          <p:attrName>ppt_h</p:attrName>
                                        </p:attrNameLst>
                                      </p:cBhvr>
                                      <p:tavLst>
                                        <p:tav tm="0">
                                          <p:val>
                                            <p:strVal val="#ppt_h"/>
                                          </p:val>
                                        </p:tav>
                                        <p:tav tm="100000">
                                          <p:val>
                                            <p:strVal val="#ppt_h"/>
                                          </p:val>
                                        </p:tav>
                                      </p:tavLst>
                                    </p:anim>
                                    <p:animEffect transition="in" filter="fade">
                                      <p:cBhvr>
                                        <p:cTn id="995" dur="250"/>
                                        <p:tgtEl>
                                          <p:spTgt spid="2397"/>
                                        </p:tgtEl>
                                      </p:cBhvr>
                                    </p:animEffect>
                                  </p:childTnLst>
                                </p:cTn>
                              </p:par>
                              <p:par>
                                <p:cTn id="996" presetID="23" presetClass="exit" presetSubtype="272" fill="hold" nodeType="withEffect">
                                  <p:stCondLst>
                                    <p:cond delay="2885"/>
                                  </p:stCondLst>
                                  <p:childTnLst>
                                    <p:anim calcmode="lin" valueType="num">
                                      <p:cBhvr>
                                        <p:cTn id="997" dur="2000"/>
                                        <p:tgtEl>
                                          <p:spTgt spid="2397"/>
                                        </p:tgtEl>
                                        <p:attrNameLst>
                                          <p:attrName>ppt_w</p:attrName>
                                        </p:attrNameLst>
                                      </p:cBhvr>
                                      <p:tavLst>
                                        <p:tav tm="0">
                                          <p:val>
                                            <p:strVal val="ppt_w"/>
                                          </p:val>
                                        </p:tav>
                                        <p:tav tm="100000">
                                          <p:val>
                                            <p:strVal val="4/3*ppt_w"/>
                                          </p:val>
                                        </p:tav>
                                      </p:tavLst>
                                    </p:anim>
                                    <p:anim calcmode="lin" valueType="num">
                                      <p:cBhvr>
                                        <p:cTn id="998" dur="2000"/>
                                        <p:tgtEl>
                                          <p:spTgt spid="2397"/>
                                        </p:tgtEl>
                                        <p:attrNameLst>
                                          <p:attrName>ppt_h</p:attrName>
                                        </p:attrNameLst>
                                      </p:cBhvr>
                                      <p:tavLst>
                                        <p:tav tm="0">
                                          <p:val>
                                            <p:strVal val="ppt_h"/>
                                          </p:val>
                                        </p:tav>
                                        <p:tav tm="100000">
                                          <p:val>
                                            <p:strVal val="4/3*ppt_h"/>
                                          </p:val>
                                        </p:tav>
                                      </p:tavLst>
                                    </p:anim>
                                    <p:set>
                                      <p:cBhvr>
                                        <p:cTn id="999" dur="1" fill="hold">
                                          <p:stCondLst>
                                            <p:cond delay="1999"/>
                                          </p:stCondLst>
                                        </p:cTn>
                                        <p:tgtEl>
                                          <p:spTgt spid="2397"/>
                                        </p:tgtEl>
                                        <p:attrNameLst>
                                          <p:attrName>style.visibility</p:attrName>
                                        </p:attrNameLst>
                                      </p:cBhvr>
                                      <p:to>
                                        <p:strVal val="hidden"/>
                                      </p:to>
                                    </p:set>
                                  </p:childTnLst>
                                </p:cTn>
                              </p:par>
                              <p:par>
                                <p:cTn id="1000" presetID="10" presetClass="exit" presetSubtype="0" fill="hold" nodeType="withEffect">
                                  <p:stCondLst>
                                    <p:cond delay="2885"/>
                                  </p:stCondLst>
                                  <p:childTnLst>
                                    <p:animEffect transition="out" filter="fade">
                                      <p:cBhvr>
                                        <p:cTn id="1001" dur="2000"/>
                                        <p:tgtEl>
                                          <p:spTgt spid="2397"/>
                                        </p:tgtEl>
                                      </p:cBhvr>
                                    </p:animEffect>
                                    <p:set>
                                      <p:cBhvr>
                                        <p:cTn id="1002" dur="1" fill="hold">
                                          <p:stCondLst>
                                            <p:cond delay="1999"/>
                                          </p:stCondLst>
                                        </p:cTn>
                                        <p:tgtEl>
                                          <p:spTgt spid="2397"/>
                                        </p:tgtEl>
                                        <p:attrNameLst>
                                          <p:attrName>style.visibility</p:attrName>
                                        </p:attrNameLst>
                                      </p:cBhvr>
                                      <p:to>
                                        <p:strVal val="hidden"/>
                                      </p:to>
                                    </p:set>
                                  </p:childTnLst>
                                </p:cTn>
                              </p:par>
                              <p:par>
                                <p:cTn id="1003" presetID="6" presetClass="emph" presetSubtype="0" fill="hold" nodeType="withEffect">
                                  <p:stCondLst>
                                    <p:cond delay="2885"/>
                                  </p:stCondLst>
                                  <p:childTnLst>
                                    <p:animScale>
                                      <p:cBhvr>
                                        <p:cTn id="1004" dur="2000" fill="hold"/>
                                        <p:tgtEl>
                                          <p:spTgt spid="2397"/>
                                        </p:tgtEl>
                                      </p:cBhvr>
                                      <p:by x="250000" y="250000"/>
                                    </p:animScale>
                                  </p:childTnLst>
                                </p:cTn>
                              </p:par>
                              <p:par>
                                <p:cTn id="1005" presetID="42" presetClass="path" presetSubtype="0" decel="100000" fill="hold" nodeType="withEffect">
                                  <p:stCondLst>
                                    <p:cond delay="2885"/>
                                  </p:stCondLst>
                                  <p:childTnLst>
                                    <p:animMotion origin="layout" path="M -3.75E-6 4.81481E-6 L -0.00325 -0.11899 " pathEditMode="relative" rAng="0" ptsTypes="AA">
                                      <p:cBhvr>
                                        <p:cTn id="1006" dur="2000" fill="hold"/>
                                        <p:tgtEl>
                                          <p:spTgt spid="2397"/>
                                        </p:tgtEl>
                                        <p:attrNameLst>
                                          <p:attrName>ppt_x</p:attrName>
                                          <p:attrName>ppt_y</p:attrName>
                                        </p:attrNameLst>
                                      </p:cBhvr>
                                      <p:rCtr x="-169" y="-5949"/>
                                    </p:animMotion>
                                  </p:childTnLst>
                                </p:cTn>
                              </p:par>
                              <p:par>
                                <p:cTn id="1007" presetID="55" presetClass="entr" presetSubtype="0" fill="hold" nodeType="withEffect">
                                  <p:stCondLst>
                                    <p:cond delay="2950"/>
                                  </p:stCondLst>
                                  <p:childTnLst>
                                    <p:set>
                                      <p:cBhvr>
                                        <p:cTn id="1008" dur="1" fill="hold">
                                          <p:stCondLst>
                                            <p:cond delay="0"/>
                                          </p:stCondLst>
                                        </p:cTn>
                                        <p:tgtEl>
                                          <p:spTgt spid="2398"/>
                                        </p:tgtEl>
                                        <p:attrNameLst>
                                          <p:attrName>style.visibility</p:attrName>
                                        </p:attrNameLst>
                                      </p:cBhvr>
                                      <p:to>
                                        <p:strVal val="visible"/>
                                      </p:to>
                                    </p:set>
                                    <p:anim calcmode="lin" valueType="num">
                                      <p:cBhvr>
                                        <p:cTn id="1009" dur="250" fill="hold"/>
                                        <p:tgtEl>
                                          <p:spTgt spid="2398"/>
                                        </p:tgtEl>
                                        <p:attrNameLst>
                                          <p:attrName>ppt_w</p:attrName>
                                        </p:attrNameLst>
                                      </p:cBhvr>
                                      <p:tavLst>
                                        <p:tav tm="0">
                                          <p:val>
                                            <p:strVal val="#ppt_w*0.70"/>
                                          </p:val>
                                        </p:tav>
                                        <p:tav tm="100000">
                                          <p:val>
                                            <p:strVal val="#ppt_w"/>
                                          </p:val>
                                        </p:tav>
                                      </p:tavLst>
                                    </p:anim>
                                    <p:anim calcmode="lin" valueType="num">
                                      <p:cBhvr>
                                        <p:cTn id="1010" dur="250" fill="hold"/>
                                        <p:tgtEl>
                                          <p:spTgt spid="2398"/>
                                        </p:tgtEl>
                                        <p:attrNameLst>
                                          <p:attrName>ppt_h</p:attrName>
                                        </p:attrNameLst>
                                      </p:cBhvr>
                                      <p:tavLst>
                                        <p:tav tm="0">
                                          <p:val>
                                            <p:strVal val="#ppt_h"/>
                                          </p:val>
                                        </p:tav>
                                        <p:tav tm="100000">
                                          <p:val>
                                            <p:strVal val="#ppt_h"/>
                                          </p:val>
                                        </p:tav>
                                      </p:tavLst>
                                    </p:anim>
                                    <p:animEffect transition="in" filter="fade">
                                      <p:cBhvr>
                                        <p:cTn id="1011" dur="250"/>
                                        <p:tgtEl>
                                          <p:spTgt spid="2398"/>
                                        </p:tgtEl>
                                      </p:cBhvr>
                                    </p:animEffect>
                                  </p:childTnLst>
                                </p:cTn>
                              </p:par>
                              <p:par>
                                <p:cTn id="1012" presetID="23" presetClass="exit" presetSubtype="272" fill="hold" nodeType="withEffect">
                                  <p:stCondLst>
                                    <p:cond delay="2950"/>
                                  </p:stCondLst>
                                  <p:childTnLst>
                                    <p:anim calcmode="lin" valueType="num">
                                      <p:cBhvr>
                                        <p:cTn id="1013" dur="2000"/>
                                        <p:tgtEl>
                                          <p:spTgt spid="2398"/>
                                        </p:tgtEl>
                                        <p:attrNameLst>
                                          <p:attrName>ppt_w</p:attrName>
                                        </p:attrNameLst>
                                      </p:cBhvr>
                                      <p:tavLst>
                                        <p:tav tm="0">
                                          <p:val>
                                            <p:strVal val="ppt_w"/>
                                          </p:val>
                                        </p:tav>
                                        <p:tav tm="100000">
                                          <p:val>
                                            <p:strVal val="4/3*ppt_w"/>
                                          </p:val>
                                        </p:tav>
                                      </p:tavLst>
                                    </p:anim>
                                    <p:anim calcmode="lin" valueType="num">
                                      <p:cBhvr>
                                        <p:cTn id="1014" dur="2000"/>
                                        <p:tgtEl>
                                          <p:spTgt spid="2398"/>
                                        </p:tgtEl>
                                        <p:attrNameLst>
                                          <p:attrName>ppt_h</p:attrName>
                                        </p:attrNameLst>
                                      </p:cBhvr>
                                      <p:tavLst>
                                        <p:tav tm="0">
                                          <p:val>
                                            <p:strVal val="ppt_h"/>
                                          </p:val>
                                        </p:tav>
                                        <p:tav tm="100000">
                                          <p:val>
                                            <p:strVal val="4/3*ppt_h"/>
                                          </p:val>
                                        </p:tav>
                                      </p:tavLst>
                                    </p:anim>
                                    <p:set>
                                      <p:cBhvr>
                                        <p:cTn id="1015" dur="1" fill="hold">
                                          <p:stCondLst>
                                            <p:cond delay="1999"/>
                                          </p:stCondLst>
                                        </p:cTn>
                                        <p:tgtEl>
                                          <p:spTgt spid="2398"/>
                                        </p:tgtEl>
                                        <p:attrNameLst>
                                          <p:attrName>style.visibility</p:attrName>
                                        </p:attrNameLst>
                                      </p:cBhvr>
                                      <p:to>
                                        <p:strVal val="hidden"/>
                                      </p:to>
                                    </p:set>
                                  </p:childTnLst>
                                </p:cTn>
                              </p:par>
                              <p:par>
                                <p:cTn id="1016" presetID="10" presetClass="exit" presetSubtype="0" fill="hold" nodeType="withEffect">
                                  <p:stCondLst>
                                    <p:cond delay="2950"/>
                                  </p:stCondLst>
                                  <p:childTnLst>
                                    <p:animEffect transition="out" filter="fade">
                                      <p:cBhvr>
                                        <p:cTn id="1017" dur="2000"/>
                                        <p:tgtEl>
                                          <p:spTgt spid="2398"/>
                                        </p:tgtEl>
                                      </p:cBhvr>
                                    </p:animEffect>
                                    <p:set>
                                      <p:cBhvr>
                                        <p:cTn id="1018" dur="1" fill="hold">
                                          <p:stCondLst>
                                            <p:cond delay="1999"/>
                                          </p:stCondLst>
                                        </p:cTn>
                                        <p:tgtEl>
                                          <p:spTgt spid="2398"/>
                                        </p:tgtEl>
                                        <p:attrNameLst>
                                          <p:attrName>style.visibility</p:attrName>
                                        </p:attrNameLst>
                                      </p:cBhvr>
                                      <p:to>
                                        <p:strVal val="hidden"/>
                                      </p:to>
                                    </p:set>
                                  </p:childTnLst>
                                </p:cTn>
                              </p:par>
                              <p:par>
                                <p:cTn id="1019" presetID="6" presetClass="emph" presetSubtype="0" fill="hold" nodeType="withEffect">
                                  <p:stCondLst>
                                    <p:cond delay="2950"/>
                                  </p:stCondLst>
                                  <p:childTnLst>
                                    <p:animScale>
                                      <p:cBhvr>
                                        <p:cTn id="1020" dur="2000" fill="hold"/>
                                        <p:tgtEl>
                                          <p:spTgt spid="2398"/>
                                        </p:tgtEl>
                                      </p:cBhvr>
                                      <p:by x="250000" y="250000"/>
                                    </p:animScale>
                                  </p:childTnLst>
                                </p:cTn>
                              </p:par>
                              <p:par>
                                <p:cTn id="1021" presetID="42" presetClass="path" presetSubtype="0" decel="100000" fill="hold" nodeType="withEffect">
                                  <p:stCondLst>
                                    <p:cond delay="2950"/>
                                  </p:stCondLst>
                                  <p:childTnLst>
                                    <p:animMotion origin="layout" path="M 3.95833E-6 4.81481E-6 L -0.00326 -0.11899 " pathEditMode="relative" rAng="0" ptsTypes="AA">
                                      <p:cBhvr>
                                        <p:cTn id="1022" dur="2000" fill="hold"/>
                                        <p:tgtEl>
                                          <p:spTgt spid="2398"/>
                                        </p:tgtEl>
                                        <p:attrNameLst>
                                          <p:attrName>ppt_x</p:attrName>
                                          <p:attrName>ppt_y</p:attrName>
                                        </p:attrNameLst>
                                      </p:cBhvr>
                                      <p:rCtr x="-169" y="-5949"/>
                                    </p:animMotion>
                                  </p:childTnLst>
                                </p:cTn>
                              </p:par>
                              <p:par>
                                <p:cTn id="1023" presetID="55" presetClass="entr" presetSubtype="0" fill="hold" nodeType="withEffect">
                                  <p:stCondLst>
                                    <p:cond delay="3015"/>
                                  </p:stCondLst>
                                  <p:childTnLst>
                                    <p:set>
                                      <p:cBhvr>
                                        <p:cTn id="1024" dur="1" fill="hold">
                                          <p:stCondLst>
                                            <p:cond delay="0"/>
                                          </p:stCondLst>
                                        </p:cTn>
                                        <p:tgtEl>
                                          <p:spTgt spid="2399"/>
                                        </p:tgtEl>
                                        <p:attrNameLst>
                                          <p:attrName>style.visibility</p:attrName>
                                        </p:attrNameLst>
                                      </p:cBhvr>
                                      <p:to>
                                        <p:strVal val="visible"/>
                                      </p:to>
                                    </p:set>
                                    <p:anim calcmode="lin" valueType="num">
                                      <p:cBhvr>
                                        <p:cTn id="1025" dur="250" fill="hold"/>
                                        <p:tgtEl>
                                          <p:spTgt spid="2399"/>
                                        </p:tgtEl>
                                        <p:attrNameLst>
                                          <p:attrName>ppt_w</p:attrName>
                                        </p:attrNameLst>
                                      </p:cBhvr>
                                      <p:tavLst>
                                        <p:tav tm="0">
                                          <p:val>
                                            <p:strVal val="#ppt_w*0.70"/>
                                          </p:val>
                                        </p:tav>
                                        <p:tav tm="100000">
                                          <p:val>
                                            <p:strVal val="#ppt_w"/>
                                          </p:val>
                                        </p:tav>
                                      </p:tavLst>
                                    </p:anim>
                                    <p:anim calcmode="lin" valueType="num">
                                      <p:cBhvr>
                                        <p:cTn id="1026" dur="250" fill="hold"/>
                                        <p:tgtEl>
                                          <p:spTgt spid="2399"/>
                                        </p:tgtEl>
                                        <p:attrNameLst>
                                          <p:attrName>ppt_h</p:attrName>
                                        </p:attrNameLst>
                                      </p:cBhvr>
                                      <p:tavLst>
                                        <p:tav tm="0">
                                          <p:val>
                                            <p:strVal val="#ppt_h"/>
                                          </p:val>
                                        </p:tav>
                                        <p:tav tm="100000">
                                          <p:val>
                                            <p:strVal val="#ppt_h"/>
                                          </p:val>
                                        </p:tav>
                                      </p:tavLst>
                                    </p:anim>
                                    <p:animEffect transition="in" filter="fade">
                                      <p:cBhvr>
                                        <p:cTn id="1027" dur="250"/>
                                        <p:tgtEl>
                                          <p:spTgt spid="2399"/>
                                        </p:tgtEl>
                                      </p:cBhvr>
                                    </p:animEffect>
                                  </p:childTnLst>
                                </p:cTn>
                              </p:par>
                              <p:par>
                                <p:cTn id="1028" presetID="23" presetClass="exit" presetSubtype="272" fill="hold" nodeType="withEffect">
                                  <p:stCondLst>
                                    <p:cond delay="3015"/>
                                  </p:stCondLst>
                                  <p:childTnLst>
                                    <p:anim calcmode="lin" valueType="num">
                                      <p:cBhvr>
                                        <p:cTn id="1029" dur="2000"/>
                                        <p:tgtEl>
                                          <p:spTgt spid="2399"/>
                                        </p:tgtEl>
                                        <p:attrNameLst>
                                          <p:attrName>ppt_w</p:attrName>
                                        </p:attrNameLst>
                                      </p:cBhvr>
                                      <p:tavLst>
                                        <p:tav tm="0">
                                          <p:val>
                                            <p:strVal val="ppt_w"/>
                                          </p:val>
                                        </p:tav>
                                        <p:tav tm="100000">
                                          <p:val>
                                            <p:strVal val="4/3*ppt_w"/>
                                          </p:val>
                                        </p:tav>
                                      </p:tavLst>
                                    </p:anim>
                                    <p:anim calcmode="lin" valueType="num">
                                      <p:cBhvr>
                                        <p:cTn id="1030" dur="2000"/>
                                        <p:tgtEl>
                                          <p:spTgt spid="2399"/>
                                        </p:tgtEl>
                                        <p:attrNameLst>
                                          <p:attrName>ppt_h</p:attrName>
                                        </p:attrNameLst>
                                      </p:cBhvr>
                                      <p:tavLst>
                                        <p:tav tm="0">
                                          <p:val>
                                            <p:strVal val="ppt_h"/>
                                          </p:val>
                                        </p:tav>
                                        <p:tav tm="100000">
                                          <p:val>
                                            <p:strVal val="4/3*ppt_h"/>
                                          </p:val>
                                        </p:tav>
                                      </p:tavLst>
                                    </p:anim>
                                    <p:set>
                                      <p:cBhvr>
                                        <p:cTn id="1031" dur="1" fill="hold">
                                          <p:stCondLst>
                                            <p:cond delay="1999"/>
                                          </p:stCondLst>
                                        </p:cTn>
                                        <p:tgtEl>
                                          <p:spTgt spid="2399"/>
                                        </p:tgtEl>
                                        <p:attrNameLst>
                                          <p:attrName>style.visibility</p:attrName>
                                        </p:attrNameLst>
                                      </p:cBhvr>
                                      <p:to>
                                        <p:strVal val="hidden"/>
                                      </p:to>
                                    </p:set>
                                  </p:childTnLst>
                                </p:cTn>
                              </p:par>
                              <p:par>
                                <p:cTn id="1032" presetID="10" presetClass="exit" presetSubtype="0" fill="hold" nodeType="withEffect">
                                  <p:stCondLst>
                                    <p:cond delay="3015"/>
                                  </p:stCondLst>
                                  <p:childTnLst>
                                    <p:animEffect transition="out" filter="fade">
                                      <p:cBhvr>
                                        <p:cTn id="1033" dur="2000"/>
                                        <p:tgtEl>
                                          <p:spTgt spid="2399"/>
                                        </p:tgtEl>
                                      </p:cBhvr>
                                    </p:animEffect>
                                    <p:set>
                                      <p:cBhvr>
                                        <p:cTn id="1034" dur="1" fill="hold">
                                          <p:stCondLst>
                                            <p:cond delay="1999"/>
                                          </p:stCondLst>
                                        </p:cTn>
                                        <p:tgtEl>
                                          <p:spTgt spid="2399"/>
                                        </p:tgtEl>
                                        <p:attrNameLst>
                                          <p:attrName>style.visibility</p:attrName>
                                        </p:attrNameLst>
                                      </p:cBhvr>
                                      <p:to>
                                        <p:strVal val="hidden"/>
                                      </p:to>
                                    </p:set>
                                  </p:childTnLst>
                                </p:cTn>
                              </p:par>
                              <p:par>
                                <p:cTn id="1035" presetID="6" presetClass="emph" presetSubtype="0" fill="hold" nodeType="withEffect">
                                  <p:stCondLst>
                                    <p:cond delay="3015"/>
                                  </p:stCondLst>
                                  <p:childTnLst>
                                    <p:animScale>
                                      <p:cBhvr>
                                        <p:cTn id="1036" dur="2000" fill="hold"/>
                                        <p:tgtEl>
                                          <p:spTgt spid="2399"/>
                                        </p:tgtEl>
                                      </p:cBhvr>
                                      <p:by x="250000" y="250000"/>
                                    </p:animScale>
                                  </p:childTnLst>
                                </p:cTn>
                              </p:par>
                              <p:par>
                                <p:cTn id="1037" presetID="42" presetClass="path" presetSubtype="0" decel="100000" fill="hold" nodeType="withEffect">
                                  <p:stCondLst>
                                    <p:cond delay="3015"/>
                                  </p:stCondLst>
                                  <p:childTnLst>
                                    <p:animMotion origin="layout" path="M 1.04167E-6 4.81481E-6 L -0.00326 -0.11899 " pathEditMode="relative" rAng="0" ptsTypes="AA">
                                      <p:cBhvr>
                                        <p:cTn id="1038" dur="2000" fill="hold"/>
                                        <p:tgtEl>
                                          <p:spTgt spid="2399"/>
                                        </p:tgtEl>
                                        <p:attrNameLst>
                                          <p:attrName>ppt_x</p:attrName>
                                          <p:attrName>ppt_y</p:attrName>
                                        </p:attrNameLst>
                                      </p:cBhvr>
                                      <p:rCtr x="-169" y="-5949"/>
                                    </p:animMotion>
                                  </p:childTnLst>
                                </p:cTn>
                              </p:par>
                              <p:par>
                                <p:cTn id="1039" presetID="55" presetClass="entr" presetSubtype="0" fill="hold" nodeType="withEffect">
                                  <p:stCondLst>
                                    <p:cond delay="3080"/>
                                  </p:stCondLst>
                                  <p:childTnLst>
                                    <p:set>
                                      <p:cBhvr>
                                        <p:cTn id="1040" dur="1" fill="hold">
                                          <p:stCondLst>
                                            <p:cond delay="0"/>
                                          </p:stCondLst>
                                        </p:cTn>
                                        <p:tgtEl>
                                          <p:spTgt spid="2400"/>
                                        </p:tgtEl>
                                        <p:attrNameLst>
                                          <p:attrName>style.visibility</p:attrName>
                                        </p:attrNameLst>
                                      </p:cBhvr>
                                      <p:to>
                                        <p:strVal val="visible"/>
                                      </p:to>
                                    </p:set>
                                    <p:anim calcmode="lin" valueType="num">
                                      <p:cBhvr>
                                        <p:cTn id="1041" dur="250" fill="hold"/>
                                        <p:tgtEl>
                                          <p:spTgt spid="2400"/>
                                        </p:tgtEl>
                                        <p:attrNameLst>
                                          <p:attrName>ppt_w</p:attrName>
                                        </p:attrNameLst>
                                      </p:cBhvr>
                                      <p:tavLst>
                                        <p:tav tm="0">
                                          <p:val>
                                            <p:strVal val="#ppt_w*0.70"/>
                                          </p:val>
                                        </p:tav>
                                        <p:tav tm="100000">
                                          <p:val>
                                            <p:strVal val="#ppt_w"/>
                                          </p:val>
                                        </p:tav>
                                      </p:tavLst>
                                    </p:anim>
                                    <p:anim calcmode="lin" valueType="num">
                                      <p:cBhvr>
                                        <p:cTn id="1042" dur="250" fill="hold"/>
                                        <p:tgtEl>
                                          <p:spTgt spid="2400"/>
                                        </p:tgtEl>
                                        <p:attrNameLst>
                                          <p:attrName>ppt_h</p:attrName>
                                        </p:attrNameLst>
                                      </p:cBhvr>
                                      <p:tavLst>
                                        <p:tav tm="0">
                                          <p:val>
                                            <p:strVal val="#ppt_h"/>
                                          </p:val>
                                        </p:tav>
                                        <p:tav tm="100000">
                                          <p:val>
                                            <p:strVal val="#ppt_h"/>
                                          </p:val>
                                        </p:tav>
                                      </p:tavLst>
                                    </p:anim>
                                    <p:animEffect transition="in" filter="fade">
                                      <p:cBhvr>
                                        <p:cTn id="1043" dur="250"/>
                                        <p:tgtEl>
                                          <p:spTgt spid="2400"/>
                                        </p:tgtEl>
                                      </p:cBhvr>
                                    </p:animEffect>
                                  </p:childTnLst>
                                </p:cTn>
                              </p:par>
                              <p:par>
                                <p:cTn id="1044" presetID="23" presetClass="exit" presetSubtype="272" fill="hold" nodeType="withEffect">
                                  <p:stCondLst>
                                    <p:cond delay="3080"/>
                                  </p:stCondLst>
                                  <p:childTnLst>
                                    <p:anim calcmode="lin" valueType="num">
                                      <p:cBhvr>
                                        <p:cTn id="1045" dur="2000"/>
                                        <p:tgtEl>
                                          <p:spTgt spid="2400"/>
                                        </p:tgtEl>
                                        <p:attrNameLst>
                                          <p:attrName>ppt_w</p:attrName>
                                        </p:attrNameLst>
                                      </p:cBhvr>
                                      <p:tavLst>
                                        <p:tav tm="0">
                                          <p:val>
                                            <p:strVal val="ppt_w"/>
                                          </p:val>
                                        </p:tav>
                                        <p:tav tm="100000">
                                          <p:val>
                                            <p:strVal val="4/3*ppt_w"/>
                                          </p:val>
                                        </p:tav>
                                      </p:tavLst>
                                    </p:anim>
                                    <p:anim calcmode="lin" valueType="num">
                                      <p:cBhvr>
                                        <p:cTn id="1046" dur="2000"/>
                                        <p:tgtEl>
                                          <p:spTgt spid="2400"/>
                                        </p:tgtEl>
                                        <p:attrNameLst>
                                          <p:attrName>ppt_h</p:attrName>
                                        </p:attrNameLst>
                                      </p:cBhvr>
                                      <p:tavLst>
                                        <p:tav tm="0">
                                          <p:val>
                                            <p:strVal val="ppt_h"/>
                                          </p:val>
                                        </p:tav>
                                        <p:tav tm="100000">
                                          <p:val>
                                            <p:strVal val="4/3*ppt_h"/>
                                          </p:val>
                                        </p:tav>
                                      </p:tavLst>
                                    </p:anim>
                                    <p:set>
                                      <p:cBhvr>
                                        <p:cTn id="1047" dur="1" fill="hold">
                                          <p:stCondLst>
                                            <p:cond delay="1999"/>
                                          </p:stCondLst>
                                        </p:cTn>
                                        <p:tgtEl>
                                          <p:spTgt spid="2400"/>
                                        </p:tgtEl>
                                        <p:attrNameLst>
                                          <p:attrName>style.visibility</p:attrName>
                                        </p:attrNameLst>
                                      </p:cBhvr>
                                      <p:to>
                                        <p:strVal val="hidden"/>
                                      </p:to>
                                    </p:set>
                                  </p:childTnLst>
                                </p:cTn>
                              </p:par>
                              <p:par>
                                <p:cTn id="1048" presetID="10" presetClass="exit" presetSubtype="0" fill="hold" nodeType="withEffect">
                                  <p:stCondLst>
                                    <p:cond delay="3080"/>
                                  </p:stCondLst>
                                  <p:childTnLst>
                                    <p:animEffect transition="out" filter="fade">
                                      <p:cBhvr>
                                        <p:cTn id="1049" dur="2000"/>
                                        <p:tgtEl>
                                          <p:spTgt spid="2400"/>
                                        </p:tgtEl>
                                      </p:cBhvr>
                                    </p:animEffect>
                                    <p:set>
                                      <p:cBhvr>
                                        <p:cTn id="1050" dur="1" fill="hold">
                                          <p:stCondLst>
                                            <p:cond delay="1999"/>
                                          </p:stCondLst>
                                        </p:cTn>
                                        <p:tgtEl>
                                          <p:spTgt spid="2400"/>
                                        </p:tgtEl>
                                        <p:attrNameLst>
                                          <p:attrName>style.visibility</p:attrName>
                                        </p:attrNameLst>
                                      </p:cBhvr>
                                      <p:to>
                                        <p:strVal val="hidden"/>
                                      </p:to>
                                    </p:set>
                                  </p:childTnLst>
                                </p:cTn>
                              </p:par>
                              <p:par>
                                <p:cTn id="1051" presetID="6" presetClass="emph" presetSubtype="0" fill="hold" nodeType="withEffect">
                                  <p:stCondLst>
                                    <p:cond delay="3080"/>
                                  </p:stCondLst>
                                  <p:childTnLst>
                                    <p:animScale>
                                      <p:cBhvr>
                                        <p:cTn id="1052" dur="2000" fill="hold"/>
                                        <p:tgtEl>
                                          <p:spTgt spid="2400"/>
                                        </p:tgtEl>
                                      </p:cBhvr>
                                      <p:by x="250000" y="250000"/>
                                    </p:animScale>
                                  </p:childTnLst>
                                </p:cTn>
                              </p:par>
                              <p:par>
                                <p:cTn id="1053" presetID="42" presetClass="path" presetSubtype="0" decel="100000" fill="hold" nodeType="withEffect">
                                  <p:stCondLst>
                                    <p:cond delay="3080"/>
                                  </p:stCondLst>
                                  <p:childTnLst>
                                    <p:animMotion origin="layout" path="M -3.33333E-6 4.81481E-6 L -0.00325 -0.11899 " pathEditMode="relative" rAng="0" ptsTypes="AA">
                                      <p:cBhvr>
                                        <p:cTn id="1054" dur="2000" fill="hold"/>
                                        <p:tgtEl>
                                          <p:spTgt spid="2400"/>
                                        </p:tgtEl>
                                        <p:attrNameLst>
                                          <p:attrName>ppt_x</p:attrName>
                                          <p:attrName>ppt_y</p:attrName>
                                        </p:attrNameLst>
                                      </p:cBhvr>
                                      <p:rCtr x="-169" y="-5949"/>
                                    </p:animMotion>
                                  </p:childTnLst>
                                </p:cTn>
                              </p:par>
                              <p:par>
                                <p:cTn id="1055" presetID="55" presetClass="entr" presetSubtype="0" fill="hold" nodeType="withEffect">
                                  <p:stCondLst>
                                    <p:cond delay="3145"/>
                                  </p:stCondLst>
                                  <p:childTnLst>
                                    <p:set>
                                      <p:cBhvr>
                                        <p:cTn id="1056" dur="1" fill="hold">
                                          <p:stCondLst>
                                            <p:cond delay="0"/>
                                          </p:stCondLst>
                                        </p:cTn>
                                        <p:tgtEl>
                                          <p:spTgt spid="2401"/>
                                        </p:tgtEl>
                                        <p:attrNameLst>
                                          <p:attrName>style.visibility</p:attrName>
                                        </p:attrNameLst>
                                      </p:cBhvr>
                                      <p:to>
                                        <p:strVal val="visible"/>
                                      </p:to>
                                    </p:set>
                                    <p:anim calcmode="lin" valueType="num">
                                      <p:cBhvr>
                                        <p:cTn id="1057" dur="250" fill="hold"/>
                                        <p:tgtEl>
                                          <p:spTgt spid="2401"/>
                                        </p:tgtEl>
                                        <p:attrNameLst>
                                          <p:attrName>ppt_w</p:attrName>
                                        </p:attrNameLst>
                                      </p:cBhvr>
                                      <p:tavLst>
                                        <p:tav tm="0">
                                          <p:val>
                                            <p:strVal val="#ppt_w*0.70"/>
                                          </p:val>
                                        </p:tav>
                                        <p:tav tm="100000">
                                          <p:val>
                                            <p:strVal val="#ppt_w"/>
                                          </p:val>
                                        </p:tav>
                                      </p:tavLst>
                                    </p:anim>
                                    <p:anim calcmode="lin" valueType="num">
                                      <p:cBhvr>
                                        <p:cTn id="1058" dur="250" fill="hold"/>
                                        <p:tgtEl>
                                          <p:spTgt spid="2401"/>
                                        </p:tgtEl>
                                        <p:attrNameLst>
                                          <p:attrName>ppt_h</p:attrName>
                                        </p:attrNameLst>
                                      </p:cBhvr>
                                      <p:tavLst>
                                        <p:tav tm="0">
                                          <p:val>
                                            <p:strVal val="#ppt_h"/>
                                          </p:val>
                                        </p:tav>
                                        <p:tav tm="100000">
                                          <p:val>
                                            <p:strVal val="#ppt_h"/>
                                          </p:val>
                                        </p:tav>
                                      </p:tavLst>
                                    </p:anim>
                                    <p:animEffect transition="in" filter="fade">
                                      <p:cBhvr>
                                        <p:cTn id="1059" dur="250"/>
                                        <p:tgtEl>
                                          <p:spTgt spid="2401"/>
                                        </p:tgtEl>
                                      </p:cBhvr>
                                    </p:animEffect>
                                  </p:childTnLst>
                                </p:cTn>
                              </p:par>
                              <p:par>
                                <p:cTn id="1060" presetID="23" presetClass="exit" presetSubtype="272" fill="hold" nodeType="withEffect">
                                  <p:stCondLst>
                                    <p:cond delay="3145"/>
                                  </p:stCondLst>
                                  <p:childTnLst>
                                    <p:anim calcmode="lin" valueType="num">
                                      <p:cBhvr>
                                        <p:cTn id="1061" dur="2000"/>
                                        <p:tgtEl>
                                          <p:spTgt spid="2401"/>
                                        </p:tgtEl>
                                        <p:attrNameLst>
                                          <p:attrName>ppt_w</p:attrName>
                                        </p:attrNameLst>
                                      </p:cBhvr>
                                      <p:tavLst>
                                        <p:tav tm="0">
                                          <p:val>
                                            <p:strVal val="ppt_w"/>
                                          </p:val>
                                        </p:tav>
                                        <p:tav tm="100000">
                                          <p:val>
                                            <p:strVal val="4/3*ppt_w"/>
                                          </p:val>
                                        </p:tav>
                                      </p:tavLst>
                                    </p:anim>
                                    <p:anim calcmode="lin" valueType="num">
                                      <p:cBhvr>
                                        <p:cTn id="1062" dur="2000"/>
                                        <p:tgtEl>
                                          <p:spTgt spid="2401"/>
                                        </p:tgtEl>
                                        <p:attrNameLst>
                                          <p:attrName>ppt_h</p:attrName>
                                        </p:attrNameLst>
                                      </p:cBhvr>
                                      <p:tavLst>
                                        <p:tav tm="0">
                                          <p:val>
                                            <p:strVal val="ppt_h"/>
                                          </p:val>
                                        </p:tav>
                                        <p:tav tm="100000">
                                          <p:val>
                                            <p:strVal val="4/3*ppt_h"/>
                                          </p:val>
                                        </p:tav>
                                      </p:tavLst>
                                    </p:anim>
                                    <p:set>
                                      <p:cBhvr>
                                        <p:cTn id="1063" dur="1" fill="hold">
                                          <p:stCondLst>
                                            <p:cond delay="1999"/>
                                          </p:stCondLst>
                                        </p:cTn>
                                        <p:tgtEl>
                                          <p:spTgt spid="2401"/>
                                        </p:tgtEl>
                                        <p:attrNameLst>
                                          <p:attrName>style.visibility</p:attrName>
                                        </p:attrNameLst>
                                      </p:cBhvr>
                                      <p:to>
                                        <p:strVal val="hidden"/>
                                      </p:to>
                                    </p:set>
                                  </p:childTnLst>
                                </p:cTn>
                              </p:par>
                              <p:par>
                                <p:cTn id="1064" presetID="10" presetClass="exit" presetSubtype="0" fill="hold" nodeType="withEffect">
                                  <p:stCondLst>
                                    <p:cond delay="3145"/>
                                  </p:stCondLst>
                                  <p:childTnLst>
                                    <p:animEffect transition="out" filter="fade">
                                      <p:cBhvr>
                                        <p:cTn id="1065" dur="2000"/>
                                        <p:tgtEl>
                                          <p:spTgt spid="2401"/>
                                        </p:tgtEl>
                                      </p:cBhvr>
                                    </p:animEffect>
                                    <p:set>
                                      <p:cBhvr>
                                        <p:cTn id="1066" dur="1" fill="hold">
                                          <p:stCondLst>
                                            <p:cond delay="1999"/>
                                          </p:stCondLst>
                                        </p:cTn>
                                        <p:tgtEl>
                                          <p:spTgt spid="2401"/>
                                        </p:tgtEl>
                                        <p:attrNameLst>
                                          <p:attrName>style.visibility</p:attrName>
                                        </p:attrNameLst>
                                      </p:cBhvr>
                                      <p:to>
                                        <p:strVal val="hidden"/>
                                      </p:to>
                                    </p:set>
                                  </p:childTnLst>
                                </p:cTn>
                              </p:par>
                              <p:par>
                                <p:cTn id="1067" presetID="6" presetClass="emph" presetSubtype="0" fill="hold" nodeType="withEffect">
                                  <p:stCondLst>
                                    <p:cond delay="3145"/>
                                  </p:stCondLst>
                                  <p:childTnLst>
                                    <p:animScale>
                                      <p:cBhvr>
                                        <p:cTn id="1068" dur="2000" fill="hold"/>
                                        <p:tgtEl>
                                          <p:spTgt spid="2401"/>
                                        </p:tgtEl>
                                      </p:cBhvr>
                                      <p:by x="250000" y="250000"/>
                                    </p:animScale>
                                  </p:childTnLst>
                                </p:cTn>
                              </p:par>
                              <p:par>
                                <p:cTn id="1069" presetID="42" presetClass="path" presetSubtype="0" decel="100000" fill="hold" nodeType="withEffect">
                                  <p:stCondLst>
                                    <p:cond delay="3145"/>
                                  </p:stCondLst>
                                  <p:childTnLst>
                                    <p:animMotion origin="layout" path="M 2.5E-6 4.81481E-6 L -0.00326 -0.11899 " pathEditMode="relative" rAng="0" ptsTypes="AA">
                                      <p:cBhvr>
                                        <p:cTn id="1070" dur="2000" fill="hold"/>
                                        <p:tgtEl>
                                          <p:spTgt spid="2401"/>
                                        </p:tgtEl>
                                        <p:attrNameLst>
                                          <p:attrName>ppt_x</p:attrName>
                                          <p:attrName>ppt_y</p:attrName>
                                        </p:attrNameLst>
                                      </p:cBhvr>
                                      <p:rCtr x="-169" y="-5949"/>
                                    </p:animMotion>
                                  </p:childTnLst>
                                </p:cTn>
                              </p:par>
                            </p:childTnLst>
                          </p:cTn>
                        </p:par>
                        <p:par>
                          <p:cTn id="1071" fill="hold">
                            <p:stCondLst>
                              <p:cond delay="5145"/>
                            </p:stCondLst>
                            <p:childTnLst>
                              <p:par>
                                <p:cTn id="1072" presetID="55" presetClass="entr" presetSubtype="0" fill="hold" nodeType="afterEffect">
                                  <p:stCondLst>
                                    <p:cond delay="0"/>
                                  </p:stCondLst>
                                  <p:childTnLst>
                                    <p:set>
                                      <p:cBhvr>
                                        <p:cTn id="1073" dur="1" fill="hold">
                                          <p:stCondLst>
                                            <p:cond delay="0"/>
                                          </p:stCondLst>
                                        </p:cTn>
                                        <p:tgtEl>
                                          <p:spTgt spid="316"/>
                                        </p:tgtEl>
                                        <p:attrNameLst>
                                          <p:attrName>style.visibility</p:attrName>
                                        </p:attrNameLst>
                                      </p:cBhvr>
                                      <p:to>
                                        <p:strVal val="visible"/>
                                      </p:to>
                                    </p:set>
                                    <p:anim calcmode="lin" valueType="num">
                                      <p:cBhvr>
                                        <p:cTn id="1074" dur="1000" fill="hold"/>
                                        <p:tgtEl>
                                          <p:spTgt spid="316"/>
                                        </p:tgtEl>
                                        <p:attrNameLst>
                                          <p:attrName>ppt_w</p:attrName>
                                        </p:attrNameLst>
                                      </p:cBhvr>
                                      <p:tavLst>
                                        <p:tav tm="0">
                                          <p:val>
                                            <p:strVal val="#ppt_w*0.70"/>
                                          </p:val>
                                        </p:tav>
                                        <p:tav tm="100000">
                                          <p:val>
                                            <p:strVal val="#ppt_w"/>
                                          </p:val>
                                        </p:tav>
                                      </p:tavLst>
                                    </p:anim>
                                    <p:anim calcmode="lin" valueType="num">
                                      <p:cBhvr>
                                        <p:cTn id="1075" dur="1000" fill="hold"/>
                                        <p:tgtEl>
                                          <p:spTgt spid="316"/>
                                        </p:tgtEl>
                                        <p:attrNameLst>
                                          <p:attrName>ppt_h</p:attrName>
                                        </p:attrNameLst>
                                      </p:cBhvr>
                                      <p:tavLst>
                                        <p:tav tm="0">
                                          <p:val>
                                            <p:strVal val="#ppt_h"/>
                                          </p:val>
                                        </p:tav>
                                        <p:tav tm="100000">
                                          <p:val>
                                            <p:strVal val="#ppt_h"/>
                                          </p:val>
                                        </p:tav>
                                      </p:tavLst>
                                    </p:anim>
                                    <p:animEffect transition="in" filter="fade">
                                      <p:cBhvr>
                                        <p:cTn id="1076" dur="1000"/>
                                        <p:tgtEl>
                                          <p:spTgt spid="316"/>
                                        </p:tgtEl>
                                      </p:cBhvr>
                                    </p:animEffect>
                                  </p:childTnLst>
                                </p:cTn>
                              </p:par>
                            </p:childTnLst>
                          </p:cTn>
                        </p:par>
                        <p:par>
                          <p:cTn id="1077" fill="hold">
                            <p:stCondLst>
                              <p:cond delay="6145"/>
                            </p:stCondLst>
                            <p:childTnLst>
                              <p:par>
                                <p:cTn id="1078" presetID="26" presetClass="entr" presetSubtype="0" fill="hold" grpId="0" nodeType="afterEffect">
                                  <p:stCondLst>
                                    <p:cond delay="0"/>
                                  </p:stCondLst>
                                  <p:childTnLst>
                                    <p:set>
                                      <p:cBhvr>
                                        <p:cTn id="1079" dur="1" fill="hold">
                                          <p:stCondLst>
                                            <p:cond delay="0"/>
                                          </p:stCondLst>
                                        </p:cTn>
                                        <p:tgtEl>
                                          <p:spTgt spid="333"/>
                                        </p:tgtEl>
                                        <p:attrNameLst>
                                          <p:attrName>style.visibility</p:attrName>
                                        </p:attrNameLst>
                                      </p:cBhvr>
                                      <p:to>
                                        <p:strVal val="visible"/>
                                      </p:to>
                                    </p:set>
                                    <p:animEffect transition="in" filter="wipe(down)">
                                      <p:cBhvr>
                                        <p:cTn id="1080" dur="290">
                                          <p:stCondLst>
                                            <p:cond delay="0"/>
                                          </p:stCondLst>
                                        </p:cTn>
                                        <p:tgtEl>
                                          <p:spTgt spid="333"/>
                                        </p:tgtEl>
                                      </p:cBhvr>
                                    </p:animEffect>
                                    <p:anim calcmode="lin" valueType="num">
                                      <p:cBhvr>
                                        <p:cTn id="1081" dur="911" tmFilter="0,0; 0.14,0.36; 0.43,0.73; 0.71,0.91; 1.0,1.0">
                                          <p:stCondLst>
                                            <p:cond delay="0"/>
                                          </p:stCondLst>
                                        </p:cTn>
                                        <p:tgtEl>
                                          <p:spTgt spid="333"/>
                                        </p:tgtEl>
                                        <p:attrNameLst>
                                          <p:attrName>ppt_x</p:attrName>
                                        </p:attrNameLst>
                                      </p:cBhvr>
                                      <p:tavLst>
                                        <p:tav tm="0">
                                          <p:val>
                                            <p:strVal val="#ppt_x-0.25"/>
                                          </p:val>
                                        </p:tav>
                                        <p:tav tm="100000">
                                          <p:val>
                                            <p:strVal val="#ppt_x"/>
                                          </p:val>
                                        </p:tav>
                                      </p:tavLst>
                                    </p:anim>
                                    <p:anim calcmode="lin" valueType="num">
                                      <p:cBhvr>
                                        <p:cTn id="1082" dur="332" tmFilter="0.0,0.0; 0.25,0.07; 0.50,0.2; 0.75,0.467; 1.0,1.0">
                                          <p:stCondLst>
                                            <p:cond delay="0"/>
                                          </p:stCondLst>
                                        </p:cTn>
                                        <p:tgtEl>
                                          <p:spTgt spid="333"/>
                                        </p:tgtEl>
                                        <p:attrNameLst>
                                          <p:attrName>ppt_y</p:attrName>
                                        </p:attrNameLst>
                                      </p:cBhvr>
                                      <p:tavLst>
                                        <p:tav tm="0" fmla="#ppt_y-sin(pi*$)/3">
                                          <p:val>
                                            <p:fltVal val="0.5"/>
                                          </p:val>
                                        </p:tav>
                                        <p:tav tm="100000">
                                          <p:val>
                                            <p:fltVal val="1"/>
                                          </p:val>
                                        </p:tav>
                                      </p:tavLst>
                                    </p:anim>
                                    <p:anim calcmode="lin" valueType="num">
                                      <p:cBhvr>
                                        <p:cTn id="1083" dur="332" tmFilter="0, 0; 0.125,0.2665; 0.25,0.4; 0.375,0.465; 0.5,0.5;  0.625,0.535; 0.75,0.6; 0.875,0.7335; 1,1">
                                          <p:stCondLst>
                                            <p:cond delay="332"/>
                                          </p:stCondLst>
                                        </p:cTn>
                                        <p:tgtEl>
                                          <p:spTgt spid="333"/>
                                        </p:tgtEl>
                                        <p:attrNameLst>
                                          <p:attrName>ppt_y</p:attrName>
                                        </p:attrNameLst>
                                      </p:cBhvr>
                                      <p:tavLst>
                                        <p:tav tm="0" fmla="#ppt_y-sin(pi*$)/9">
                                          <p:val>
                                            <p:fltVal val="0"/>
                                          </p:val>
                                        </p:tav>
                                        <p:tav tm="100000">
                                          <p:val>
                                            <p:fltVal val="1"/>
                                          </p:val>
                                        </p:tav>
                                      </p:tavLst>
                                    </p:anim>
                                    <p:anim calcmode="lin" valueType="num">
                                      <p:cBhvr>
                                        <p:cTn id="1084" dur="166" tmFilter="0, 0; 0.125,0.2665; 0.25,0.4; 0.375,0.465; 0.5,0.5;  0.625,0.535; 0.75,0.6; 0.875,0.7335; 1,1">
                                          <p:stCondLst>
                                            <p:cond delay="662"/>
                                          </p:stCondLst>
                                        </p:cTn>
                                        <p:tgtEl>
                                          <p:spTgt spid="333"/>
                                        </p:tgtEl>
                                        <p:attrNameLst>
                                          <p:attrName>ppt_y</p:attrName>
                                        </p:attrNameLst>
                                      </p:cBhvr>
                                      <p:tavLst>
                                        <p:tav tm="0" fmla="#ppt_y-sin(pi*$)/27">
                                          <p:val>
                                            <p:fltVal val="0"/>
                                          </p:val>
                                        </p:tav>
                                        <p:tav tm="100000">
                                          <p:val>
                                            <p:fltVal val="1"/>
                                          </p:val>
                                        </p:tav>
                                      </p:tavLst>
                                    </p:anim>
                                    <p:anim calcmode="lin" valueType="num">
                                      <p:cBhvr>
                                        <p:cTn id="1085" dur="82" tmFilter="0, 0; 0.125,0.2665; 0.25,0.4; 0.375,0.465; 0.5,0.5;  0.625,0.535; 0.75,0.6; 0.875,0.7335; 1,1">
                                          <p:stCondLst>
                                            <p:cond delay="828"/>
                                          </p:stCondLst>
                                        </p:cTn>
                                        <p:tgtEl>
                                          <p:spTgt spid="333"/>
                                        </p:tgtEl>
                                        <p:attrNameLst>
                                          <p:attrName>ppt_y</p:attrName>
                                        </p:attrNameLst>
                                      </p:cBhvr>
                                      <p:tavLst>
                                        <p:tav tm="0" fmla="#ppt_y-sin(pi*$)/81">
                                          <p:val>
                                            <p:fltVal val="0"/>
                                          </p:val>
                                        </p:tav>
                                        <p:tav tm="100000">
                                          <p:val>
                                            <p:fltVal val="1"/>
                                          </p:val>
                                        </p:tav>
                                      </p:tavLst>
                                    </p:anim>
                                    <p:animScale>
                                      <p:cBhvr>
                                        <p:cTn id="1086" dur="13">
                                          <p:stCondLst>
                                            <p:cond delay="325"/>
                                          </p:stCondLst>
                                        </p:cTn>
                                        <p:tgtEl>
                                          <p:spTgt spid="333"/>
                                        </p:tgtEl>
                                      </p:cBhvr>
                                      <p:to x="100000" y="60000"/>
                                    </p:animScale>
                                    <p:animScale>
                                      <p:cBhvr>
                                        <p:cTn id="1087" dur="83" decel="50000">
                                          <p:stCondLst>
                                            <p:cond delay="338"/>
                                          </p:stCondLst>
                                        </p:cTn>
                                        <p:tgtEl>
                                          <p:spTgt spid="333"/>
                                        </p:tgtEl>
                                      </p:cBhvr>
                                      <p:to x="100000" y="100000"/>
                                    </p:animScale>
                                    <p:animScale>
                                      <p:cBhvr>
                                        <p:cTn id="1088" dur="13">
                                          <p:stCondLst>
                                            <p:cond delay="656"/>
                                          </p:stCondLst>
                                        </p:cTn>
                                        <p:tgtEl>
                                          <p:spTgt spid="333"/>
                                        </p:tgtEl>
                                      </p:cBhvr>
                                      <p:to x="100000" y="80000"/>
                                    </p:animScale>
                                    <p:animScale>
                                      <p:cBhvr>
                                        <p:cTn id="1089" dur="83" decel="50000">
                                          <p:stCondLst>
                                            <p:cond delay="669"/>
                                          </p:stCondLst>
                                        </p:cTn>
                                        <p:tgtEl>
                                          <p:spTgt spid="333"/>
                                        </p:tgtEl>
                                      </p:cBhvr>
                                      <p:to x="100000" y="100000"/>
                                    </p:animScale>
                                    <p:animScale>
                                      <p:cBhvr>
                                        <p:cTn id="1090" dur="13">
                                          <p:stCondLst>
                                            <p:cond delay="821"/>
                                          </p:stCondLst>
                                        </p:cTn>
                                        <p:tgtEl>
                                          <p:spTgt spid="333"/>
                                        </p:tgtEl>
                                      </p:cBhvr>
                                      <p:to x="100000" y="90000"/>
                                    </p:animScale>
                                    <p:animScale>
                                      <p:cBhvr>
                                        <p:cTn id="1091" dur="83" decel="50000">
                                          <p:stCondLst>
                                            <p:cond delay="834"/>
                                          </p:stCondLst>
                                        </p:cTn>
                                        <p:tgtEl>
                                          <p:spTgt spid="333"/>
                                        </p:tgtEl>
                                      </p:cBhvr>
                                      <p:to x="100000" y="100000"/>
                                    </p:animScale>
                                    <p:animScale>
                                      <p:cBhvr>
                                        <p:cTn id="1092" dur="13">
                                          <p:stCondLst>
                                            <p:cond delay="904"/>
                                          </p:stCondLst>
                                        </p:cTn>
                                        <p:tgtEl>
                                          <p:spTgt spid="333"/>
                                        </p:tgtEl>
                                      </p:cBhvr>
                                      <p:to x="100000" y="95000"/>
                                    </p:animScale>
                                    <p:animScale>
                                      <p:cBhvr>
                                        <p:cTn id="1093" dur="83" decel="50000">
                                          <p:stCondLst>
                                            <p:cond delay="917"/>
                                          </p:stCondLst>
                                        </p:cTn>
                                        <p:tgtEl>
                                          <p:spTgt spid="333"/>
                                        </p:tgtEl>
                                      </p:cBhvr>
                                      <p:to x="100000" y="100000"/>
                                    </p:animScale>
                                  </p:childTnLst>
                                </p:cTn>
                              </p:par>
                            </p:childTnLst>
                          </p:cTn>
                        </p:par>
                        <p:par>
                          <p:cTn id="1094" fill="hold">
                            <p:stCondLst>
                              <p:cond delay="7145"/>
                            </p:stCondLst>
                            <p:childTnLst>
                              <p:par>
                                <p:cTn id="1095" presetID="2" presetClass="entr" presetSubtype="2" fill="hold" nodeType="afterEffect">
                                  <p:stCondLst>
                                    <p:cond delay="0"/>
                                  </p:stCondLst>
                                  <p:childTnLst>
                                    <p:set>
                                      <p:cBhvr>
                                        <p:cTn id="1096" dur="1" fill="hold">
                                          <p:stCondLst>
                                            <p:cond delay="0"/>
                                          </p:stCondLst>
                                        </p:cTn>
                                        <p:tgtEl>
                                          <p:spTgt spid="334"/>
                                        </p:tgtEl>
                                        <p:attrNameLst>
                                          <p:attrName>style.visibility</p:attrName>
                                        </p:attrNameLst>
                                      </p:cBhvr>
                                      <p:to>
                                        <p:strVal val="visible"/>
                                      </p:to>
                                    </p:set>
                                    <p:anim calcmode="lin" valueType="num">
                                      <p:cBhvr additive="base">
                                        <p:cTn id="1097" dur="500" fill="hold"/>
                                        <p:tgtEl>
                                          <p:spTgt spid="334"/>
                                        </p:tgtEl>
                                        <p:attrNameLst>
                                          <p:attrName>ppt_x</p:attrName>
                                        </p:attrNameLst>
                                      </p:cBhvr>
                                      <p:tavLst>
                                        <p:tav tm="0">
                                          <p:val>
                                            <p:strVal val="1+#ppt_w/2"/>
                                          </p:val>
                                        </p:tav>
                                        <p:tav tm="100000">
                                          <p:val>
                                            <p:strVal val="#ppt_x"/>
                                          </p:val>
                                        </p:tav>
                                      </p:tavLst>
                                    </p:anim>
                                    <p:anim calcmode="lin" valueType="num">
                                      <p:cBhvr additive="base">
                                        <p:cTn id="1098" dur="500" fill="hold"/>
                                        <p:tgtEl>
                                          <p:spTgt spid="334"/>
                                        </p:tgtEl>
                                        <p:attrNameLst>
                                          <p:attrName>ppt_y</p:attrName>
                                        </p:attrNameLst>
                                      </p:cBhvr>
                                      <p:tavLst>
                                        <p:tav tm="0">
                                          <p:val>
                                            <p:strVal val="#ppt_y"/>
                                          </p:val>
                                        </p:tav>
                                        <p:tav tm="100000">
                                          <p:val>
                                            <p:strVal val="#ppt_y"/>
                                          </p:val>
                                        </p:tav>
                                      </p:tavLst>
                                    </p:anim>
                                  </p:childTnLst>
                                </p:cTn>
                              </p:par>
                            </p:childTnLst>
                          </p:cTn>
                        </p:par>
                        <p:par>
                          <p:cTn id="1099" fill="hold">
                            <p:stCondLst>
                              <p:cond delay="7645"/>
                            </p:stCondLst>
                            <p:childTnLst>
                              <p:par>
                                <p:cTn id="1100" presetID="16" presetClass="entr" presetSubtype="21" fill="hold" nodeType="afterEffect">
                                  <p:stCondLst>
                                    <p:cond delay="0"/>
                                  </p:stCondLst>
                                  <p:childTnLst>
                                    <p:set>
                                      <p:cBhvr>
                                        <p:cTn id="1101" dur="1" fill="hold">
                                          <p:stCondLst>
                                            <p:cond delay="0"/>
                                          </p:stCondLst>
                                        </p:cTn>
                                        <p:tgtEl>
                                          <p:spTgt spid="3"/>
                                        </p:tgtEl>
                                        <p:attrNameLst>
                                          <p:attrName>style.visibility</p:attrName>
                                        </p:attrNameLst>
                                      </p:cBhvr>
                                      <p:to>
                                        <p:strVal val="visible"/>
                                      </p:to>
                                    </p:set>
                                    <p:animEffect transition="in" filter="barn(inVertical)">
                                      <p:cBhvr>
                                        <p:cTn id="1102" dur="500"/>
                                        <p:tgtEl>
                                          <p:spTgt spid="3"/>
                                        </p:tgtEl>
                                      </p:cBhvr>
                                    </p:animEffect>
                                  </p:childTnLst>
                                </p:cTn>
                              </p:par>
                            </p:childTnLst>
                          </p:cTn>
                        </p:par>
                        <p:par>
                          <p:cTn id="1103" fill="hold">
                            <p:stCondLst>
                              <p:cond delay="8145"/>
                            </p:stCondLst>
                            <p:childTnLst>
                              <p:par>
                                <p:cTn id="1104" presetID="16" presetClass="entr" presetSubtype="21" fill="hold" nodeType="afterEffect">
                                  <p:stCondLst>
                                    <p:cond delay="0"/>
                                  </p:stCondLst>
                                  <p:childTnLst>
                                    <p:set>
                                      <p:cBhvr>
                                        <p:cTn id="1105" dur="1" fill="hold">
                                          <p:stCondLst>
                                            <p:cond delay="0"/>
                                          </p:stCondLst>
                                        </p:cTn>
                                        <p:tgtEl>
                                          <p:spTgt spid="5"/>
                                        </p:tgtEl>
                                        <p:attrNameLst>
                                          <p:attrName>style.visibility</p:attrName>
                                        </p:attrNameLst>
                                      </p:cBhvr>
                                      <p:to>
                                        <p:strVal val="visible"/>
                                      </p:to>
                                    </p:set>
                                    <p:animEffect transition="in" filter="barn(inVertical)">
                                      <p:cBhvr>
                                        <p:cTn id="1106" dur="500"/>
                                        <p:tgtEl>
                                          <p:spTgt spid="5"/>
                                        </p:tgtEl>
                                      </p:cBhvr>
                                    </p:animEffect>
                                  </p:childTnLst>
                                </p:cTn>
                              </p:par>
                            </p:childTnLst>
                          </p:cTn>
                        </p:par>
                        <p:par>
                          <p:cTn id="1107" fill="hold">
                            <p:stCondLst>
                              <p:cond delay="8645"/>
                            </p:stCondLst>
                            <p:childTnLst>
                              <p:par>
                                <p:cTn id="1108" presetID="21" presetClass="entr" presetSubtype="1" fill="hold" nodeType="afterEffect">
                                  <p:stCondLst>
                                    <p:cond delay="0"/>
                                  </p:stCondLst>
                                  <p:childTnLst>
                                    <p:set>
                                      <p:cBhvr>
                                        <p:cTn id="1109" dur="1" fill="hold">
                                          <p:stCondLst>
                                            <p:cond delay="0"/>
                                          </p:stCondLst>
                                        </p:cTn>
                                        <p:tgtEl>
                                          <p:spTgt spid="315">
                                            <p:txEl>
                                              <p:pRg st="0" end="0"/>
                                            </p:txEl>
                                          </p:spTgt>
                                        </p:tgtEl>
                                        <p:attrNameLst>
                                          <p:attrName>style.visibility</p:attrName>
                                        </p:attrNameLst>
                                      </p:cBhvr>
                                      <p:to>
                                        <p:strVal val="visible"/>
                                      </p:to>
                                    </p:set>
                                    <p:animEffect transition="in" filter="wheel(1)">
                                      <p:cBhvr>
                                        <p:cTn id="1110" dur="2000"/>
                                        <p:tgtEl>
                                          <p:spTgt spid="315">
                                            <p:txEl>
                                              <p:pRg st="0" end="0"/>
                                            </p:txEl>
                                          </p:spTgt>
                                        </p:tgtEl>
                                      </p:cBhvr>
                                    </p:animEffect>
                                  </p:childTnLst>
                                </p:cTn>
                              </p:par>
                            </p:childTnLst>
                          </p:cTn>
                        </p:par>
                      </p:childTnLst>
                    </p:cTn>
                  </p:par>
                  <p:par>
                    <p:cTn id="1111" fill="hold">
                      <p:stCondLst>
                        <p:cond delay="indefinite"/>
                      </p:stCondLst>
                      <p:childTnLst>
                        <p:par>
                          <p:cTn id="1112" fill="hold">
                            <p:stCondLst>
                              <p:cond delay="0"/>
                            </p:stCondLst>
                            <p:childTnLst>
                              <p:par>
                                <p:cTn id="1113" presetID="2" presetClass="entr" presetSubtype="4" fill="hold" grpId="0" nodeType="clickEffect">
                                  <p:stCondLst>
                                    <p:cond delay="10900"/>
                                  </p:stCondLst>
                                  <p:childTnLst>
                                    <p:set>
                                      <p:cBhvr>
                                        <p:cTn id="1114" dur="1" fill="hold">
                                          <p:stCondLst>
                                            <p:cond delay="0"/>
                                          </p:stCondLst>
                                        </p:cTn>
                                        <p:tgtEl>
                                          <p:spTgt spid="2"/>
                                        </p:tgtEl>
                                        <p:attrNameLst>
                                          <p:attrName>style.visibility</p:attrName>
                                        </p:attrNameLst>
                                      </p:cBhvr>
                                      <p:to>
                                        <p:strVal val="visible"/>
                                      </p:to>
                                    </p:set>
                                    <p:anim calcmode="lin" valueType="num">
                                      <p:cBhvr additive="base">
                                        <p:cTn id="1115" dur="500" fill="hold"/>
                                        <p:tgtEl>
                                          <p:spTgt spid="2"/>
                                        </p:tgtEl>
                                        <p:attrNameLst>
                                          <p:attrName>ppt_x</p:attrName>
                                        </p:attrNameLst>
                                      </p:cBhvr>
                                      <p:tavLst>
                                        <p:tav tm="0">
                                          <p:val>
                                            <p:strVal val="#ppt_x"/>
                                          </p:val>
                                        </p:tav>
                                        <p:tav tm="100000">
                                          <p:val>
                                            <p:strVal val="#ppt_x"/>
                                          </p:val>
                                        </p:tav>
                                      </p:tavLst>
                                    </p:anim>
                                    <p:anim calcmode="lin" valueType="num">
                                      <p:cBhvr additive="base">
                                        <p:cTn id="11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692696"/>
            <a:ext cx="10160000" cy="780504"/>
          </a:xfrm>
        </p:spPr>
        <p:txBody>
          <a:bodyPr/>
          <a:lstStyle/>
          <a:p>
            <a:r>
              <a:rPr lang="en-US" dirty="0" smtClean="0">
                <a:latin typeface="Arial" panose="020B0604020202020204" pitchFamily="34" charset="0"/>
                <a:cs typeface="Arial" panose="020B0604020202020204" pitchFamily="34" charset="0"/>
              </a:rPr>
              <a:t>Theory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701800"/>
            <a:ext cx="8290768" cy="4823544"/>
          </a:xfrm>
        </p:spPr>
        <p:txBody>
          <a:bodyPr/>
          <a:lstStyle/>
          <a:p>
            <a:pPr marL="0" indent="0" algn="just" defTabSz="736600">
              <a:lnSpc>
                <a:spcPct val="150000"/>
              </a:lnSpc>
              <a:buNone/>
            </a:pPr>
            <a:r>
              <a:rPr lang="en-US" dirty="0" smtClean="0"/>
              <a:t>	</a:t>
            </a:r>
            <a:r>
              <a:rPr lang="vi-VN" dirty="0" smtClean="0">
                <a:latin typeface="Arial" panose="020B0604020202020204" pitchFamily="34" charset="0"/>
                <a:cs typeface="Arial" panose="020B0604020202020204" pitchFamily="34" charset="0"/>
              </a:rPr>
              <a:t>Convolutional</a:t>
            </a:r>
            <a:r>
              <a:rPr lang="vi-VN" dirty="0" smtClean="0"/>
              <a:t> </a:t>
            </a:r>
            <a:r>
              <a:rPr lang="vi-VN" dirty="0"/>
              <a:t>Neural Network (CNNs – Mạng nơ-ron tích chập)</a:t>
            </a:r>
            <a:r>
              <a:rPr lang="vi-VN" dirty="0" smtClean="0"/>
              <a:t> </a:t>
            </a:r>
            <a:r>
              <a:rPr lang="vi-VN" dirty="0"/>
              <a:t>là một trong những mô hình Deep Learning tiên tiến giúp cho chúng ta xây dựng được những hệ thống thông minh với độ chính xác cao như hiện nay như hệ thống xử lý ảnh lớn như Facebook, Google hay Amazon đã đưa vào sản phẩm của mình những chức năng thông minh như nhận diện khuôn mặt người dùng, phát triển xe hơi tự lái hay drone giao hàng tự </a:t>
            </a:r>
            <a:r>
              <a:rPr lang="vi-VN" dirty="0" smtClean="0"/>
              <a:t>động</a:t>
            </a:r>
            <a:r>
              <a:rPr lang="en-US" dirty="0" smtClean="0"/>
              <a:t>.</a:t>
            </a:r>
            <a:endParaRPr lang="en-US" dirty="0"/>
          </a:p>
        </p:txBody>
      </p:sp>
      <p:grpSp>
        <p:nvGrpSpPr>
          <p:cNvPr id="4" name="Group 3"/>
          <p:cNvGrpSpPr/>
          <p:nvPr/>
        </p:nvGrpSpPr>
        <p:grpSpPr>
          <a:xfrm>
            <a:off x="8659496" y="4282819"/>
            <a:ext cx="3045978" cy="2292145"/>
            <a:chOff x="-2788731" y="-2907742"/>
            <a:chExt cx="12977467" cy="9765742"/>
          </a:xfrm>
        </p:grpSpPr>
        <p:sp>
          <p:nvSpPr>
            <p:cNvPr id="5" name="Freeform 4"/>
            <p:cNvSpPr>
              <a:spLocks/>
            </p:cNvSpPr>
            <p:nvPr/>
          </p:nvSpPr>
          <p:spPr bwMode="auto">
            <a:xfrm>
              <a:off x="-2788731" y="-1555609"/>
              <a:ext cx="8371774" cy="6204310"/>
            </a:xfrm>
            <a:custGeom>
              <a:avLst/>
              <a:gdLst>
                <a:gd name="T0" fmla="*/ 1602 w 1966"/>
                <a:gd name="T1" fmla="*/ 0 h 1457"/>
                <a:gd name="T2" fmla="*/ 0 w 1966"/>
                <a:gd name="T3" fmla="*/ 1457 h 1457"/>
                <a:gd name="T4" fmla="*/ 1684 w 1966"/>
                <a:gd name="T5" fmla="*/ 1457 h 1457"/>
                <a:gd name="T6" fmla="*/ 1966 w 1966"/>
                <a:gd name="T7" fmla="*/ 270 h 1457"/>
                <a:gd name="T8" fmla="*/ 1602 w 1966"/>
                <a:gd name="T9" fmla="*/ 0 h 1457"/>
              </a:gdLst>
              <a:ahLst/>
              <a:cxnLst>
                <a:cxn ang="0">
                  <a:pos x="T0" y="T1"/>
                </a:cxn>
                <a:cxn ang="0">
                  <a:pos x="T2" y="T3"/>
                </a:cxn>
                <a:cxn ang="0">
                  <a:pos x="T4" y="T5"/>
                </a:cxn>
                <a:cxn ang="0">
                  <a:pos x="T6" y="T7"/>
                </a:cxn>
                <a:cxn ang="0">
                  <a:pos x="T8" y="T9"/>
                </a:cxn>
              </a:cxnLst>
              <a:rect l="0" t="0" r="r" b="b"/>
              <a:pathLst>
                <a:path w="1966" h="1457">
                  <a:moveTo>
                    <a:pt x="1602" y="0"/>
                  </a:moveTo>
                  <a:lnTo>
                    <a:pt x="0" y="1457"/>
                  </a:lnTo>
                  <a:lnTo>
                    <a:pt x="1684" y="1457"/>
                  </a:lnTo>
                  <a:lnTo>
                    <a:pt x="1966" y="270"/>
                  </a:lnTo>
                  <a:lnTo>
                    <a:pt x="1602" y="0"/>
                  </a:lnTo>
                  <a:close/>
                </a:path>
              </a:pathLst>
            </a:custGeom>
            <a:solidFill>
              <a:schemeClr val="bg1">
                <a:alpha val="65000"/>
              </a:schemeClr>
            </a:solidFill>
            <a:ln>
              <a:noFill/>
            </a:ln>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6" name="Group 5"/>
            <p:cNvGrpSpPr/>
            <p:nvPr/>
          </p:nvGrpSpPr>
          <p:grpSpPr>
            <a:xfrm>
              <a:off x="3753093" y="-2907742"/>
              <a:ext cx="6435643" cy="9765742"/>
              <a:chOff x="10173494" y="84138"/>
              <a:chExt cx="1865313" cy="2830512"/>
            </a:xfrm>
          </p:grpSpPr>
          <p:sp>
            <p:nvSpPr>
              <p:cNvPr id="7" name="Freeform 6"/>
              <p:cNvSpPr>
                <a:spLocks noEditPoints="1"/>
              </p:cNvSpPr>
              <p:nvPr/>
            </p:nvSpPr>
            <p:spPr bwMode="auto">
              <a:xfrm>
                <a:off x="10173494" y="84138"/>
                <a:ext cx="1865313" cy="2830512"/>
              </a:xfrm>
              <a:custGeom>
                <a:avLst/>
                <a:gdLst>
                  <a:gd name="T0" fmla="*/ 284 w 374"/>
                  <a:gd name="T1" fmla="*/ 536 h 568"/>
                  <a:gd name="T2" fmla="*/ 347 w 374"/>
                  <a:gd name="T3" fmla="*/ 374 h 568"/>
                  <a:gd name="T4" fmla="*/ 374 w 374"/>
                  <a:gd name="T5" fmla="*/ 341 h 568"/>
                  <a:gd name="T6" fmla="*/ 340 w 374"/>
                  <a:gd name="T7" fmla="*/ 307 h 568"/>
                  <a:gd name="T8" fmla="*/ 329 w 374"/>
                  <a:gd name="T9" fmla="*/ 309 h 568"/>
                  <a:gd name="T10" fmla="*/ 212 w 374"/>
                  <a:gd name="T11" fmla="*/ 158 h 568"/>
                  <a:gd name="T12" fmla="*/ 213 w 374"/>
                  <a:gd name="T13" fmla="*/ 158 h 568"/>
                  <a:gd name="T14" fmla="*/ 214 w 374"/>
                  <a:gd name="T15" fmla="*/ 145 h 568"/>
                  <a:gd name="T16" fmla="*/ 214 w 374"/>
                  <a:gd name="T17" fmla="*/ 145 h 568"/>
                  <a:gd name="T18" fmla="*/ 201 w 374"/>
                  <a:gd name="T19" fmla="*/ 143 h 568"/>
                  <a:gd name="T20" fmla="*/ 190 w 374"/>
                  <a:gd name="T21" fmla="*/ 151 h 568"/>
                  <a:gd name="T22" fmla="*/ 185 w 374"/>
                  <a:gd name="T23" fmla="*/ 145 h 568"/>
                  <a:gd name="T24" fmla="*/ 188 w 374"/>
                  <a:gd name="T25" fmla="*/ 135 h 568"/>
                  <a:gd name="T26" fmla="*/ 172 w 374"/>
                  <a:gd name="T27" fmla="*/ 119 h 568"/>
                  <a:gd name="T28" fmla="*/ 171 w 374"/>
                  <a:gd name="T29" fmla="*/ 120 h 568"/>
                  <a:gd name="T30" fmla="*/ 165 w 374"/>
                  <a:gd name="T31" fmla="*/ 109 h 568"/>
                  <a:gd name="T32" fmla="*/ 152 w 374"/>
                  <a:gd name="T33" fmla="*/ 98 h 568"/>
                  <a:gd name="T34" fmla="*/ 120 w 374"/>
                  <a:gd name="T35" fmla="*/ 26 h 568"/>
                  <a:gd name="T36" fmla="*/ 6 w 374"/>
                  <a:gd name="T37" fmla="*/ 44 h 568"/>
                  <a:gd name="T38" fmla="*/ 0 w 374"/>
                  <a:gd name="T39" fmla="*/ 54 h 568"/>
                  <a:gd name="T40" fmla="*/ 129 w 374"/>
                  <a:gd name="T41" fmla="*/ 149 h 568"/>
                  <a:gd name="T42" fmla="*/ 137 w 374"/>
                  <a:gd name="T43" fmla="*/ 140 h 568"/>
                  <a:gd name="T44" fmla="*/ 142 w 374"/>
                  <a:gd name="T45" fmla="*/ 132 h 568"/>
                  <a:gd name="T46" fmla="*/ 144 w 374"/>
                  <a:gd name="T47" fmla="*/ 133 h 568"/>
                  <a:gd name="T48" fmla="*/ 156 w 374"/>
                  <a:gd name="T49" fmla="*/ 137 h 568"/>
                  <a:gd name="T50" fmla="*/ 172 w 374"/>
                  <a:gd name="T51" fmla="*/ 151 h 568"/>
                  <a:gd name="T52" fmla="*/ 180 w 374"/>
                  <a:gd name="T53" fmla="*/ 149 h 568"/>
                  <a:gd name="T54" fmla="*/ 185 w 374"/>
                  <a:gd name="T55" fmla="*/ 155 h 568"/>
                  <a:gd name="T56" fmla="*/ 176 w 374"/>
                  <a:gd name="T57" fmla="*/ 162 h 568"/>
                  <a:gd name="T58" fmla="*/ 175 w 374"/>
                  <a:gd name="T59" fmla="*/ 175 h 568"/>
                  <a:gd name="T60" fmla="*/ 175 w 374"/>
                  <a:gd name="T61" fmla="*/ 176 h 568"/>
                  <a:gd name="T62" fmla="*/ 188 w 374"/>
                  <a:gd name="T63" fmla="*/ 177 h 568"/>
                  <a:gd name="T64" fmla="*/ 190 w 374"/>
                  <a:gd name="T65" fmla="*/ 176 h 568"/>
                  <a:gd name="T66" fmla="*/ 308 w 374"/>
                  <a:gd name="T67" fmla="*/ 328 h 568"/>
                  <a:gd name="T68" fmla="*/ 306 w 374"/>
                  <a:gd name="T69" fmla="*/ 341 h 568"/>
                  <a:gd name="T70" fmla="*/ 309 w 374"/>
                  <a:gd name="T71" fmla="*/ 357 h 568"/>
                  <a:gd name="T72" fmla="*/ 240 w 374"/>
                  <a:gd name="T73" fmla="*/ 536 h 568"/>
                  <a:gd name="T74" fmla="*/ 183 w 374"/>
                  <a:gd name="T75" fmla="*/ 536 h 568"/>
                  <a:gd name="T76" fmla="*/ 174 w 374"/>
                  <a:gd name="T77" fmla="*/ 568 h 568"/>
                  <a:gd name="T78" fmla="*/ 365 w 374"/>
                  <a:gd name="T79" fmla="*/ 568 h 568"/>
                  <a:gd name="T80" fmla="*/ 356 w 374"/>
                  <a:gd name="T81" fmla="*/ 536 h 568"/>
                  <a:gd name="T82" fmla="*/ 284 w 374"/>
                  <a:gd name="T83" fmla="*/ 536 h 568"/>
                  <a:gd name="T84" fmla="*/ 163 w 374"/>
                  <a:gd name="T85" fmla="*/ 135 h 568"/>
                  <a:gd name="T86" fmla="*/ 163 w 374"/>
                  <a:gd name="T87" fmla="*/ 135 h 568"/>
                  <a:gd name="T88" fmla="*/ 167 w 374"/>
                  <a:gd name="T89" fmla="*/ 131 h 568"/>
                  <a:gd name="T90" fmla="*/ 170 w 374"/>
                  <a:gd name="T91" fmla="*/ 126 h 568"/>
                  <a:gd name="T92" fmla="*/ 172 w 374"/>
                  <a:gd name="T93" fmla="*/ 126 h 568"/>
                  <a:gd name="T94" fmla="*/ 182 w 374"/>
                  <a:gd name="T95" fmla="*/ 135 h 568"/>
                  <a:gd name="T96" fmla="*/ 172 w 374"/>
                  <a:gd name="T97" fmla="*/ 145 h 568"/>
                  <a:gd name="T98" fmla="*/ 163 w 374"/>
                  <a:gd name="T99" fmla="*/ 135 h 568"/>
                  <a:gd name="T100" fmla="*/ 199 w 374"/>
                  <a:gd name="T101" fmla="*/ 168 h 568"/>
                  <a:gd name="T102" fmla="*/ 203 w 374"/>
                  <a:gd name="T103" fmla="*/ 165 h 568"/>
                  <a:gd name="T104" fmla="*/ 318 w 374"/>
                  <a:gd name="T105" fmla="*/ 314 h 568"/>
                  <a:gd name="T106" fmla="*/ 315 w 374"/>
                  <a:gd name="T107" fmla="*/ 318 h 568"/>
                  <a:gd name="T108" fmla="*/ 199 w 374"/>
                  <a:gd name="T109" fmla="*/ 168 h 568"/>
                  <a:gd name="T110" fmla="*/ 323 w 374"/>
                  <a:gd name="T111" fmla="*/ 370 h 568"/>
                  <a:gd name="T112" fmla="*/ 329 w 374"/>
                  <a:gd name="T113" fmla="*/ 373 h 568"/>
                  <a:gd name="T114" fmla="*/ 265 w 374"/>
                  <a:gd name="T115" fmla="*/ 536 h 568"/>
                  <a:gd name="T116" fmla="*/ 258 w 374"/>
                  <a:gd name="T117" fmla="*/ 536 h 568"/>
                  <a:gd name="T118" fmla="*/ 323 w 374"/>
                  <a:gd name="T119" fmla="*/ 37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4" h="568">
                    <a:moveTo>
                      <a:pt x="284" y="536"/>
                    </a:moveTo>
                    <a:cubicBezTo>
                      <a:pt x="347" y="374"/>
                      <a:pt x="347" y="374"/>
                      <a:pt x="347" y="374"/>
                    </a:cubicBezTo>
                    <a:cubicBezTo>
                      <a:pt x="362" y="371"/>
                      <a:pt x="374" y="357"/>
                      <a:pt x="374" y="341"/>
                    </a:cubicBezTo>
                    <a:cubicBezTo>
                      <a:pt x="374" y="322"/>
                      <a:pt x="358" y="307"/>
                      <a:pt x="340" y="307"/>
                    </a:cubicBezTo>
                    <a:cubicBezTo>
                      <a:pt x="336" y="307"/>
                      <a:pt x="332" y="308"/>
                      <a:pt x="329" y="309"/>
                    </a:cubicBezTo>
                    <a:cubicBezTo>
                      <a:pt x="212" y="158"/>
                      <a:pt x="212" y="158"/>
                      <a:pt x="212" y="158"/>
                    </a:cubicBezTo>
                    <a:cubicBezTo>
                      <a:pt x="213" y="158"/>
                      <a:pt x="213" y="158"/>
                      <a:pt x="213" y="158"/>
                    </a:cubicBezTo>
                    <a:cubicBezTo>
                      <a:pt x="216" y="155"/>
                      <a:pt x="217" y="149"/>
                      <a:pt x="214" y="145"/>
                    </a:cubicBezTo>
                    <a:cubicBezTo>
                      <a:pt x="214" y="145"/>
                      <a:pt x="214" y="145"/>
                      <a:pt x="214" y="145"/>
                    </a:cubicBezTo>
                    <a:cubicBezTo>
                      <a:pt x="211" y="141"/>
                      <a:pt x="205" y="140"/>
                      <a:pt x="201" y="143"/>
                    </a:cubicBezTo>
                    <a:cubicBezTo>
                      <a:pt x="190" y="151"/>
                      <a:pt x="190" y="151"/>
                      <a:pt x="190" y="151"/>
                    </a:cubicBezTo>
                    <a:cubicBezTo>
                      <a:pt x="185" y="145"/>
                      <a:pt x="185" y="145"/>
                      <a:pt x="185" y="145"/>
                    </a:cubicBezTo>
                    <a:cubicBezTo>
                      <a:pt x="187" y="142"/>
                      <a:pt x="188" y="139"/>
                      <a:pt x="188" y="135"/>
                    </a:cubicBezTo>
                    <a:cubicBezTo>
                      <a:pt x="188" y="127"/>
                      <a:pt x="181" y="119"/>
                      <a:pt x="172" y="119"/>
                    </a:cubicBezTo>
                    <a:cubicBezTo>
                      <a:pt x="172" y="119"/>
                      <a:pt x="171" y="119"/>
                      <a:pt x="171" y="120"/>
                    </a:cubicBezTo>
                    <a:cubicBezTo>
                      <a:pt x="170" y="115"/>
                      <a:pt x="168" y="112"/>
                      <a:pt x="165" y="109"/>
                    </a:cubicBezTo>
                    <a:cubicBezTo>
                      <a:pt x="152" y="98"/>
                      <a:pt x="152" y="98"/>
                      <a:pt x="152" y="98"/>
                    </a:cubicBezTo>
                    <a:cubicBezTo>
                      <a:pt x="155" y="71"/>
                      <a:pt x="143" y="44"/>
                      <a:pt x="120" y="26"/>
                    </a:cubicBezTo>
                    <a:cubicBezTo>
                      <a:pt x="84" y="0"/>
                      <a:pt x="33" y="8"/>
                      <a:pt x="6" y="44"/>
                    </a:cubicBezTo>
                    <a:cubicBezTo>
                      <a:pt x="4" y="47"/>
                      <a:pt x="2" y="51"/>
                      <a:pt x="0" y="54"/>
                    </a:cubicBezTo>
                    <a:cubicBezTo>
                      <a:pt x="129" y="149"/>
                      <a:pt x="129" y="149"/>
                      <a:pt x="129" y="149"/>
                    </a:cubicBezTo>
                    <a:cubicBezTo>
                      <a:pt x="132" y="146"/>
                      <a:pt x="135" y="143"/>
                      <a:pt x="137" y="140"/>
                    </a:cubicBezTo>
                    <a:cubicBezTo>
                      <a:pt x="139" y="137"/>
                      <a:pt x="141" y="134"/>
                      <a:pt x="142" y="132"/>
                    </a:cubicBezTo>
                    <a:cubicBezTo>
                      <a:pt x="144" y="133"/>
                      <a:pt x="144" y="133"/>
                      <a:pt x="144" y="133"/>
                    </a:cubicBezTo>
                    <a:cubicBezTo>
                      <a:pt x="148" y="136"/>
                      <a:pt x="152" y="137"/>
                      <a:pt x="156" y="137"/>
                    </a:cubicBezTo>
                    <a:cubicBezTo>
                      <a:pt x="157" y="145"/>
                      <a:pt x="164" y="151"/>
                      <a:pt x="172" y="151"/>
                    </a:cubicBezTo>
                    <a:cubicBezTo>
                      <a:pt x="175" y="151"/>
                      <a:pt x="178" y="150"/>
                      <a:pt x="180" y="149"/>
                    </a:cubicBezTo>
                    <a:cubicBezTo>
                      <a:pt x="185" y="155"/>
                      <a:pt x="185" y="155"/>
                      <a:pt x="185" y="155"/>
                    </a:cubicBezTo>
                    <a:cubicBezTo>
                      <a:pt x="176" y="162"/>
                      <a:pt x="176" y="162"/>
                      <a:pt x="176" y="162"/>
                    </a:cubicBezTo>
                    <a:cubicBezTo>
                      <a:pt x="172" y="165"/>
                      <a:pt x="172" y="171"/>
                      <a:pt x="175" y="175"/>
                    </a:cubicBezTo>
                    <a:cubicBezTo>
                      <a:pt x="175" y="176"/>
                      <a:pt x="175" y="176"/>
                      <a:pt x="175" y="176"/>
                    </a:cubicBezTo>
                    <a:cubicBezTo>
                      <a:pt x="178" y="179"/>
                      <a:pt x="184" y="180"/>
                      <a:pt x="188" y="177"/>
                    </a:cubicBezTo>
                    <a:cubicBezTo>
                      <a:pt x="190" y="176"/>
                      <a:pt x="190" y="176"/>
                      <a:pt x="190" y="176"/>
                    </a:cubicBezTo>
                    <a:cubicBezTo>
                      <a:pt x="308" y="328"/>
                      <a:pt x="308" y="328"/>
                      <a:pt x="308" y="328"/>
                    </a:cubicBezTo>
                    <a:cubicBezTo>
                      <a:pt x="306" y="332"/>
                      <a:pt x="306" y="336"/>
                      <a:pt x="306" y="341"/>
                    </a:cubicBezTo>
                    <a:cubicBezTo>
                      <a:pt x="306" y="347"/>
                      <a:pt x="307" y="352"/>
                      <a:pt x="309" y="357"/>
                    </a:cubicBezTo>
                    <a:cubicBezTo>
                      <a:pt x="240" y="536"/>
                      <a:pt x="240" y="536"/>
                      <a:pt x="240" y="536"/>
                    </a:cubicBezTo>
                    <a:cubicBezTo>
                      <a:pt x="183" y="536"/>
                      <a:pt x="183" y="536"/>
                      <a:pt x="183" y="536"/>
                    </a:cubicBezTo>
                    <a:cubicBezTo>
                      <a:pt x="174" y="568"/>
                      <a:pt x="174" y="568"/>
                      <a:pt x="174" y="568"/>
                    </a:cubicBezTo>
                    <a:cubicBezTo>
                      <a:pt x="365" y="568"/>
                      <a:pt x="365" y="568"/>
                      <a:pt x="365" y="568"/>
                    </a:cubicBezTo>
                    <a:cubicBezTo>
                      <a:pt x="356" y="536"/>
                      <a:pt x="356" y="536"/>
                      <a:pt x="356" y="536"/>
                    </a:cubicBezTo>
                    <a:lnTo>
                      <a:pt x="284" y="536"/>
                    </a:lnTo>
                    <a:close/>
                    <a:moveTo>
                      <a:pt x="163" y="135"/>
                    </a:moveTo>
                    <a:cubicBezTo>
                      <a:pt x="163" y="135"/>
                      <a:pt x="163" y="135"/>
                      <a:pt x="163" y="135"/>
                    </a:cubicBezTo>
                    <a:cubicBezTo>
                      <a:pt x="164" y="134"/>
                      <a:pt x="166" y="133"/>
                      <a:pt x="167" y="131"/>
                    </a:cubicBezTo>
                    <a:cubicBezTo>
                      <a:pt x="168" y="130"/>
                      <a:pt x="169" y="128"/>
                      <a:pt x="170" y="126"/>
                    </a:cubicBezTo>
                    <a:cubicBezTo>
                      <a:pt x="171" y="126"/>
                      <a:pt x="171" y="126"/>
                      <a:pt x="172" y="126"/>
                    </a:cubicBezTo>
                    <a:cubicBezTo>
                      <a:pt x="178" y="126"/>
                      <a:pt x="182" y="130"/>
                      <a:pt x="182" y="135"/>
                    </a:cubicBezTo>
                    <a:cubicBezTo>
                      <a:pt x="182" y="141"/>
                      <a:pt x="178" y="145"/>
                      <a:pt x="172" y="145"/>
                    </a:cubicBezTo>
                    <a:cubicBezTo>
                      <a:pt x="167" y="145"/>
                      <a:pt x="163" y="141"/>
                      <a:pt x="163" y="135"/>
                    </a:cubicBezTo>
                    <a:close/>
                    <a:moveTo>
                      <a:pt x="199" y="168"/>
                    </a:moveTo>
                    <a:cubicBezTo>
                      <a:pt x="203" y="165"/>
                      <a:pt x="203" y="165"/>
                      <a:pt x="203" y="165"/>
                    </a:cubicBezTo>
                    <a:cubicBezTo>
                      <a:pt x="318" y="314"/>
                      <a:pt x="318" y="314"/>
                      <a:pt x="318" y="314"/>
                    </a:cubicBezTo>
                    <a:cubicBezTo>
                      <a:pt x="317" y="315"/>
                      <a:pt x="316" y="316"/>
                      <a:pt x="315" y="318"/>
                    </a:cubicBezTo>
                    <a:lnTo>
                      <a:pt x="199" y="168"/>
                    </a:lnTo>
                    <a:close/>
                    <a:moveTo>
                      <a:pt x="323" y="370"/>
                    </a:moveTo>
                    <a:cubicBezTo>
                      <a:pt x="324" y="372"/>
                      <a:pt x="327" y="373"/>
                      <a:pt x="329" y="373"/>
                    </a:cubicBezTo>
                    <a:cubicBezTo>
                      <a:pt x="265" y="536"/>
                      <a:pt x="265" y="536"/>
                      <a:pt x="265" y="536"/>
                    </a:cubicBezTo>
                    <a:cubicBezTo>
                      <a:pt x="258" y="536"/>
                      <a:pt x="258" y="536"/>
                      <a:pt x="258" y="536"/>
                    </a:cubicBezTo>
                    <a:lnTo>
                      <a:pt x="323" y="370"/>
                    </a:lnTo>
                    <a:close/>
                  </a:path>
                </a:pathLst>
              </a:custGeom>
              <a:solidFill>
                <a:srgbClr val="1A1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8" name="Oval 7"/>
              <p:cNvSpPr>
                <a:spLocks noChangeArrowheads="1"/>
              </p:cNvSpPr>
              <p:nvPr/>
            </p:nvSpPr>
            <p:spPr bwMode="auto">
              <a:xfrm>
                <a:off x="11764963" y="1674019"/>
                <a:ext cx="214313" cy="2143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grpSp>
    </p:spTree>
    <p:extLst>
      <p:ext uri="{BB962C8B-B14F-4D97-AF65-F5344CB8AC3E}">
        <p14:creationId xmlns:p14="http://schemas.microsoft.com/office/powerpoint/2010/main" val="28837837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1. Neural network</a:t>
            </a:r>
            <a:endParaRPr lang="en-US" dirty="0">
              <a:latin typeface="Arial" panose="020B0604020202020204" pitchFamily="34" charset="0"/>
              <a:cs typeface="Arial" panose="020B0604020202020204" pitchFamily="34" charset="0"/>
            </a:endParaRPr>
          </a:p>
        </p:txBody>
      </p:sp>
      <p:pic>
        <p:nvPicPr>
          <p:cNvPr id="6146" name="Picture 2" descr="network-neur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916832"/>
            <a:ext cx="9946952" cy="43204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machinelearningcoban.com/assets/pla/pla_nn.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7600" y="1916832"/>
            <a:ext cx="9946952" cy="4320480"/>
          </a:xfrm>
          <a:prstGeom prst="rect">
            <a:avLst/>
          </a:prstGeom>
          <a:noFill/>
          <a:ln>
            <a:noFill/>
          </a:ln>
        </p:spPr>
      </p:pic>
    </p:spTree>
    <p:extLst>
      <p:ext uri="{BB962C8B-B14F-4D97-AF65-F5344CB8AC3E}">
        <p14:creationId xmlns:p14="http://schemas.microsoft.com/office/powerpoint/2010/main" val="27662511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146"/>
                                        </p:tgtEl>
                                        <p:attrNameLst>
                                          <p:attrName>ppt_w</p:attrName>
                                        </p:attrNameLst>
                                      </p:cBhvr>
                                      <p:tavLst>
                                        <p:tav tm="0">
                                          <p:val>
                                            <p:strVal val="ppt_w"/>
                                          </p:val>
                                        </p:tav>
                                        <p:tav tm="100000">
                                          <p:val>
                                            <p:fltVal val="0"/>
                                          </p:val>
                                        </p:tav>
                                      </p:tavLst>
                                    </p:anim>
                                    <p:anim calcmode="lin" valueType="num">
                                      <p:cBhvr>
                                        <p:cTn id="7" dur="1000"/>
                                        <p:tgtEl>
                                          <p:spTgt spid="6146"/>
                                        </p:tgtEl>
                                        <p:attrNameLst>
                                          <p:attrName>ppt_h</p:attrName>
                                        </p:attrNameLst>
                                      </p:cBhvr>
                                      <p:tavLst>
                                        <p:tav tm="0">
                                          <p:val>
                                            <p:strVal val="ppt_h"/>
                                          </p:val>
                                        </p:tav>
                                        <p:tav tm="100000">
                                          <p:val>
                                            <p:fltVal val="0"/>
                                          </p:val>
                                        </p:tav>
                                      </p:tavLst>
                                    </p:anim>
                                    <p:anim calcmode="lin" valueType="num">
                                      <p:cBhvr>
                                        <p:cTn id="8" dur="1000"/>
                                        <p:tgtEl>
                                          <p:spTgt spid="6146"/>
                                        </p:tgtEl>
                                        <p:attrNameLst>
                                          <p:attrName>style.rotation</p:attrName>
                                        </p:attrNameLst>
                                      </p:cBhvr>
                                      <p:tavLst>
                                        <p:tav tm="0">
                                          <p:val>
                                            <p:fltVal val="0"/>
                                          </p:val>
                                        </p:tav>
                                        <p:tav tm="100000">
                                          <p:val>
                                            <p:fltVal val="90"/>
                                          </p:val>
                                        </p:tav>
                                      </p:tavLst>
                                    </p:anim>
                                    <p:animEffect transition="out" filter="fade">
                                      <p:cBhvr>
                                        <p:cTn id="9" dur="1000"/>
                                        <p:tgtEl>
                                          <p:spTgt spid="6146"/>
                                        </p:tgtEl>
                                      </p:cBhvr>
                                    </p:animEffect>
                                    <p:set>
                                      <p:cBhvr>
                                        <p:cTn id="10" dur="1" fill="hold">
                                          <p:stCondLst>
                                            <p:cond delay="999"/>
                                          </p:stCondLst>
                                        </p:cTn>
                                        <p:tgtEl>
                                          <p:spTgt spid="614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110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2. Gray scale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701800"/>
            <a:ext cx="4690368" cy="4470400"/>
          </a:xfrm>
        </p:spPr>
        <p:txBody>
          <a:bodyPr/>
          <a:lstStyle/>
          <a:p>
            <a:pPr lvl="0" algn="just">
              <a:lnSpc>
                <a:spcPct val="150000"/>
              </a:lnSpc>
            </a:pPr>
            <a:r>
              <a:rPr lang="en-US" dirty="0">
                <a:latin typeface="Arial" panose="020B0604020202020204" pitchFamily="34" charset="0"/>
                <a:cs typeface="Arial" panose="020B0604020202020204" pitchFamily="34" charset="0"/>
              </a:rPr>
              <a:t>Là một hệ thống màu có mô hình màu đơn giản nhất với 256 cấp độ xám biến thiên từ màu đen đến màu trắng.</a:t>
            </a:r>
          </a:p>
          <a:p>
            <a:pPr lvl="0" algn="just">
              <a:lnSpc>
                <a:spcPct val="150000"/>
              </a:lnSpc>
            </a:pPr>
            <a:r>
              <a:rPr lang="en-US" dirty="0">
                <a:latin typeface="Arial" panose="020B0604020202020204" pitchFamily="34" charset="0"/>
                <a:cs typeface="Arial" panose="020B0604020202020204" pitchFamily="34" charset="0"/>
              </a:rPr>
              <a:t>Sản phẩm được xuất ra sẽ có màu trắng đen.</a:t>
            </a:r>
          </a:p>
          <a:p>
            <a:pPr>
              <a:lnSpc>
                <a:spcPct val="150000"/>
              </a:lnSpc>
            </a:pPr>
            <a:endParaRPr lang="en-US" dirty="0">
              <a:latin typeface="Arial" panose="020B0604020202020204" pitchFamily="34" charset="0"/>
              <a:cs typeface="Arial" panose="020B0604020202020204" pitchFamily="34" charset="0"/>
            </a:endParaRPr>
          </a:p>
        </p:txBody>
      </p:sp>
      <p:pic>
        <p:nvPicPr>
          <p:cNvPr id="1026" name="Picture 2" descr="https://cdn.ereka.vn/2018/06/06/91b66794d3e0eb5c41e620fe914ac2e9.png?w=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774700"/>
            <a:ext cx="5715000" cy="567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7591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ppt_w</p:attrName>
                                        </p:attrNameLst>
                                      </p:cBhvr>
                                      <p:tavLst>
                                        <p:tav tm="0" fmla="#ppt_w*sin(2.5*pi*$)">
                                          <p:val>
                                            <p:fltVal val="0"/>
                                          </p:val>
                                        </p:tav>
                                        <p:tav tm="100000">
                                          <p:val>
                                            <p:fltVal val="1"/>
                                          </p:val>
                                        </p:tav>
                                      </p:tavLst>
                                    </p:anim>
                                    <p:anim calcmode="lin" valueType="num">
                                      <p:cBhvr>
                                        <p:cTn id="9" dur="10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achinelearningcoban.com/assets/37_conv2d/python/mylady3_rgbgra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480" y="1340768"/>
            <a:ext cx="9217024" cy="4608512"/>
          </a:xfrm>
          <a:prstGeom prst="rect">
            <a:avLst/>
          </a:prstGeom>
          <a:noFill/>
          <a:ln>
            <a:noFill/>
          </a:ln>
        </p:spPr>
      </p:pic>
    </p:spTree>
    <p:extLst>
      <p:ext uri="{BB962C8B-B14F-4D97-AF65-F5344CB8AC3E}">
        <p14:creationId xmlns:p14="http://schemas.microsoft.com/office/powerpoint/2010/main" val="14516545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3. Convolution layer</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lgn="just" defTabSz="682625">
              <a:lnSpc>
                <a:spcPct val="150000"/>
              </a:lnSpc>
              <a:buNone/>
            </a:pPr>
            <a:r>
              <a:rPr lang="en-US" dirty="0" smtClean="0">
                <a:latin typeface="Arial" panose="020B0604020202020204" pitchFamily="34" charset="0"/>
                <a:cs typeface="Arial" panose="020B0604020202020204" pitchFamily="34" charset="0"/>
              </a:rPr>
              <a:t>	Là </a:t>
            </a:r>
            <a:r>
              <a:rPr lang="en-US" dirty="0">
                <a:latin typeface="Arial" panose="020B0604020202020204" pitchFamily="34" charset="0"/>
                <a:cs typeface="Arial" panose="020B0604020202020204" pitchFamily="34" charset="0"/>
              </a:rPr>
              <a:t>một layer đầu tiên để tách </a:t>
            </a:r>
            <a:r>
              <a:rPr lang="en-US" dirty="0" smtClean="0">
                <a:latin typeface="Arial" panose="020B0604020202020204" pitchFamily="34" charset="0"/>
                <a:cs typeface="Arial" panose="020B0604020202020204" pitchFamily="34" charset="0"/>
              </a:rPr>
              <a:t>features (đặc điểm) </a:t>
            </a:r>
            <a:r>
              <a:rPr lang="en-US" dirty="0">
                <a:latin typeface="Arial" panose="020B0604020202020204" pitchFamily="34" charset="0"/>
                <a:cs typeface="Arial" panose="020B0604020202020204" pitchFamily="34" charset="0"/>
              </a:rPr>
              <a:t>từ một bức hình đầu vào. Tích </a:t>
            </a:r>
            <a:r>
              <a:rPr lang="en-US" dirty="0" smtClean="0">
                <a:latin typeface="Arial" panose="020B0604020202020204" pitchFamily="34" charset="0"/>
                <a:cs typeface="Arial" panose="020B0604020202020204" pitchFamily="34" charset="0"/>
              </a:rPr>
              <a:t>chập (convolution) </a:t>
            </a:r>
            <a:r>
              <a:rPr lang="en-US" dirty="0">
                <a:latin typeface="Arial" panose="020B0604020202020204" pitchFamily="34" charset="0"/>
                <a:cs typeface="Arial" panose="020B0604020202020204" pitchFamily="34" charset="0"/>
              </a:rPr>
              <a:t>bảo toàn mối quan hệ giữa các điểm ảnh bằng cách học features của bức hình sử dụng những hình vuông nhỏ của dữ liệu đầu vào. Nó là một thuật toán mà xem 2 dữ liệu đầu vào là ma trận hình ảnh và một kernel.</a:t>
            </a:r>
          </a:p>
          <a:p>
            <a:pPr marL="0" indent="0">
              <a:lnSpc>
                <a:spcPct val="150000"/>
              </a:lnSpc>
              <a:buNone/>
            </a:pPr>
            <a:endParaRPr lang="en-US" dirty="0">
              <a:latin typeface="Arial" panose="020B0604020202020204" pitchFamily="34" charset="0"/>
              <a:cs typeface="Arial" panose="020B0604020202020204" pitchFamily="34" charset="0"/>
            </a:endParaRPr>
          </a:p>
        </p:txBody>
      </p:sp>
      <p:pic>
        <p:nvPicPr>
          <p:cNvPr id="4" name="Picture 3" descr="https://cdn-images-1.medium.com/max/1600/1*4yv0yIH0nVhSOv3AkLUIiw.png"/>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701800"/>
            <a:ext cx="10160000" cy="4470400"/>
          </a:xfrm>
          <a:prstGeom prst="rect">
            <a:avLst/>
          </a:prstGeom>
          <a:noFill/>
          <a:ln>
            <a:noFill/>
          </a:ln>
        </p:spPr>
      </p:pic>
    </p:spTree>
    <p:extLst>
      <p:ext uri="{BB962C8B-B14F-4D97-AF65-F5344CB8AC3E}">
        <p14:creationId xmlns:p14="http://schemas.microsoft.com/office/powerpoint/2010/main" val="7219474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n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980728"/>
            <a:ext cx="9855473"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955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4. Pooling</a:t>
            </a:r>
            <a:endParaRPr lang="en-US" dirty="0">
              <a:latin typeface="Arial" panose="020B0604020202020204" pitchFamily="34" charset="0"/>
              <a:cs typeface="Arial" panose="020B0604020202020204" pitchFamily="34" charset="0"/>
            </a:endParaRPr>
          </a:p>
        </p:txBody>
      </p:sp>
      <p:pic>
        <p:nvPicPr>
          <p:cNvPr id="4" name="Picture 3" descr="https://viblo.asia/uploads/c611fdb5-87dc-4cb5-85fa-ba312b9a9462.png"/>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916832"/>
            <a:ext cx="9946952" cy="4248472"/>
          </a:xfrm>
          <a:prstGeom prst="rect">
            <a:avLst/>
          </a:prstGeom>
          <a:noFill/>
          <a:ln>
            <a:noFill/>
          </a:ln>
        </p:spPr>
      </p:pic>
    </p:spTree>
    <p:extLst>
      <p:ext uri="{BB962C8B-B14F-4D97-AF65-F5344CB8AC3E}">
        <p14:creationId xmlns:p14="http://schemas.microsoft.com/office/powerpoint/2010/main" val="17940056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Model</a:t>
            </a:r>
            <a:endParaRPr lang="en-US" dirty="0">
              <a:latin typeface="Arial" panose="020B0604020202020204" pitchFamily="34" charset="0"/>
              <a:cs typeface="Arial" panose="020B060402020202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117600" y="1628800"/>
            <a:ext cx="10160000" cy="4176464"/>
          </a:xfrm>
          <a:prstGeom prst="rect">
            <a:avLst/>
          </a:prstGeom>
        </p:spPr>
      </p:pic>
      <p:sp>
        <p:nvSpPr>
          <p:cNvPr id="5" name="TextBox 4"/>
          <p:cNvSpPr txBox="1"/>
          <p:nvPr/>
        </p:nvSpPr>
        <p:spPr>
          <a:xfrm>
            <a:off x="5117480" y="5963489"/>
            <a:ext cx="2160240" cy="461665"/>
          </a:xfrm>
          <a:prstGeom prst="rect">
            <a:avLst/>
          </a:prstGeom>
          <a:noFill/>
        </p:spPr>
        <p:txBody>
          <a:bodyPr wrap="square" rtlCol="0">
            <a:spAutoFit/>
          </a:bodyPr>
          <a:lstStyle/>
          <a:p>
            <a:r>
              <a:rPr lang="en-US" dirty="0" smtClean="0"/>
              <a:t>Block diagram</a:t>
            </a:r>
            <a:endParaRPr lang="en-US" dirty="0"/>
          </a:p>
        </p:txBody>
      </p:sp>
    </p:spTree>
    <p:extLst>
      <p:ext uri="{BB962C8B-B14F-4D97-AF65-F5344CB8AC3E}">
        <p14:creationId xmlns:p14="http://schemas.microsoft.com/office/powerpoint/2010/main" val="30353633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Flow diagram</a:t>
            </a:r>
            <a:endParaRPr lang="en-US" sz="3600" dirty="0"/>
          </a:p>
        </p:txBody>
      </p:sp>
      <p:pic>
        <p:nvPicPr>
          <p:cNvPr id="4" name="Picture 3" descr="https://viblo.asia/uploads/a5ee1755-81f6-4f65-888a-ce5301d99294.png"/>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772816"/>
            <a:ext cx="10160000" cy="4320480"/>
          </a:xfrm>
          <a:prstGeom prst="rect">
            <a:avLst/>
          </a:prstGeom>
          <a:noFill/>
          <a:ln>
            <a:noFill/>
          </a:ln>
        </p:spPr>
      </p:pic>
    </p:spTree>
    <p:extLst>
      <p:ext uri="{BB962C8B-B14F-4D97-AF65-F5344CB8AC3E}">
        <p14:creationId xmlns:p14="http://schemas.microsoft.com/office/powerpoint/2010/main" val="11261804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1239" y="-42643"/>
            <a:ext cx="8348097" cy="6500593"/>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0" y="5334000"/>
            <a:ext cx="13409662" cy="1955987"/>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8" y="8681"/>
            <a:ext cx="4160528" cy="2100076"/>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72573">
            <a:off x="1055440" y="2780928"/>
            <a:ext cx="2257953" cy="1060494"/>
          </a:xfrm>
          <a:prstGeom prst="rect">
            <a:avLst/>
          </a:prstGeom>
        </p:spPr>
      </p:pic>
      <p:sp>
        <p:nvSpPr>
          <p:cNvPr id="6" name="TextBox 5"/>
          <p:cNvSpPr txBox="1"/>
          <p:nvPr/>
        </p:nvSpPr>
        <p:spPr>
          <a:xfrm>
            <a:off x="4583831" y="3311175"/>
            <a:ext cx="5760641" cy="1323439"/>
          </a:xfrm>
          <a:prstGeom prst="rect">
            <a:avLst/>
          </a:prstGeom>
          <a:noFill/>
        </p:spPr>
        <p:txBody>
          <a:bodyPr wrap="square" rtlCol="0">
            <a:spAutoFit/>
          </a:bodyPr>
          <a:lstStyle/>
          <a:p>
            <a:pPr algn="ctr"/>
            <a:r>
              <a:rPr lang="en-US" sz="4000" dirty="0" err="1">
                <a:latin typeface="Times New Roman" panose="02020603050405020304" pitchFamily="18" charset="0"/>
                <a:cs typeface="Times New Roman" panose="02020603050405020304" pitchFamily="18" charset="0"/>
              </a:rPr>
              <a:t>Cảm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thầy</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các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bạn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theo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dõi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lắng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nghe</a:t>
            </a:r>
            <a:r>
              <a:rPr lang="en-US" sz="4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608060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AutoShape 2"/>
          <p:cNvSpPr>
            <a:spLocks noChangeArrowheads="1"/>
          </p:cNvSpPr>
          <p:nvPr/>
        </p:nvSpPr>
        <p:spPr bwMode="ltGray">
          <a:xfrm rot="5400000">
            <a:off x="-898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0">
            <a:gsLst>
              <a:gs pos="0">
                <a:srgbClr val="B0BAD8">
                  <a:gamma/>
                  <a:tint val="45490"/>
                  <a:invGamma/>
                </a:srgbClr>
              </a:gs>
              <a:gs pos="100000">
                <a:srgbClr val="B0BAD8"/>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491" name="AutoShape 3"/>
          <p:cNvSpPr>
            <a:spLocks noChangeArrowheads="1"/>
          </p:cNvSpPr>
          <p:nvPr/>
        </p:nvSpPr>
        <p:spPr bwMode="ltGray">
          <a:xfrm rot="5400000" flipH="1">
            <a:off x="-492918" y="206295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5" y="10769"/>
                  <a:pt x="10855" y="10799"/>
                </a:cubicBezTo>
                <a:lnTo>
                  <a:pt x="21600" y="10800"/>
                </a:lnTo>
                <a:cubicBezTo>
                  <a:pt x="21600" y="4835"/>
                  <a:pt x="16764" y="0"/>
                  <a:pt x="10800" y="0"/>
                </a:cubicBezTo>
                <a:cubicBezTo>
                  <a:pt x="4835" y="0"/>
                  <a:pt x="0" y="4835"/>
                  <a:pt x="0" y="10800"/>
                </a:cubicBezTo>
                <a:close/>
              </a:path>
            </a:pathLst>
          </a:custGeom>
          <a:gradFill rotWithShape="0">
            <a:gsLst>
              <a:gs pos="0">
                <a:srgbClr val="B8CCFE">
                  <a:gamma/>
                  <a:tint val="39216"/>
                  <a:invGamma/>
                </a:srgbClr>
              </a:gs>
              <a:gs pos="100000">
                <a:srgbClr val="B8CCFE"/>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492" name="AutoShape 4"/>
          <p:cNvSpPr>
            <a:spLocks noChangeArrowheads="1"/>
          </p:cNvSpPr>
          <p:nvPr/>
        </p:nvSpPr>
        <p:spPr bwMode="gray">
          <a:xfrm>
            <a:off x="3523377" y="5224906"/>
            <a:ext cx="4419600" cy="508000"/>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chemeClr val="tx2"/>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l"/>
            <a:r>
              <a:rPr lang="en-US" altLang="en-US" b="1" dirty="0" smtClean="0"/>
              <a:t>Model</a:t>
            </a:r>
            <a:endParaRPr lang="en-US" altLang="en-US" b="1" dirty="0"/>
          </a:p>
        </p:txBody>
      </p:sp>
      <p:sp>
        <p:nvSpPr>
          <p:cNvPr id="319493" name="AutoShape 5"/>
          <p:cNvSpPr>
            <a:spLocks noChangeArrowheads="1"/>
          </p:cNvSpPr>
          <p:nvPr/>
        </p:nvSpPr>
        <p:spPr bwMode="gray">
          <a:xfrm>
            <a:off x="3917950" y="4424363"/>
            <a:ext cx="4419600" cy="508000"/>
          </a:xfrm>
          <a:prstGeom prst="roundRect">
            <a:avLst>
              <a:gd name="adj" fmla="val 50000"/>
            </a:avLst>
          </a:prstGeom>
          <a:gradFill rotWithShape="1">
            <a:gsLst>
              <a:gs pos="0">
                <a:srgbClr val="E7F5CF">
                  <a:gamma/>
                  <a:tint val="0"/>
                  <a:invGamma/>
                </a:srgbClr>
              </a:gs>
              <a:gs pos="100000">
                <a:srgbClr val="E7F5CF"/>
              </a:gs>
            </a:gsLst>
            <a:lin ang="0" scaled="1"/>
          </a:gradFill>
          <a:ln w="28575" algn="ctr">
            <a:solidFill>
              <a:schemeClr val="tx2"/>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l"/>
            <a:r>
              <a:rPr lang="en-US" altLang="en-US" b="1" dirty="0" smtClean="0"/>
              <a:t>Theory</a:t>
            </a:r>
            <a:endParaRPr lang="en-US" altLang="en-US" b="1" dirty="0"/>
          </a:p>
        </p:txBody>
      </p:sp>
      <p:sp>
        <p:nvSpPr>
          <p:cNvPr id="319494" name="AutoShape 6"/>
          <p:cNvSpPr>
            <a:spLocks noChangeArrowheads="1"/>
          </p:cNvSpPr>
          <p:nvPr/>
        </p:nvSpPr>
        <p:spPr bwMode="gray">
          <a:xfrm>
            <a:off x="3962400" y="3611563"/>
            <a:ext cx="4419600" cy="508000"/>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l"/>
            <a:r>
              <a:rPr lang="en-US" altLang="en-US" b="1" dirty="0" smtClean="0"/>
              <a:t>Objective</a:t>
            </a:r>
            <a:endParaRPr lang="en-US" altLang="en-US" b="1" dirty="0"/>
          </a:p>
        </p:txBody>
      </p:sp>
      <p:sp>
        <p:nvSpPr>
          <p:cNvPr id="319495" name="AutoShape 7"/>
          <p:cNvSpPr>
            <a:spLocks noChangeArrowheads="1"/>
          </p:cNvSpPr>
          <p:nvPr/>
        </p:nvSpPr>
        <p:spPr bwMode="gray">
          <a:xfrm>
            <a:off x="3810000" y="2743200"/>
            <a:ext cx="4419600" cy="508000"/>
          </a:xfrm>
          <a:prstGeom prst="roundRect">
            <a:avLst>
              <a:gd name="adj" fmla="val 50000"/>
            </a:avLst>
          </a:prstGeom>
          <a:gradFill rotWithShape="1">
            <a:gsLst>
              <a:gs pos="0">
                <a:srgbClr val="E7F5CF">
                  <a:gamma/>
                  <a:tint val="0"/>
                  <a:invGamma/>
                </a:srgbClr>
              </a:gs>
              <a:gs pos="100000">
                <a:srgbClr val="E7F5CF"/>
              </a:gs>
            </a:gsLst>
            <a:lin ang="0" scaled="1"/>
          </a:gradFill>
          <a:ln w="28575" algn="ctr">
            <a:solidFill>
              <a:srgbClr val="B2B2B2"/>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l"/>
            <a:r>
              <a:rPr lang="en-US" altLang="en-US" b="1" dirty="0" smtClean="0"/>
              <a:t>Goal</a:t>
            </a:r>
            <a:endParaRPr lang="en-US" altLang="en-US" b="1" dirty="0"/>
          </a:p>
        </p:txBody>
      </p:sp>
      <p:sp>
        <p:nvSpPr>
          <p:cNvPr id="319496" name="AutoShape 8"/>
          <p:cNvSpPr>
            <a:spLocks noChangeArrowheads="1"/>
          </p:cNvSpPr>
          <p:nvPr/>
        </p:nvSpPr>
        <p:spPr bwMode="gray">
          <a:xfrm>
            <a:off x="3289300" y="1973263"/>
            <a:ext cx="4419600" cy="508000"/>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l"/>
            <a:r>
              <a:rPr lang="en-US" altLang="en-US" b="1" dirty="0" smtClean="0"/>
              <a:t>Introduce</a:t>
            </a:r>
            <a:endParaRPr lang="en-US" altLang="en-US" b="1" dirty="0"/>
          </a:p>
        </p:txBody>
      </p:sp>
      <p:grpSp>
        <p:nvGrpSpPr>
          <p:cNvPr id="319497" name="Group 9"/>
          <p:cNvGrpSpPr>
            <a:grpSpLocks/>
          </p:cNvGrpSpPr>
          <p:nvPr/>
        </p:nvGrpSpPr>
        <p:grpSpPr bwMode="auto">
          <a:xfrm>
            <a:off x="2971800" y="1928165"/>
            <a:ext cx="381000" cy="649233"/>
            <a:chOff x="2078" y="1112"/>
            <a:chExt cx="1615" cy="2752"/>
          </a:xfrm>
        </p:grpSpPr>
        <p:sp>
          <p:nvSpPr>
            <p:cNvPr id="319498" name="Oval 1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499" name="Oval 1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0" name="Oval 12"/>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1" name="Oval 13"/>
            <p:cNvSpPr>
              <a:spLocks noChangeArrowheads="1"/>
            </p:cNvSpPr>
            <p:nvPr/>
          </p:nvSpPr>
          <p:spPr bwMode="gray">
            <a:xfrm>
              <a:off x="2254" y="1112"/>
              <a:ext cx="1101" cy="2752"/>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2" name="Oval 14"/>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03" name="Oval 15"/>
            <p:cNvSpPr>
              <a:spLocks noChangeArrowheads="1"/>
            </p:cNvSpPr>
            <p:nvPr/>
          </p:nvSpPr>
          <p:spPr bwMode="gray">
            <a:xfrm>
              <a:off x="2337" y="1112"/>
              <a:ext cx="1096" cy="2752"/>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04" name="Group 16"/>
          <p:cNvGrpSpPr>
            <a:grpSpLocks/>
          </p:cNvGrpSpPr>
          <p:nvPr/>
        </p:nvGrpSpPr>
        <p:grpSpPr bwMode="auto">
          <a:xfrm>
            <a:off x="3505200" y="2715565"/>
            <a:ext cx="381000" cy="649233"/>
            <a:chOff x="2078" y="1112"/>
            <a:chExt cx="1615" cy="2752"/>
          </a:xfrm>
        </p:grpSpPr>
        <p:sp>
          <p:nvSpPr>
            <p:cNvPr id="319505" name="Oval 1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6" name="Oval 1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7" name="Oval 19"/>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8" name="Oval 20"/>
            <p:cNvSpPr>
              <a:spLocks noChangeArrowheads="1"/>
            </p:cNvSpPr>
            <p:nvPr/>
          </p:nvSpPr>
          <p:spPr bwMode="gray">
            <a:xfrm>
              <a:off x="2254" y="1112"/>
              <a:ext cx="1101" cy="275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9" name="Oval 21"/>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10" name="Oval 22"/>
            <p:cNvSpPr>
              <a:spLocks noChangeArrowheads="1"/>
            </p:cNvSpPr>
            <p:nvPr/>
          </p:nvSpPr>
          <p:spPr bwMode="gray">
            <a:xfrm>
              <a:off x="2337" y="1112"/>
              <a:ext cx="1096" cy="2752"/>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11" name="Group 23"/>
          <p:cNvGrpSpPr>
            <a:grpSpLocks/>
          </p:cNvGrpSpPr>
          <p:nvPr/>
        </p:nvGrpSpPr>
        <p:grpSpPr bwMode="auto">
          <a:xfrm>
            <a:off x="3657600" y="3553765"/>
            <a:ext cx="381000" cy="649233"/>
            <a:chOff x="2078" y="1112"/>
            <a:chExt cx="1615" cy="2752"/>
          </a:xfrm>
        </p:grpSpPr>
        <p:sp>
          <p:nvSpPr>
            <p:cNvPr id="319512" name="Oval 2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13" name="Oval 2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14" name="Oval 26"/>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15" name="Oval 27"/>
            <p:cNvSpPr>
              <a:spLocks noChangeArrowheads="1"/>
            </p:cNvSpPr>
            <p:nvPr/>
          </p:nvSpPr>
          <p:spPr bwMode="gray">
            <a:xfrm>
              <a:off x="2254" y="1112"/>
              <a:ext cx="1101" cy="275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16" name="Oval 28"/>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17" name="Oval 29"/>
            <p:cNvSpPr>
              <a:spLocks noChangeArrowheads="1"/>
            </p:cNvSpPr>
            <p:nvPr/>
          </p:nvSpPr>
          <p:spPr bwMode="gray">
            <a:xfrm>
              <a:off x="2337" y="1112"/>
              <a:ext cx="1096" cy="2752"/>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18" name="Group 30"/>
          <p:cNvGrpSpPr>
            <a:grpSpLocks/>
          </p:cNvGrpSpPr>
          <p:nvPr/>
        </p:nvGrpSpPr>
        <p:grpSpPr bwMode="auto">
          <a:xfrm>
            <a:off x="3581400" y="4391965"/>
            <a:ext cx="381000" cy="649233"/>
            <a:chOff x="2078" y="1112"/>
            <a:chExt cx="1615" cy="2752"/>
          </a:xfrm>
        </p:grpSpPr>
        <p:sp>
          <p:nvSpPr>
            <p:cNvPr id="319519" name="Oval 3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0" name="Oval 3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1" name="Oval 33"/>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2" name="Oval 34"/>
            <p:cNvSpPr>
              <a:spLocks noChangeArrowheads="1"/>
            </p:cNvSpPr>
            <p:nvPr/>
          </p:nvSpPr>
          <p:spPr bwMode="gray">
            <a:xfrm>
              <a:off x="2254" y="1112"/>
              <a:ext cx="1101" cy="2752"/>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3" name="Oval 35"/>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24" name="Oval 36"/>
            <p:cNvSpPr>
              <a:spLocks noChangeArrowheads="1"/>
            </p:cNvSpPr>
            <p:nvPr/>
          </p:nvSpPr>
          <p:spPr bwMode="gray">
            <a:xfrm>
              <a:off x="2337" y="1112"/>
              <a:ext cx="1096" cy="2752"/>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25" name="Group 37"/>
          <p:cNvGrpSpPr>
            <a:grpSpLocks/>
          </p:cNvGrpSpPr>
          <p:nvPr/>
        </p:nvGrpSpPr>
        <p:grpSpPr bwMode="auto">
          <a:xfrm>
            <a:off x="3206750" y="5166665"/>
            <a:ext cx="355600" cy="649233"/>
            <a:chOff x="2078" y="1112"/>
            <a:chExt cx="1615" cy="2752"/>
          </a:xfrm>
        </p:grpSpPr>
        <p:sp>
          <p:nvSpPr>
            <p:cNvPr id="319526" name="Oval 3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7" name="Oval 3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8" name="Oval 40"/>
            <p:cNvSpPr>
              <a:spLocks noChangeArrowheads="1"/>
            </p:cNvSpPr>
            <p:nvPr/>
          </p:nvSpPr>
          <p:spPr bwMode="gray">
            <a:xfrm>
              <a:off x="2254" y="1112"/>
              <a:ext cx="1180"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9" name="Oval 41"/>
            <p:cNvSpPr>
              <a:spLocks noChangeArrowheads="1"/>
            </p:cNvSpPr>
            <p:nvPr/>
          </p:nvSpPr>
          <p:spPr bwMode="gray">
            <a:xfrm>
              <a:off x="2254" y="1112"/>
              <a:ext cx="1180" cy="2752"/>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30" name="Oval 42"/>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31" name="Oval 43"/>
            <p:cNvSpPr>
              <a:spLocks noChangeArrowheads="1"/>
            </p:cNvSpPr>
            <p:nvPr/>
          </p:nvSpPr>
          <p:spPr bwMode="gray">
            <a:xfrm>
              <a:off x="2337" y="1112"/>
              <a:ext cx="1096" cy="2752"/>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19532" name="Rectangle 44"/>
          <p:cNvSpPr>
            <a:spLocks noGrp="1" noChangeArrowheads="1"/>
          </p:cNvSpPr>
          <p:nvPr>
            <p:ph type="title"/>
          </p:nvPr>
        </p:nvSpPr>
        <p:spPr>
          <a:noFill/>
          <a:ln/>
        </p:spPr>
        <p:txBody>
          <a:bodyPr>
            <a:normAutofit/>
          </a:bodyPr>
          <a:lstStyle/>
          <a:p>
            <a:r>
              <a:rPr lang="en-US" sz="4000" dirty="0" smtClean="0">
                <a:latin typeface="Arial" panose="020B0604020202020204" pitchFamily="34" charset="0"/>
                <a:cs typeface="Arial" panose="020B0604020202020204" pitchFamily="34" charset="0"/>
              </a:rPr>
              <a:t>Contents</a:t>
            </a:r>
            <a:endParaRPr lang="en-US" altLang="en-US" sz="4000" dirty="0">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24025703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INTRODUCE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701800"/>
            <a:ext cx="10160000" cy="503064"/>
          </a:xfrm>
        </p:spPr>
        <p:txBody>
          <a:bodyPr/>
          <a:lstStyle/>
          <a:p>
            <a:pPr marL="0" indent="0">
              <a:buNone/>
            </a:pPr>
            <a:r>
              <a:rPr lang="en-US" dirty="0" smtClean="0">
                <a:solidFill>
                  <a:srgbClr val="FF0000"/>
                </a:solidFill>
              </a:rPr>
              <a:t>MACHINE LEARNING LÀ GÌ?</a:t>
            </a:r>
            <a:endParaRPr lang="en-US" dirty="0">
              <a:solidFill>
                <a:srgbClr val="FF0000"/>
              </a:solidFill>
            </a:endParaRPr>
          </a:p>
        </p:txBody>
      </p:sp>
      <p:sp>
        <p:nvSpPr>
          <p:cNvPr id="4" name="TextBox 3"/>
          <p:cNvSpPr txBox="1"/>
          <p:nvPr/>
        </p:nvSpPr>
        <p:spPr>
          <a:xfrm>
            <a:off x="1271464" y="1556792"/>
            <a:ext cx="8928992" cy="3970318"/>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Maching </a:t>
            </a:r>
            <a:r>
              <a:rPr lang="en-US" dirty="0">
                <a:latin typeface="Arial" panose="020B0604020202020204" pitchFamily="34" charset="0"/>
                <a:cs typeface="Arial" panose="020B0604020202020204" pitchFamily="34" charset="0"/>
              </a:rPr>
              <a:t>learning là một ngành học thuộc khoa học máy tính, giúp máy tính có khả năng tự học mà không phải lập trình một cách rõ </a:t>
            </a:r>
            <a:r>
              <a:rPr lang="en-US" dirty="0" smtClean="0">
                <a:latin typeface="Arial" panose="020B0604020202020204" pitchFamily="34" charset="0"/>
                <a:cs typeface="Arial" panose="020B0604020202020204" pitchFamily="34" charset="0"/>
              </a:rPr>
              <a:t>ràng. </a:t>
            </a:r>
            <a:r>
              <a:rPr lang="vi-VN" dirty="0">
                <a:latin typeface="Arial" panose="020B0604020202020204" pitchFamily="34" charset="0"/>
                <a:cs typeface="Arial" panose="020B0604020202020204" pitchFamily="34" charset="0"/>
              </a:rPr>
              <a:t>Machine Learning có sự gắn bó chặt chẽ với khá nhiều ngành khác, ví dụ như Big Data, AI, Statistics Learnig, đã và đang ứng dụng sâu rộng vào cuộc sống hàng ngày: trí tuệ nhân tạo AlphaGo, nhận diện khuôn mặt, gợi ý bạn bè từ faceboook, phân loại spam email từ google mail</a:t>
            </a:r>
            <a:r>
              <a:rPr lang="vi-VN"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1026" name="Picture 2"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556792"/>
            <a:ext cx="9505056"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6508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700"/>
                                        <p:tgtEl>
                                          <p:spTgt spid="3">
                                            <p:txEl>
                                              <p:pRg st="0" end="0"/>
                                            </p:txEl>
                                          </p:spTgt>
                                        </p:tgtEl>
                                      </p:cBhvr>
                                    </p:animEffect>
                                    <p:anim calcmode="lin" valueType="num">
                                      <p:cBhvr>
                                        <p:cTn id="7" dur="700"/>
                                        <p:tgtEl>
                                          <p:spTgt spid="3">
                                            <p:txEl>
                                              <p:pRg st="0" end="0"/>
                                            </p:txEl>
                                          </p:spTgt>
                                        </p:tgtEl>
                                        <p:attrNameLst>
                                          <p:attrName>ppt_x</p:attrName>
                                        </p:attrNameLst>
                                      </p:cBhvr>
                                      <p:tavLst>
                                        <p:tav tm="0">
                                          <p:val>
                                            <p:strVal val="ppt_x"/>
                                          </p:val>
                                        </p:tav>
                                        <p:tav tm="100000">
                                          <p:val>
                                            <p:strVal val="ppt_x"/>
                                          </p:val>
                                        </p:tav>
                                      </p:tavLst>
                                    </p:anim>
                                    <p:anim calcmode="lin" valueType="num">
                                      <p:cBhvr>
                                        <p:cTn id="8" dur="700"/>
                                        <p:tgtEl>
                                          <p:spTgt spid="3">
                                            <p:txEl>
                                              <p:pRg st="0" end="0"/>
                                            </p:txEl>
                                          </p:spTgt>
                                        </p:tgtEl>
                                        <p:attrNameLst>
                                          <p:attrName>ppt_y</p:attrName>
                                        </p:attrNameLst>
                                      </p:cBhvr>
                                      <p:tavLst>
                                        <p:tav tm="0">
                                          <p:val>
                                            <p:strVal val="ppt_y"/>
                                          </p:val>
                                        </p:tav>
                                        <p:tav tm="100000">
                                          <p:val>
                                            <p:strVal val="ppt_y+.1"/>
                                          </p:val>
                                        </p:tav>
                                      </p:tavLst>
                                    </p:anim>
                                    <p:set>
                                      <p:cBhvr>
                                        <p:cTn id="9" dur="1" fill="hold">
                                          <p:stCondLst>
                                            <p:cond delay="699"/>
                                          </p:stCondLst>
                                        </p:cTn>
                                        <p:tgtEl>
                                          <p:spTgt spid="3">
                                            <p:txEl>
                                              <p:pRg st="0" end="0"/>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7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00"/>
                                        <p:tgtEl>
                                          <p:spTgt spid="4"/>
                                        </p:tgtEl>
                                      </p:cBhvr>
                                    </p:animEffect>
                                    <p:anim calcmode="lin" valueType="num">
                                      <p:cBhvr>
                                        <p:cTn id="15" dur="700" fill="hold"/>
                                        <p:tgtEl>
                                          <p:spTgt spid="4"/>
                                        </p:tgtEl>
                                        <p:attrNameLst>
                                          <p:attrName>ppt_x</p:attrName>
                                        </p:attrNameLst>
                                      </p:cBhvr>
                                      <p:tavLst>
                                        <p:tav tm="0">
                                          <p:val>
                                            <p:strVal val="#ppt_x"/>
                                          </p:val>
                                        </p:tav>
                                        <p:tav tm="100000">
                                          <p:val>
                                            <p:strVal val="#ppt_x"/>
                                          </p:val>
                                        </p:tav>
                                      </p:tavLst>
                                    </p:anim>
                                    <p:anim calcmode="lin" valueType="num">
                                      <p:cBhvr>
                                        <p:cTn id="16" dur="7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1500"/>
                                  </p:stCondLst>
                                  <p:childTnLst>
                                    <p:set>
                                      <p:cBhvr>
                                        <p:cTn id="20" dur="1" fill="hold">
                                          <p:stCondLst>
                                            <p:cond delay="0"/>
                                          </p:stCondLst>
                                        </p:cTn>
                                        <p:tgtEl>
                                          <p:spTgt spid="1026"/>
                                        </p:tgtEl>
                                        <p:attrNameLst>
                                          <p:attrName>style.visibility</p:attrName>
                                        </p:attrNameLst>
                                      </p:cBhvr>
                                      <p:to>
                                        <p:strVal val="visible"/>
                                      </p:to>
                                    </p:set>
                                    <p:animEffect transition="in" filter="wipe(down)">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Thực trạng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701800"/>
            <a:ext cx="10160000" cy="2303264"/>
          </a:xfrm>
        </p:spPr>
        <p:txBody>
          <a:bodyPr>
            <a:normAutofit lnSpcReduction="10000"/>
          </a:bodyPr>
          <a:lstStyle/>
          <a:p>
            <a:pPr>
              <a:lnSpc>
                <a:spcPct val="150000"/>
              </a:lnSpc>
            </a:pPr>
            <a:r>
              <a:rPr lang="en-US" dirty="0" smtClean="0">
                <a:latin typeface="Arial" panose="020B0604020202020204" pitchFamily="34" charset="0"/>
                <a:cs typeface="Arial" panose="020B0604020202020204" pitchFamily="34" charset="0"/>
              </a:rPr>
              <a:t>Y khoa: </a:t>
            </a:r>
            <a:r>
              <a:rPr lang="en-US" dirty="0">
                <a:latin typeface="Arial" panose="020B0604020202020204" pitchFamily="34" charset="0"/>
                <a:cs typeface="Arial" panose="020B0604020202020204" pitchFamily="34" charset="0"/>
              </a:rPr>
              <a:t>Theo báo cáo của Bộ Y tế năm 2017, các bệnh viện lớn và nhỏ trên toàn quốc thường xuyên lâm vào tình trạng quá tải trong khâu chuẩn đoán bệnh. Trong khi các công việc này có sự tương đồng, đơn giản và lặp đi lặp lại hàng ngày. </a:t>
            </a:r>
            <a:endParaRPr lang="en-US" dirty="0" smtClean="0">
              <a:latin typeface="Arial" panose="020B0604020202020204" pitchFamily="34" charset="0"/>
              <a:cs typeface="Arial" panose="020B0604020202020204" pitchFamily="34" charset="0"/>
            </a:endParaRPr>
          </a:p>
        </p:txBody>
      </p:sp>
      <p:pic>
        <p:nvPicPr>
          <p:cNvPr id="3074" name="Picture 2" descr="Káº¿t quáº£ hÃ¬nh áº£nh cho bÃªÌ£nh viÃªÌ£n quaÌ taÌ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844824"/>
            <a:ext cx="9865096"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9384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800"/>
                                        <p:tgtEl>
                                          <p:spTgt spid="3">
                                            <p:txEl>
                                              <p:pRg st="0" end="0"/>
                                            </p:txEl>
                                          </p:spTgt>
                                        </p:tgtEl>
                                      </p:cBhvr>
                                    </p:animEffect>
                                    <p:set>
                                      <p:cBhvr>
                                        <p:cTn id="7" dur="1" fill="hold">
                                          <p:stCondLst>
                                            <p:cond delay="7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900"/>
                                  </p:stCondLst>
                                  <p:childTnLst>
                                    <p:set>
                                      <p:cBhvr>
                                        <p:cTn id="11" dur="1" fill="hold">
                                          <p:stCondLst>
                                            <p:cond delay="0"/>
                                          </p:stCondLst>
                                        </p:cTn>
                                        <p:tgtEl>
                                          <p:spTgt spid="3074"/>
                                        </p:tgtEl>
                                        <p:attrNameLst>
                                          <p:attrName>style.visibility</p:attrName>
                                        </p:attrNameLst>
                                      </p:cBhvr>
                                      <p:to>
                                        <p:strVal val="visible"/>
                                      </p:to>
                                    </p:set>
                                    <p:animEffect transition="in" filter="randombar(horizontal)">
                                      <p:cBhvr>
                                        <p:cTn id="12" dur="7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1424" y="1412776"/>
            <a:ext cx="10160000" cy="4470400"/>
          </a:xfrm>
        </p:spPr>
        <p:txBody>
          <a:bodyPr/>
          <a:lstStyle/>
          <a:p>
            <a:pPr>
              <a:lnSpc>
                <a:spcPct val="150000"/>
              </a:lnSpc>
            </a:pPr>
            <a:r>
              <a:rPr lang="en-US" dirty="0" smtClean="0">
                <a:latin typeface="Arial" panose="020B0604020202020204" pitchFamily="34" charset="0"/>
                <a:cs typeface="Arial" panose="020B0604020202020204" pitchFamily="34" charset="0"/>
              </a:rPr>
              <a:t>Công nghệ: </a:t>
            </a:r>
            <a:r>
              <a:rPr lang="vi-VN" dirty="0">
                <a:latin typeface="Arial" panose="020B0604020202020204" pitchFamily="34" charset="0"/>
                <a:cs typeface="Arial" panose="020B0604020202020204" pitchFamily="34" charset="0"/>
              </a:rPr>
              <a:t>Machine Learning nói riêng và AI (Artificial Intelligence) nói chung trong tương lai đang phát triển rất nhanh chóng và hỗ trợ, phục vụ con người trong nhiều lĩnh vực như: kinh tế, công nghiệp, đời sống, giáo dục,… và </a:t>
            </a:r>
            <a:r>
              <a:rPr lang="vi-VN" dirty="0" smtClean="0">
                <a:latin typeface="Arial" panose="020B0604020202020204" pitchFamily="34" charset="0"/>
                <a:cs typeface="Arial" panose="020B0604020202020204" pitchFamily="34" charset="0"/>
              </a:rPr>
              <a:t>đặ</a:t>
            </a:r>
            <a:r>
              <a:rPr lang="en-US" dirty="0" smtClean="0">
                <a:latin typeface="Arial" panose="020B0604020202020204" pitchFamily="34" charset="0"/>
                <a:cs typeface="Arial" panose="020B0604020202020204" pitchFamily="34" charset="0"/>
              </a:rPr>
              <a:t>c</a:t>
            </a:r>
            <a:r>
              <a:rPr lang="vi-VN" dirty="0" smtClean="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biệt là Y khoa.</a:t>
            </a:r>
            <a:endParaRPr lang="en-US" dirty="0">
              <a:latin typeface="Arial" panose="020B0604020202020204" pitchFamily="34" charset="0"/>
              <a:cs typeface="Arial" panose="020B0604020202020204" pitchFamily="34" charset="0"/>
            </a:endParaRPr>
          </a:p>
        </p:txBody>
      </p:sp>
      <p:pic>
        <p:nvPicPr>
          <p:cNvPr id="4098" name="Picture 2" descr="Káº¿t quáº£ hÃ¬nh áº£nh cho aÌp duÌ£ng cÃ´ng nghÃªÌ£ trong y kho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1052736"/>
            <a:ext cx="9865096" cy="4945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713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1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Lý do chọn đề tài về xương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473200"/>
            <a:ext cx="8434784" cy="4692104"/>
          </a:xfrm>
        </p:spPr>
        <p:txBody>
          <a:bodyPr>
            <a:normAutofit/>
          </a:bodyPr>
          <a:lstStyle/>
          <a:p>
            <a:pPr algn="just" defTabSz="627063">
              <a:lnSpc>
                <a:spcPct val="150000"/>
              </a:lnSpc>
            </a:pPr>
            <a:r>
              <a:rPr lang="vi-VN" dirty="0"/>
              <a:t>	Vấn đề gãy xương rất phổ biến ở nước ta khi mà tình trạng tai nạn giao thông hằng năm đều rất cao.</a:t>
            </a:r>
          </a:p>
          <a:p>
            <a:pPr algn="just" defTabSz="627063">
              <a:lnSpc>
                <a:spcPct val="150000"/>
              </a:lnSpc>
            </a:pPr>
            <a:r>
              <a:rPr lang="vi-VN" dirty="0"/>
              <a:t>	Đây là loại bệnh đơn giản nhưng lại tốn nhiều thời gian để chuẩn đoán và độ rủi ro thấp khi áp dụng công </a:t>
            </a:r>
            <a:r>
              <a:rPr lang="vi-VN" dirty="0" smtClean="0"/>
              <a:t>nghệ vào</a:t>
            </a:r>
            <a:r>
              <a:rPr lang="vi-VN" dirty="0"/>
              <a:t>.</a:t>
            </a:r>
          </a:p>
          <a:p>
            <a:pPr algn="just" defTabSz="627063">
              <a:lnSpc>
                <a:spcPct val="150000"/>
              </a:lnSpc>
            </a:pPr>
            <a:r>
              <a:rPr lang="vi-VN" dirty="0"/>
              <a:t>	Nếu hệ thống được cộng đồng chú ý và có độ chính xác cao, chúng ta có thể áp dụng nó vào những lĩnh vực khác trong Y khoa.</a:t>
            </a:r>
          </a:p>
          <a:p>
            <a:pPr>
              <a:lnSpc>
                <a:spcPct val="150000"/>
              </a:lnSpc>
            </a:pPr>
            <a:endParaRPr lang="en-US" dirty="0"/>
          </a:p>
        </p:txBody>
      </p:sp>
      <p:pic>
        <p:nvPicPr>
          <p:cNvPr id="5122" name="Picture 2" descr="Káº¿t quáº£ hÃ¬nh áº£nh cho educati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4149080"/>
            <a:ext cx="2708920" cy="270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726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1628800"/>
            <a:ext cx="10160000" cy="1397000"/>
          </a:xfrm>
        </p:spPr>
        <p:txBody>
          <a:bodyPr>
            <a:normAutofit/>
          </a:bodyPr>
          <a:lstStyle/>
          <a:p>
            <a:r>
              <a:rPr lang="en-US" sz="6000" dirty="0" smtClean="0">
                <a:latin typeface="Arial" panose="020B0604020202020204" pitchFamily="34" charset="0"/>
                <a:cs typeface="Arial" panose="020B0604020202020204" pitchFamily="34" charset="0"/>
              </a:rPr>
              <a:t>Ý nghĩa của đề tài</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85550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71" name="Rectangle 27"/>
          <p:cNvSpPr>
            <a:spLocks noGrp="1" noChangeArrowheads="1"/>
          </p:cNvSpPr>
          <p:nvPr>
            <p:ph type="title"/>
          </p:nvPr>
        </p:nvSpPr>
        <p:spPr>
          <a:noFill/>
          <a:ln/>
        </p:spPr>
        <p:txBody>
          <a:bodyPr/>
          <a:lstStyle/>
          <a:p>
            <a:r>
              <a:rPr lang="en-US" dirty="0">
                <a:latin typeface="Arial" panose="020B0604020202020204" pitchFamily="34" charset="0"/>
                <a:cs typeface="Arial" panose="020B0604020202020204" pitchFamily="34" charset="0"/>
              </a:rPr>
              <a:t>Goal</a:t>
            </a:r>
            <a:endParaRPr lang="en-US" altLang="en-US" dirty="0">
              <a:solidFill>
                <a:srgbClr val="000000"/>
              </a:solidFill>
              <a:effectLst>
                <a:outerShdw blurRad="38100" dist="38100" dir="2700000" algn="tl">
                  <a:srgbClr val="C0C0C0"/>
                </a:outerShdw>
              </a:effectLst>
            </a:endParaRPr>
          </a:p>
        </p:txBody>
      </p:sp>
      <p:grpSp>
        <p:nvGrpSpPr>
          <p:cNvPr id="313403" name="Group 59"/>
          <p:cNvGrpSpPr>
            <a:grpSpLocks/>
          </p:cNvGrpSpPr>
          <p:nvPr/>
        </p:nvGrpSpPr>
        <p:grpSpPr bwMode="auto">
          <a:xfrm>
            <a:off x="3657600" y="1752600"/>
            <a:ext cx="4724400" cy="685800"/>
            <a:chOff x="1296" y="1824"/>
            <a:chExt cx="2976" cy="432"/>
          </a:xfrm>
        </p:grpSpPr>
        <p:sp>
          <p:nvSpPr>
            <p:cNvPr id="313404" name="AutoShape 60"/>
            <p:cNvSpPr>
              <a:spLocks noChangeArrowheads="1"/>
            </p:cNvSpPr>
            <p:nvPr/>
          </p:nvSpPr>
          <p:spPr bwMode="gray">
            <a:xfrm>
              <a:off x="1536" y="1899"/>
              <a:ext cx="2736" cy="288"/>
            </a:xfrm>
            <a:prstGeom prst="roundRect">
              <a:avLst>
                <a:gd name="adj" fmla="val 16667"/>
              </a:avLst>
            </a:prstGeom>
            <a:gradFill rotWithShape="1">
              <a:gsLst>
                <a:gs pos="0">
                  <a:srgbClr val="CCCC00">
                    <a:gamma/>
                    <a:tint val="21176"/>
                    <a:invGamma/>
                  </a:srgbClr>
                </a:gs>
                <a:gs pos="100000">
                  <a:srgbClr val="CCCC00"/>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05" name="AutoShape 61"/>
            <p:cNvSpPr>
              <a:spLocks noChangeArrowheads="1"/>
            </p:cNvSpPr>
            <p:nvPr/>
          </p:nvSpPr>
          <p:spPr bwMode="gray">
            <a:xfrm>
              <a:off x="1296" y="1824"/>
              <a:ext cx="432" cy="432"/>
            </a:xfrm>
            <a:prstGeom prst="diamond">
              <a:avLst/>
            </a:prstGeom>
            <a:gradFill rotWithShape="1">
              <a:gsLst>
                <a:gs pos="0">
                  <a:srgbClr val="CCCC00">
                    <a:gamma/>
                    <a:shade val="46275"/>
                    <a:invGamma/>
                  </a:srgbClr>
                </a:gs>
                <a:gs pos="100000">
                  <a:srgbClr val="CCCC00"/>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06" name="Text Box 62"/>
            <p:cNvSpPr txBox="1">
              <a:spLocks noChangeArrowheads="1"/>
            </p:cNvSpPr>
            <p:nvPr/>
          </p:nvSpPr>
          <p:spPr bwMode="gray">
            <a:xfrm>
              <a:off x="1759" y="1899"/>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smtClean="0"/>
                <a:t>Đáp ứng yêu cầu</a:t>
              </a:r>
              <a:endParaRPr lang="en-US" altLang="en-US" b="1" dirty="0"/>
            </a:p>
          </p:txBody>
        </p:sp>
        <p:sp>
          <p:nvSpPr>
            <p:cNvPr id="313407" name="Text Box 63"/>
            <p:cNvSpPr txBox="1">
              <a:spLocks noChangeArrowheads="1"/>
            </p:cNvSpPr>
            <p:nvPr/>
          </p:nvSpPr>
          <p:spPr bwMode="gray">
            <a:xfrm>
              <a:off x="1393" y="188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1</a:t>
              </a:r>
            </a:p>
          </p:txBody>
        </p:sp>
      </p:grpSp>
      <p:grpSp>
        <p:nvGrpSpPr>
          <p:cNvPr id="313408" name="Group 64"/>
          <p:cNvGrpSpPr>
            <a:grpSpLocks/>
          </p:cNvGrpSpPr>
          <p:nvPr/>
        </p:nvGrpSpPr>
        <p:grpSpPr bwMode="auto">
          <a:xfrm>
            <a:off x="3657600" y="2514600"/>
            <a:ext cx="4724400" cy="685800"/>
            <a:chOff x="1296" y="2304"/>
            <a:chExt cx="2976" cy="432"/>
          </a:xfrm>
        </p:grpSpPr>
        <p:sp>
          <p:nvSpPr>
            <p:cNvPr id="313409" name="AutoShape 65"/>
            <p:cNvSpPr>
              <a:spLocks noChangeArrowheads="1"/>
            </p:cNvSpPr>
            <p:nvPr/>
          </p:nvSpPr>
          <p:spPr bwMode="gray">
            <a:xfrm>
              <a:off x="1536" y="2379"/>
              <a:ext cx="2736" cy="288"/>
            </a:xfrm>
            <a:prstGeom prst="roundRect">
              <a:avLst>
                <a:gd name="adj" fmla="val 16667"/>
              </a:avLst>
            </a:prstGeom>
            <a:gradFill rotWithShape="1">
              <a:gsLst>
                <a:gs pos="0">
                  <a:srgbClr val="FF9933">
                    <a:gamma/>
                    <a:tint val="21176"/>
                    <a:invGamma/>
                  </a:srgbClr>
                </a:gs>
                <a:gs pos="100000">
                  <a:srgbClr val="FF9933"/>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10" name="AutoShape 66"/>
            <p:cNvSpPr>
              <a:spLocks noChangeArrowheads="1"/>
            </p:cNvSpPr>
            <p:nvPr/>
          </p:nvSpPr>
          <p:spPr bwMode="gray">
            <a:xfrm>
              <a:off x="1296" y="2304"/>
              <a:ext cx="432" cy="432"/>
            </a:xfrm>
            <a:prstGeom prst="diamond">
              <a:avLst/>
            </a:prstGeom>
            <a:gradFill rotWithShape="1">
              <a:gsLst>
                <a:gs pos="0">
                  <a:srgbClr val="FF9933">
                    <a:gamma/>
                    <a:shade val="46275"/>
                    <a:invGamma/>
                  </a:srgbClr>
                </a:gs>
                <a:gs pos="100000">
                  <a:srgbClr val="FF9933"/>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11" name="Text Box 67"/>
            <p:cNvSpPr txBox="1">
              <a:spLocks noChangeArrowheads="1"/>
            </p:cNvSpPr>
            <p:nvPr/>
          </p:nvSpPr>
          <p:spPr bwMode="gray">
            <a:xfrm>
              <a:off x="1759" y="2396"/>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smtClean="0"/>
                <a:t>Học hỏi kiến thức</a:t>
              </a:r>
              <a:endParaRPr lang="en-US" altLang="en-US" b="1" dirty="0"/>
            </a:p>
          </p:txBody>
        </p:sp>
        <p:sp>
          <p:nvSpPr>
            <p:cNvPr id="313412" name="Text Box 68"/>
            <p:cNvSpPr txBox="1">
              <a:spLocks noChangeArrowheads="1"/>
            </p:cNvSpPr>
            <p:nvPr/>
          </p:nvSpPr>
          <p:spPr bwMode="gray">
            <a:xfrm>
              <a:off x="1393" y="236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2</a:t>
              </a:r>
            </a:p>
          </p:txBody>
        </p:sp>
      </p:grpSp>
      <p:grpSp>
        <p:nvGrpSpPr>
          <p:cNvPr id="313413" name="Group 69"/>
          <p:cNvGrpSpPr>
            <a:grpSpLocks/>
          </p:cNvGrpSpPr>
          <p:nvPr/>
        </p:nvGrpSpPr>
        <p:grpSpPr bwMode="auto">
          <a:xfrm>
            <a:off x="3657600" y="3276600"/>
            <a:ext cx="4724400" cy="685800"/>
            <a:chOff x="1296" y="2832"/>
            <a:chExt cx="2976" cy="432"/>
          </a:xfrm>
        </p:grpSpPr>
        <p:sp>
          <p:nvSpPr>
            <p:cNvPr id="313414" name="AutoShape 70"/>
            <p:cNvSpPr>
              <a:spLocks noChangeArrowheads="1"/>
            </p:cNvSpPr>
            <p:nvPr/>
          </p:nvSpPr>
          <p:spPr bwMode="gray">
            <a:xfrm>
              <a:off x="1536" y="2907"/>
              <a:ext cx="2736" cy="288"/>
            </a:xfrm>
            <a:prstGeom prst="roundRect">
              <a:avLst>
                <a:gd name="adj" fmla="val 16667"/>
              </a:avLst>
            </a:prstGeom>
            <a:gradFill rotWithShape="1">
              <a:gsLst>
                <a:gs pos="0">
                  <a:srgbClr val="70C4DE">
                    <a:gamma/>
                    <a:tint val="21176"/>
                    <a:invGamma/>
                  </a:srgbClr>
                </a:gs>
                <a:gs pos="100000">
                  <a:srgbClr val="70C4DE"/>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15" name="AutoShape 71"/>
            <p:cNvSpPr>
              <a:spLocks noChangeArrowheads="1"/>
            </p:cNvSpPr>
            <p:nvPr/>
          </p:nvSpPr>
          <p:spPr bwMode="gray">
            <a:xfrm>
              <a:off x="1296" y="2832"/>
              <a:ext cx="432" cy="432"/>
            </a:xfrm>
            <a:prstGeom prst="diamond">
              <a:avLst/>
            </a:prstGeom>
            <a:gradFill rotWithShape="1">
              <a:gsLst>
                <a:gs pos="0">
                  <a:srgbClr val="70C4DE">
                    <a:gamma/>
                    <a:shade val="46275"/>
                    <a:invGamma/>
                  </a:srgbClr>
                </a:gs>
                <a:gs pos="100000">
                  <a:srgbClr val="70C4DE"/>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16" name="Text Box 72"/>
            <p:cNvSpPr txBox="1">
              <a:spLocks noChangeArrowheads="1"/>
            </p:cNvSpPr>
            <p:nvPr/>
          </p:nvSpPr>
          <p:spPr bwMode="gray">
            <a:xfrm>
              <a:off x="1759" y="2917"/>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Độ chính xác cao</a:t>
              </a:r>
            </a:p>
          </p:txBody>
        </p:sp>
        <p:sp>
          <p:nvSpPr>
            <p:cNvPr id="313417" name="Text Box 73"/>
            <p:cNvSpPr txBox="1">
              <a:spLocks noChangeArrowheads="1"/>
            </p:cNvSpPr>
            <p:nvPr/>
          </p:nvSpPr>
          <p:spPr bwMode="gray">
            <a:xfrm>
              <a:off x="1393" y="289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3</a:t>
              </a:r>
            </a:p>
          </p:txBody>
        </p:sp>
      </p:grpSp>
      <p:grpSp>
        <p:nvGrpSpPr>
          <p:cNvPr id="313418" name="Group 74"/>
          <p:cNvGrpSpPr>
            <a:grpSpLocks/>
          </p:cNvGrpSpPr>
          <p:nvPr/>
        </p:nvGrpSpPr>
        <p:grpSpPr bwMode="auto">
          <a:xfrm>
            <a:off x="3657600" y="4038600"/>
            <a:ext cx="4724400" cy="685800"/>
            <a:chOff x="1296" y="3360"/>
            <a:chExt cx="2976" cy="432"/>
          </a:xfrm>
        </p:grpSpPr>
        <p:sp>
          <p:nvSpPr>
            <p:cNvPr id="313419" name="AutoShape 75"/>
            <p:cNvSpPr>
              <a:spLocks noChangeArrowheads="1"/>
            </p:cNvSpPr>
            <p:nvPr/>
          </p:nvSpPr>
          <p:spPr bwMode="gray">
            <a:xfrm>
              <a:off x="1536" y="3435"/>
              <a:ext cx="2736" cy="288"/>
            </a:xfrm>
            <a:prstGeom prst="roundRect">
              <a:avLst>
                <a:gd name="adj" fmla="val 16667"/>
              </a:avLst>
            </a:prstGeom>
            <a:gradFill rotWithShape="1">
              <a:gsLst>
                <a:gs pos="0">
                  <a:srgbClr val="6666FF">
                    <a:gamma/>
                    <a:tint val="21176"/>
                    <a:invGamma/>
                  </a:srgbClr>
                </a:gs>
                <a:gs pos="100000">
                  <a:srgbClr val="6666FF"/>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20" name="AutoShape 76"/>
            <p:cNvSpPr>
              <a:spLocks noChangeArrowheads="1"/>
            </p:cNvSpPr>
            <p:nvPr/>
          </p:nvSpPr>
          <p:spPr bwMode="gray">
            <a:xfrm>
              <a:off x="1296" y="3360"/>
              <a:ext cx="432" cy="432"/>
            </a:xfrm>
            <a:prstGeom prst="diamond">
              <a:avLst/>
            </a:prstGeom>
            <a:gradFill rotWithShape="1">
              <a:gsLst>
                <a:gs pos="0">
                  <a:srgbClr val="6666FF">
                    <a:gamma/>
                    <a:shade val="46275"/>
                    <a:invGamma/>
                  </a:srgbClr>
                </a:gs>
                <a:gs pos="100000">
                  <a:srgbClr val="6666FF"/>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21" name="Text Box 77"/>
            <p:cNvSpPr txBox="1">
              <a:spLocks noChangeArrowheads="1"/>
            </p:cNvSpPr>
            <p:nvPr/>
          </p:nvSpPr>
          <p:spPr bwMode="gray">
            <a:xfrm>
              <a:off x="1759" y="3455"/>
              <a:ext cx="23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smtClean="0"/>
                <a:t>Áp dụng trong tương lai</a:t>
              </a:r>
              <a:endParaRPr lang="en-US" altLang="en-US" b="1" dirty="0"/>
            </a:p>
          </p:txBody>
        </p:sp>
        <p:sp>
          <p:nvSpPr>
            <p:cNvPr id="313422" name="Text Box 78"/>
            <p:cNvSpPr txBox="1">
              <a:spLocks noChangeArrowheads="1"/>
            </p:cNvSpPr>
            <p:nvPr/>
          </p:nvSpPr>
          <p:spPr bwMode="gray">
            <a:xfrm>
              <a:off x="1393" y="342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4</a:t>
              </a:r>
            </a:p>
          </p:txBody>
        </p:sp>
      </p:grpSp>
    </p:spTree>
    <p:extLst>
      <p:ext uri="{BB962C8B-B14F-4D97-AF65-F5344CB8AC3E}">
        <p14:creationId xmlns:p14="http://schemas.microsoft.com/office/powerpoint/2010/main" val="32495223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35157" y="2420466"/>
            <a:ext cx="773349" cy="773550"/>
            <a:chOff x="5222775" y="1833299"/>
            <a:chExt cx="618294" cy="618294"/>
          </a:xfrm>
        </p:grpSpPr>
        <p:sp>
          <p:nvSpPr>
            <p:cNvPr id="22" name="Oval 21"/>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5710" tIns="22855" rIns="45710" bIns="22855" rtlCol="0" anchor="ctr"/>
            <a:lstStyle/>
            <a:p>
              <a:pPr algn="ctr"/>
              <a:endParaRPr lang="en-US" sz="1200" dirty="0"/>
            </a:p>
          </p:txBody>
        </p:sp>
        <p:sp>
          <p:nvSpPr>
            <p:cNvPr id="23" name="TextBox 22"/>
            <p:cNvSpPr txBox="1"/>
            <p:nvPr/>
          </p:nvSpPr>
          <p:spPr>
            <a:xfrm>
              <a:off x="5283586" y="1856521"/>
              <a:ext cx="436880" cy="430499"/>
            </a:xfrm>
            <a:prstGeom prst="rect">
              <a:avLst/>
            </a:prstGeom>
            <a:noFill/>
          </p:spPr>
          <p:txBody>
            <a:bodyPr wrap="square" lIns="45710" tIns="22855" rIns="45710" bIns="22855" rtlCol="0">
              <a:spAutoFit/>
            </a:bodyPr>
            <a:lstStyle/>
            <a:p>
              <a:pPr algn="ctr"/>
              <a:endParaRPr lang="en-US" sz="3200" dirty="0"/>
            </a:p>
          </p:txBody>
        </p:sp>
      </p:grpSp>
      <p:sp>
        <p:nvSpPr>
          <p:cNvPr id="6" name="Freeform 1"/>
          <p:cNvSpPr>
            <a:spLocks noChangeArrowheads="1"/>
          </p:cNvSpPr>
          <p:nvPr/>
        </p:nvSpPr>
        <p:spPr bwMode="auto">
          <a:xfrm rot="5400000">
            <a:off x="9239145" y="1882769"/>
            <a:ext cx="1376296" cy="161690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7" name="Freeform 2"/>
          <p:cNvSpPr>
            <a:spLocks noChangeArrowheads="1"/>
          </p:cNvSpPr>
          <p:nvPr/>
        </p:nvSpPr>
        <p:spPr bwMode="auto">
          <a:xfrm rot="5400000">
            <a:off x="8043188" y="2905124"/>
            <a:ext cx="1132078" cy="1596694"/>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8" name="Freeform 3"/>
          <p:cNvSpPr>
            <a:spLocks noChangeArrowheads="1"/>
          </p:cNvSpPr>
          <p:nvPr/>
        </p:nvSpPr>
        <p:spPr bwMode="auto">
          <a:xfrm rot="5400000">
            <a:off x="6364061" y="2118835"/>
            <a:ext cx="1828213" cy="1596693"/>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9" name="Freeform 4"/>
          <p:cNvSpPr>
            <a:spLocks noChangeArrowheads="1"/>
          </p:cNvSpPr>
          <p:nvPr/>
        </p:nvSpPr>
        <p:spPr bwMode="auto">
          <a:xfrm rot="5400000">
            <a:off x="5051095" y="3006859"/>
            <a:ext cx="1812237" cy="161690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0" name="Freeform 5"/>
          <p:cNvSpPr>
            <a:spLocks noChangeArrowheads="1"/>
          </p:cNvSpPr>
          <p:nvPr/>
        </p:nvSpPr>
        <p:spPr bwMode="auto">
          <a:xfrm rot="5400000">
            <a:off x="3402080" y="2441798"/>
            <a:ext cx="2474138" cy="1596693"/>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1" name="Freeform 6"/>
          <p:cNvSpPr>
            <a:spLocks noChangeArrowheads="1"/>
          </p:cNvSpPr>
          <p:nvPr/>
        </p:nvSpPr>
        <p:spPr bwMode="auto">
          <a:xfrm rot="5400000">
            <a:off x="1630953" y="2884750"/>
            <a:ext cx="3380256" cy="161690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3" name="Oval 12"/>
          <p:cNvSpPr/>
          <p:nvPr/>
        </p:nvSpPr>
        <p:spPr>
          <a:xfrm>
            <a:off x="2975689" y="4213304"/>
            <a:ext cx="773349" cy="7735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16" name="Oval 15"/>
          <p:cNvSpPr/>
          <p:nvPr/>
        </p:nvSpPr>
        <p:spPr>
          <a:xfrm>
            <a:off x="4297311" y="2420466"/>
            <a:ext cx="773349" cy="7735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19" name="Oval 18"/>
          <p:cNvSpPr/>
          <p:nvPr/>
        </p:nvSpPr>
        <p:spPr>
          <a:xfrm>
            <a:off x="5617572" y="3627450"/>
            <a:ext cx="773349" cy="7735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25" name="Oval 24"/>
          <p:cNvSpPr/>
          <p:nvPr/>
        </p:nvSpPr>
        <p:spPr>
          <a:xfrm>
            <a:off x="9578403" y="2420466"/>
            <a:ext cx="773349" cy="77355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28" name="Oval 27"/>
          <p:cNvSpPr/>
          <p:nvPr/>
        </p:nvSpPr>
        <p:spPr>
          <a:xfrm>
            <a:off x="8276767" y="3184603"/>
            <a:ext cx="773349" cy="77355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31" name="Oval 30"/>
          <p:cNvSpPr/>
          <p:nvPr/>
        </p:nvSpPr>
        <p:spPr>
          <a:xfrm>
            <a:off x="1641359" y="2034432"/>
            <a:ext cx="773349" cy="7735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33" name="TextBox 32"/>
          <p:cNvSpPr txBox="1"/>
          <p:nvPr/>
        </p:nvSpPr>
        <p:spPr>
          <a:xfrm>
            <a:off x="1501012" y="2849115"/>
            <a:ext cx="1043131" cy="353887"/>
          </a:xfrm>
          <a:prstGeom prst="rect">
            <a:avLst/>
          </a:prstGeom>
          <a:noFill/>
        </p:spPr>
        <p:txBody>
          <a:bodyPr vert="horz" wrap="square" lIns="121866" tIns="60932" rIns="121866" bIns="60932" rtlCol="0">
            <a:spAutoFit/>
          </a:bodyPr>
          <a:lstStyle/>
          <a:p>
            <a:pPr algn="ctr"/>
            <a:r>
              <a:rPr lang="en-US" sz="1500" dirty="0" smtClean="0">
                <a:latin typeface="Lato Regular"/>
                <a:cs typeface="Lato Regular"/>
              </a:rPr>
              <a:t>Bắt đầu</a:t>
            </a:r>
            <a:endParaRPr lang="en-US" sz="1500" dirty="0">
              <a:latin typeface="Lato Regular"/>
              <a:cs typeface="Lato Regular"/>
            </a:endParaRPr>
          </a:p>
        </p:txBody>
      </p:sp>
      <p:sp>
        <p:nvSpPr>
          <p:cNvPr id="34" name="TextBox 33"/>
          <p:cNvSpPr txBox="1"/>
          <p:nvPr/>
        </p:nvSpPr>
        <p:spPr>
          <a:xfrm>
            <a:off x="2758470" y="3807232"/>
            <a:ext cx="1161523" cy="338498"/>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Đặt vấn đề</a:t>
            </a:r>
            <a:endParaRPr lang="en-US" sz="1400" dirty="0">
              <a:latin typeface="Lato Regular"/>
              <a:cs typeface="Lato Regular"/>
            </a:endParaRPr>
          </a:p>
        </p:txBody>
      </p:sp>
      <p:sp>
        <p:nvSpPr>
          <p:cNvPr id="35" name="TextBox 34"/>
          <p:cNvSpPr txBox="1"/>
          <p:nvPr/>
        </p:nvSpPr>
        <p:spPr>
          <a:xfrm>
            <a:off x="5462324" y="3100450"/>
            <a:ext cx="1042327"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Tìm hiểu thuật toán</a:t>
            </a:r>
            <a:endParaRPr lang="en-US" sz="1400" dirty="0">
              <a:latin typeface="Lato Regular"/>
              <a:cs typeface="Lato Regular"/>
            </a:endParaRPr>
          </a:p>
        </p:txBody>
      </p:sp>
      <p:sp>
        <p:nvSpPr>
          <p:cNvPr id="36" name="TextBox 35"/>
          <p:cNvSpPr txBox="1"/>
          <p:nvPr/>
        </p:nvSpPr>
        <p:spPr>
          <a:xfrm>
            <a:off x="4170313" y="3261160"/>
            <a:ext cx="1019226"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Chuẩn bị dữ liệu</a:t>
            </a:r>
            <a:endParaRPr lang="en-US" sz="1400" dirty="0">
              <a:latin typeface="Lato Regular"/>
              <a:cs typeface="Lato Regular"/>
            </a:endParaRPr>
          </a:p>
        </p:txBody>
      </p:sp>
      <p:sp>
        <p:nvSpPr>
          <p:cNvPr id="37" name="TextBox 36"/>
          <p:cNvSpPr txBox="1"/>
          <p:nvPr/>
        </p:nvSpPr>
        <p:spPr>
          <a:xfrm>
            <a:off x="6806441" y="3258510"/>
            <a:ext cx="1045212"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Training model</a:t>
            </a:r>
            <a:endParaRPr lang="en-US" sz="1400" dirty="0">
              <a:latin typeface="Lato Regular"/>
              <a:cs typeface="Lato Regular"/>
            </a:endParaRPr>
          </a:p>
        </p:txBody>
      </p:sp>
      <p:sp>
        <p:nvSpPr>
          <p:cNvPr id="38" name="TextBox 37"/>
          <p:cNvSpPr txBox="1"/>
          <p:nvPr/>
        </p:nvSpPr>
        <p:spPr>
          <a:xfrm>
            <a:off x="8113048" y="2790982"/>
            <a:ext cx="1042328" cy="338498"/>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Testing</a:t>
            </a:r>
            <a:endParaRPr lang="en-US" sz="1400" dirty="0">
              <a:latin typeface="Lato Regular"/>
              <a:cs typeface="Lato Regular"/>
            </a:endParaRPr>
          </a:p>
        </p:txBody>
      </p:sp>
      <p:sp>
        <p:nvSpPr>
          <p:cNvPr id="39" name="TextBox 38"/>
          <p:cNvSpPr txBox="1"/>
          <p:nvPr/>
        </p:nvSpPr>
        <p:spPr>
          <a:xfrm>
            <a:off x="9448348" y="3303394"/>
            <a:ext cx="1132373" cy="353887"/>
          </a:xfrm>
          <a:prstGeom prst="rect">
            <a:avLst/>
          </a:prstGeom>
          <a:noFill/>
        </p:spPr>
        <p:txBody>
          <a:bodyPr vert="horz" wrap="square" lIns="121866" tIns="60932" rIns="121866" bIns="60932" rtlCol="0">
            <a:spAutoFit/>
          </a:bodyPr>
          <a:lstStyle/>
          <a:p>
            <a:pPr algn="ctr"/>
            <a:r>
              <a:rPr lang="en-US" sz="1500" dirty="0" smtClean="0">
                <a:latin typeface="Lato Regular"/>
                <a:cs typeface="Lato Regular"/>
              </a:rPr>
              <a:t>Kết thúc</a:t>
            </a:r>
            <a:endParaRPr lang="en-US" sz="1500" dirty="0">
              <a:latin typeface="Lato Regular"/>
              <a:cs typeface="Lato Regular"/>
            </a:endParaRPr>
          </a:p>
        </p:txBody>
      </p:sp>
      <p:sp>
        <p:nvSpPr>
          <p:cNvPr id="40" name="AutoShape 82"/>
          <p:cNvSpPr>
            <a:spLocks/>
          </p:cNvSpPr>
          <p:nvPr/>
        </p:nvSpPr>
        <p:spPr bwMode="auto">
          <a:xfrm>
            <a:off x="7172166" y="2660397"/>
            <a:ext cx="294116" cy="294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1" name="AutoShape 29"/>
          <p:cNvSpPr>
            <a:spLocks/>
          </p:cNvSpPr>
          <p:nvPr/>
        </p:nvSpPr>
        <p:spPr bwMode="auto">
          <a:xfrm>
            <a:off x="1873726" y="2247506"/>
            <a:ext cx="356054" cy="356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p:cNvSpPr>
          <p:nvPr/>
        </p:nvSpPr>
        <p:spPr bwMode="auto">
          <a:xfrm>
            <a:off x="3196735" y="4377582"/>
            <a:ext cx="345138" cy="3797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66"/>
          <p:cNvSpPr>
            <a:spLocks/>
          </p:cNvSpPr>
          <p:nvPr/>
        </p:nvSpPr>
        <p:spPr bwMode="auto">
          <a:xfrm>
            <a:off x="9823001" y="2649048"/>
            <a:ext cx="294116" cy="294192"/>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5" name="Group 44"/>
          <p:cNvGrpSpPr/>
          <p:nvPr/>
        </p:nvGrpSpPr>
        <p:grpSpPr>
          <a:xfrm>
            <a:off x="8534250" y="3356672"/>
            <a:ext cx="268137" cy="393087"/>
            <a:chOff x="1559893" y="2241774"/>
            <a:chExt cx="174947" cy="256404"/>
          </a:xfrm>
          <a:solidFill>
            <a:schemeClr val="bg1"/>
          </a:solidFill>
        </p:grpSpPr>
        <p:sp>
          <p:nvSpPr>
            <p:cNvPr id="46" name="Oval 49"/>
            <p:cNvSpPr>
              <a:spLocks noChangeArrowheads="1"/>
            </p:cNvSpPr>
            <p:nvPr/>
          </p:nvSpPr>
          <p:spPr bwMode="auto">
            <a:xfrm>
              <a:off x="1630705" y="2313975"/>
              <a:ext cx="16662" cy="1666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7" name="Oval 50"/>
            <p:cNvSpPr>
              <a:spLocks noChangeArrowheads="1"/>
            </p:cNvSpPr>
            <p:nvPr/>
          </p:nvSpPr>
          <p:spPr bwMode="auto">
            <a:xfrm>
              <a:off x="1630705" y="2410242"/>
              <a:ext cx="16662"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8" name="Oval 51"/>
            <p:cNvSpPr>
              <a:spLocks noChangeArrowheads="1"/>
            </p:cNvSpPr>
            <p:nvPr/>
          </p:nvSpPr>
          <p:spPr bwMode="auto">
            <a:xfrm>
              <a:off x="1583960" y="2362108"/>
              <a:ext cx="15273"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9" name="Oval 52"/>
            <p:cNvSpPr>
              <a:spLocks noChangeArrowheads="1"/>
            </p:cNvSpPr>
            <p:nvPr/>
          </p:nvSpPr>
          <p:spPr bwMode="auto">
            <a:xfrm>
              <a:off x="1679301" y="2362108"/>
              <a:ext cx="16199" cy="1527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0"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1"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2"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3"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4"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grpSp>
      <p:sp>
        <p:nvSpPr>
          <p:cNvPr id="55" name="Freeform 78"/>
          <p:cNvSpPr>
            <a:spLocks noEditPoints="1"/>
          </p:cNvSpPr>
          <p:nvPr/>
        </p:nvSpPr>
        <p:spPr bwMode="auto">
          <a:xfrm>
            <a:off x="4486685" y="2593774"/>
            <a:ext cx="405044" cy="393087"/>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endParaRPr lang="id-ID" sz="1200"/>
          </a:p>
        </p:txBody>
      </p:sp>
      <p:grpSp>
        <p:nvGrpSpPr>
          <p:cNvPr id="56" name="Group 55"/>
          <p:cNvGrpSpPr/>
          <p:nvPr/>
        </p:nvGrpSpPr>
        <p:grpSpPr>
          <a:xfrm>
            <a:off x="5816368" y="3815643"/>
            <a:ext cx="392985" cy="367543"/>
            <a:chOff x="998489" y="2241774"/>
            <a:chExt cx="256404" cy="239742"/>
          </a:xfrm>
          <a:solidFill>
            <a:schemeClr val="bg1"/>
          </a:solidFill>
        </p:grpSpPr>
        <p:sp>
          <p:nvSpPr>
            <p:cNvPr id="57"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8"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9"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0"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1"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2"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3"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4"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5"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grpSp>
      <p:grpSp>
        <p:nvGrpSpPr>
          <p:cNvPr id="67" name="Group 66"/>
          <p:cNvGrpSpPr/>
          <p:nvPr/>
        </p:nvGrpSpPr>
        <p:grpSpPr>
          <a:xfrm>
            <a:off x="3006075" y="241509"/>
            <a:ext cx="6179850" cy="836065"/>
            <a:chOff x="5988388" y="483017"/>
            <a:chExt cx="12359700" cy="1672129"/>
          </a:xfrm>
        </p:grpSpPr>
        <p:sp>
          <p:nvSpPr>
            <p:cNvPr id="68" name="TextBox 67"/>
            <p:cNvSpPr txBox="1"/>
            <p:nvPr/>
          </p:nvSpPr>
          <p:spPr>
            <a:xfrm>
              <a:off x="5988388" y="483017"/>
              <a:ext cx="12359700" cy="1446533"/>
            </a:xfrm>
            <a:prstGeom prst="rect">
              <a:avLst/>
            </a:prstGeom>
            <a:noFill/>
          </p:spPr>
          <p:txBody>
            <a:bodyPr wrap="square" lIns="45711" tIns="22856" rIns="45711" bIns="22856" rtlCol="0">
              <a:spAutoFit/>
            </a:bodyPr>
            <a:lstStyle/>
            <a:p>
              <a:pPr algn="ctr"/>
              <a:r>
                <a:rPr lang="en-US" sz="4400" b="1" dirty="0" smtClean="0">
                  <a:latin typeface="Lato Regular"/>
                  <a:cs typeface="Lato Regular"/>
                </a:rPr>
                <a:t>Objective</a:t>
              </a:r>
              <a:endParaRPr lang="id-ID" sz="4400" b="1" dirty="0">
                <a:latin typeface="Lato Regular"/>
                <a:cs typeface="Lato Regular"/>
              </a:endParaRPr>
            </a:p>
          </p:txBody>
        </p:sp>
        <p:sp>
          <p:nvSpPr>
            <p:cNvPr id="69" name="Rectangle 68"/>
            <p:cNvSpPr/>
            <p:nvPr/>
          </p:nvSpPr>
          <p:spPr>
            <a:xfrm>
              <a:off x="11275804" y="2063708"/>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1200" dirty="0">
                <a:solidFill>
                  <a:schemeClr val="accent2"/>
                </a:solidFill>
                <a:latin typeface="Open Sans Light"/>
              </a:endParaRPr>
            </a:p>
          </p:txBody>
        </p:sp>
      </p:grpSp>
    </p:spTree>
    <p:extLst>
      <p:ext uri="{BB962C8B-B14F-4D97-AF65-F5344CB8AC3E}">
        <p14:creationId xmlns:p14="http://schemas.microsoft.com/office/powerpoint/2010/main" val="314724422"/>
      </p:ext>
    </p:extLst>
  </p:cSld>
  <p:clrMapOvr>
    <a:masterClrMapping/>
  </p:clrMapOvr>
  <mc:AlternateContent xmlns:mc="http://schemas.openxmlformats.org/markup-compatibility/2006" xmlns:p14="http://schemas.microsoft.com/office/powerpoint/2010/main">
    <mc:Choice Requires="p14">
      <p:transition spd="slow" p14:dur="1100" advClick="0" advTm="3000">
        <p14:switch dir="r"/>
      </p:transition>
    </mc:Choice>
    <mc:Fallback xmlns="">
      <p:transition xmlns:p14="http://schemas.microsoft.com/office/powerpoint/2010/mai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900" decel="100000" fill="hold"/>
                                        <p:tgtEl>
                                          <p:spTgt spid="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4500"/>
                            </p:stCondLst>
                            <p:childTnLst>
                              <p:par>
                                <p:cTn id="45" presetID="1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down)">
                                      <p:cBhvr>
                                        <p:cTn id="48" dur="500"/>
                                        <p:tgtEl>
                                          <p:spTgt spid="10"/>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6500"/>
                            </p:stCondLst>
                            <p:childTnLst>
                              <p:par>
                                <p:cTn id="64" presetID="12" presetClass="entr" presetSubtype="4"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ppt_y</p:attrName>
                                        </p:attrNameLst>
                                      </p:cBhvr>
                                      <p:tavLst>
                                        <p:tav tm="0">
                                          <p:val>
                                            <p:strVal val="#ppt_y+#ppt_h*1.125000"/>
                                          </p:val>
                                        </p:tav>
                                        <p:tav tm="100000">
                                          <p:val>
                                            <p:strVal val="#ppt_y"/>
                                          </p:val>
                                        </p:tav>
                                      </p:tavLst>
                                    </p:anim>
                                    <p:animEffect transition="in" filter="wipe(up)">
                                      <p:cBhvr>
                                        <p:cTn id="67" dur="500"/>
                                        <p:tgtEl>
                                          <p:spTgt spid="9"/>
                                        </p:tgtEl>
                                      </p:cBhvr>
                                    </p:animEffect>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7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8500"/>
                            </p:stCondLst>
                            <p:childTnLst>
                              <p:par>
                                <p:cTn id="83" presetID="12" presetClass="entr" presetSubtype="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p:tgtEl>
                                          <p:spTgt spid="8"/>
                                        </p:tgtEl>
                                        <p:attrNameLst>
                                          <p:attrName>ppt_y</p:attrName>
                                        </p:attrNameLst>
                                      </p:cBhvr>
                                      <p:tavLst>
                                        <p:tav tm="0">
                                          <p:val>
                                            <p:strVal val="#ppt_y-#ppt_h*1.125000"/>
                                          </p:val>
                                        </p:tav>
                                        <p:tav tm="100000">
                                          <p:val>
                                            <p:strVal val="#ppt_y"/>
                                          </p:val>
                                        </p:tav>
                                      </p:tavLst>
                                    </p:anim>
                                    <p:animEffect transition="in" filter="wipe(down)">
                                      <p:cBhvr>
                                        <p:cTn id="86" dur="500"/>
                                        <p:tgtEl>
                                          <p:spTgt spid="8"/>
                                        </p:tgtEl>
                                      </p:cBhvr>
                                    </p:animEffect>
                                  </p:childTnLst>
                                </p:cTn>
                              </p:par>
                            </p:childTnLst>
                          </p:cTn>
                        </p:par>
                        <p:par>
                          <p:cTn id="87" fill="hold">
                            <p:stCondLst>
                              <p:cond delay="9000"/>
                            </p:stCondLst>
                            <p:childTnLst>
                              <p:par>
                                <p:cTn id="88" presetID="10" presetClass="entr" presetSubtype="0"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9500"/>
                            </p:stCondLst>
                            <p:childTnLst>
                              <p:par>
                                <p:cTn id="92" presetID="53" presetClass="entr" presetSubtype="16"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childTnLst>
                                </p:cTn>
                              </p:par>
                            </p:childTnLst>
                          </p:cTn>
                        </p:par>
                        <p:par>
                          <p:cTn id="97" fill="hold">
                            <p:stCondLst>
                              <p:cond delay="10000"/>
                            </p:stCondLst>
                            <p:childTnLst>
                              <p:par>
                                <p:cTn id="98" presetID="10" presetClass="entr" presetSubtype="0"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500"/>
                            </p:stCondLst>
                            <p:childTnLst>
                              <p:par>
                                <p:cTn id="102" presetID="12" presetClass="entr" presetSubtype="4" fill="hold" grpId="0" nodeType="afterEffect">
                                  <p:stCondLst>
                                    <p:cond delay="0"/>
                                  </p:stCondLst>
                                  <p:childTnLst>
                                    <p:set>
                                      <p:cBhvr>
                                        <p:cTn id="103" dur="1" fill="hold">
                                          <p:stCondLst>
                                            <p:cond delay="0"/>
                                          </p:stCondLst>
                                        </p:cTn>
                                        <p:tgtEl>
                                          <p:spTgt spid="7"/>
                                        </p:tgtEl>
                                        <p:attrNameLst>
                                          <p:attrName>style.visibility</p:attrName>
                                        </p:attrNameLst>
                                      </p:cBhvr>
                                      <p:to>
                                        <p:strVal val="visible"/>
                                      </p:to>
                                    </p:set>
                                    <p:anim calcmode="lin" valueType="num">
                                      <p:cBhvr additive="base">
                                        <p:cTn id="104" dur="500"/>
                                        <p:tgtEl>
                                          <p:spTgt spid="7"/>
                                        </p:tgtEl>
                                        <p:attrNameLst>
                                          <p:attrName>ppt_y</p:attrName>
                                        </p:attrNameLst>
                                      </p:cBhvr>
                                      <p:tavLst>
                                        <p:tav tm="0">
                                          <p:val>
                                            <p:strVal val="#ppt_y+#ppt_h*1.125000"/>
                                          </p:val>
                                        </p:tav>
                                        <p:tav tm="100000">
                                          <p:val>
                                            <p:strVal val="#ppt_y"/>
                                          </p:val>
                                        </p:tav>
                                      </p:tavLst>
                                    </p:anim>
                                    <p:animEffect transition="in" filter="wipe(up)">
                                      <p:cBhvr>
                                        <p:cTn id="105" dur="500"/>
                                        <p:tgtEl>
                                          <p:spTgt spid="7"/>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p:stCondLst>
                              <p:cond delay="11500"/>
                            </p:stCondLst>
                            <p:childTnLst>
                              <p:par>
                                <p:cTn id="111" presetID="53" presetClass="entr" presetSubtype="16"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par>
                          <p:cTn id="120" fill="hold">
                            <p:stCondLst>
                              <p:cond delay="12500"/>
                            </p:stCondLst>
                            <p:childTnLst>
                              <p:par>
                                <p:cTn id="121" presetID="12" presetClass="entr" presetSubtype="4" fill="hold" grpId="0" nodeType="afterEffect">
                                  <p:stCondLst>
                                    <p:cond delay="0"/>
                                  </p:stCondLst>
                                  <p:childTnLst>
                                    <p:set>
                                      <p:cBhvr>
                                        <p:cTn id="122" dur="1" fill="hold">
                                          <p:stCondLst>
                                            <p:cond delay="0"/>
                                          </p:stCondLst>
                                        </p:cTn>
                                        <p:tgtEl>
                                          <p:spTgt spid="6"/>
                                        </p:tgtEl>
                                        <p:attrNameLst>
                                          <p:attrName>style.visibility</p:attrName>
                                        </p:attrNameLst>
                                      </p:cBhvr>
                                      <p:to>
                                        <p:strVal val="visible"/>
                                      </p:to>
                                    </p:set>
                                    <p:anim calcmode="lin" valueType="num">
                                      <p:cBhvr additive="base">
                                        <p:cTn id="123" dur="500"/>
                                        <p:tgtEl>
                                          <p:spTgt spid="6"/>
                                        </p:tgtEl>
                                        <p:attrNameLst>
                                          <p:attrName>ppt_y</p:attrName>
                                        </p:attrNameLst>
                                      </p:cBhvr>
                                      <p:tavLst>
                                        <p:tav tm="0">
                                          <p:val>
                                            <p:strVal val="#ppt_y+#ppt_h*1.125000"/>
                                          </p:val>
                                        </p:tav>
                                        <p:tav tm="100000">
                                          <p:val>
                                            <p:strVal val="#ppt_y"/>
                                          </p:val>
                                        </p:tav>
                                      </p:tavLst>
                                    </p:anim>
                                    <p:animEffect transition="in" filter="wipe(up)">
                                      <p:cBhvr>
                                        <p:cTn id="124" dur="500"/>
                                        <p:tgtEl>
                                          <p:spTgt spid="6"/>
                                        </p:tgtEl>
                                      </p:cBhvr>
                                    </p:animEffect>
                                  </p:childTnLst>
                                </p:cTn>
                              </p:par>
                            </p:childTnLst>
                          </p:cTn>
                        </p:par>
                        <p:par>
                          <p:cTn id="125" fill="hold">
                            <p:stCondLst>
                              <p:cond delay="13000"/>
                            </p:stCondLst>
                            <p:childTnLst>
                              <p:par>
                                <p:cTn id="126" presetID="10" presetClass="entr" presetSubtype="0"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childTnLst>
                          </p:cTn>
                        </p:par>
                        <p:par>
                          <p:cTn id="129" fill="hold">
                            <p:stCondLst>
                              <p:cond delay="13500"/>
                            </p:stCondLst>
                            <p:childTnLst>
                              <p:par>
                                <p:cTn id="130" presetID="53" presetClass="entr" presetSubtype="16" fill="hold" grpId="0" nodeType="after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500" fill="hold"/>
                                        <p:tgtEl>
                                          <p:spTgt spid="44"/>
                                        </p:tgtEl>
                                        <p:attrNameLst>
                                          <p:attrName>ppt_w</p:attrName>
                                        </p:attrNameLst>
                                      </p:cBhvr>
                                      <p:tavLst>
                                        <p:tav tm="0">
                                          <p:val>
                                            <p:fltVal val="0"/>
                                          </p:val>
                                        </p:tav>
                                        <p:tav tm="100000">
                                          <p:val>
                                            <p:strVal val="#ppt_w"/>
                                          </p:val>
                                        </p:tav>
                                      </p:tavLst>
                                    </p:anim>
                                    <p:anim calcmode="lin" valueType="num">
                                      <p:cBhvr>
                                        <p:cTn id="133" dur="500" fill="hold"/>
                                        <p:tgtEl>
                                          <p:spTgt spid="44"/>
                                        </p:tgtEl>
                                        <p:attrNameLst>
                                          <p:attrName>ppt_h</p:attrName>
                                        </p:attrNameLst>
                                      </p:cBhvr>
                                      <p:tavLst>
                                        <p:tav tm="0">
                                          <p:val>
                                            <p:fltVal val="0"/>
                                          </p:val>
                                        </p:tav>
                                        <p:tav tm="100000">
                                          <p:val>
                                            <p:strVal val="#ppt_h"/>
                                          </p:val>
                                        </p:tav>
                                      </p:tavLst>
                                    </p:anim>
                                    <p:animEffect transition="in" filter="fade">
                                      <p:cBhvr>
                                        <p:cTn id="134" dur="500"/>
                                        <p:tgtEl>
                                          <p:spTgt spid="44"/>
                                        </p:tgtEl>
                                      </p:cBhvr>
                                    </p:animEffect>
                                  </p:childTnLst>
                                </p:cTn>
                              </p:par>
                            </p:childTnLst>
                          </p:cTn>
                        </p:par>
                        <p:par>
                          <p:cTn id="135" fill="hold">
                            <p:stCondLst>
                              <p:cond delay="140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9" grpId="0" animBg="1"/>
      <p:bldP spid="25" grpId="0" animBg="1"/>
      <p:bldP spid="28" grpId="0" animBg="1"/>
      <p:bldP spid="31" grpId="0" animBg="1"/>
      <p:bldP spid="33" grpId="0"/>
      <p:bldP spid="34" grpId="0"/>
      <p:bldP spid="35" grpId="0"/>
      <p:bldP spid="36" grpId="0"/>
      <p:bldP spid="37" grpId="0"/>
      <p:bldP spid="38" grpId="0"/>
      <p:bldP spid="39" grpId="0"/>
      <p:bldP spid="40" grpId="0" animBg="1"/>
      <p:bldP spid="41" grpId="0" animBg="1"/>
      <p:bldP spid="42" grpId="0" animBg="1"/>
      <p:bldP spid="44" grpId="0" animBg="1"/>
      <p:bldP spid="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F769AD3B-90E4-4F81-9CF2-8BD9F607FEC3}" vid="{18F656D2-BE2F-4155-8430-D393897A45F9}"/>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1D382-32B0-43EE-932C-28906AF37617}">
  <ds:schemaRefs>
    <ds:schemaRef ds:uri="http://purl.org/dc/elements/1.1/"/>
    <ds:schemaRef ds:uri="http://schemas.microsoft.com/office/2006/metadata/properties"/>
    <ds:schemaRef ds:uri="4873beb7-5857-4685-be1f-d57550cc96cc"/>
    <ds:schemaRef ds:uri="http://schemas.microsoft.com/office/infopath/2007/PartnerControls"/>
    <ds:schemaRef ds:uri="http://purl.org/dc/dcmitype/"/>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1671</TotalTime>
  <Words>1208</Words>
  <Application>Microsoft Office PowerPoint</Application>
  <PresentationFormat>Widescreen</PresentationFormat>
  <Paragraphs>101</Paragraphs>
  <Slides>19</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Century Gothic</vt:lpstr>
      <vt:lpstr>Gill Sans</vt:lpstr>
      <vt:lpstr>Lato Light</vt:lpstr>
      <vt:lpstr>Lato Regular</vt:lpstr>
      <vt:lpstr>Open Sans Light</vt:lpstr>
      <vt:lpstr>Raleway Light</vt:lpstr>
      <vt:lpstr>Times New Roman</vt:lpstr>
      <vt:lpstr>Verdana</vt:lpstr>
      <vt:lpstr>Books 16x9</vt:lpstr>
      <vt:lpstr>PowerPoint Presentation</vt:lpstr>
      <vt:lpstr>Contents</vt:lpstr>
      <vt:lpstr>INTRODUCE</vt:lpstr>
      <vt:lpstr>Thực trạng</vt:lpstr>
      <vt:lpstr>PowerPoint Presentation</vt:lpstr>
      <vt:lpstr>Lý do chọn đề tài về xương</vt:lpstr>
      <vt:lpstr>Ý nghĩa của đề tài</vt:lpstr>
      <vt:lpstr>Goal</vt:lpstr>
      <vt:lpstr>PowerPoint Presentation</vt:lpstr>
      <vt:lpstr>Theory</vt:lpstr>
      <vt:lpstr>1. Neural network</vt:lpstr>
      <vt:lpstr>2. Gray scale</vt:lpstr>
      <vt:lpstr>PowerPoint Presentation</vt:lpstr>
      <vt:lpstr>3. Convolution layer</vt:lpstr>
      <vt:lpstr>PowerPoint Presentation</vt:lpstr>
      <vt:lpstr>4. Pooling</vt:lpstr>
      <vt:lpstr>Model</vt:lpstr>
      <vt:lpstr>Flow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Giang Pham Truong</dc:creator>
  <cp:lastModifiedBy>15110029@student.hcmute.edu.vn</cp:lastModifiedBy>
  <cp:revision>145</cp:revision>
  <dcterms:created xsi:type="dcterms:W3CDTF">2017-10-31T10:47:31Z</dcterms:created>
  <dcterms:modified xsi:type="dcterms:W3CDTF">2018-10-23T15:17:51Z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